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8"/>
  </p:notesMasterIdLst>
  <p:sldIdLst>
    <p:sldId id="474" r:id="rId2"/>
    <p:sldId id="521" r:id="rId3"/>
    <p:sldId id="522" r:id="rId4"/>
    <p:sldId id="523" r:id="rId5"/>
    <p:sldId id="524" r:id="rId6"/>
    <p:sldId id="53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050" autoAdjust="0"/>
  </p:normalViewPr>
  <p:slideViewPr>
    <p:cSldViewPr snapToGrid="0">
      <p:cViewPr>
        <p:scale>
          <a:sx n="100" d="100"/>
          <a:sy n="100" d="100"/>
        </p:scale>
        <p:origin x="-126" y="3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5/27/2018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Slide Image Placeholder 1">
            <a:extLst>
              <a:ext uri="{FF2B5EF4-FFF2-40B4-BE49-F238E27FC236}">
                <a16:creationId xmlns:a16="http://schemas.microsoft.com/office/drawing/2014/main" xmlns="" id="{3142794C-07E9-45B1-AA06-3D0B1FAA5CEF}"/>
              </a:ext>
            </a:extLst>
          </p:cNvPr>
          <p:cNvSpPr>
            <a:spLocks noGrp="1" noRot="1" noChangeAspect="1" noChangeArrowheads="1" noTextEdit="1"/>
          </p:cNvSpPr>
          <p:nvPr>
            <p:ph type="sldImg"/>
          </p:nvPr>
        </p:nvSpPr>
        <p:spPr>
          <a:ln/>
        </p:spPr>
      </p:sp>
      <p:sp>
        <p:nvSpPr>
          <p:cNvPr id="278531" name="Notes Placeholder 2">
            <a:extLst>
              <a:ext uri="{FF2B5EF4-FFF2-40B4-BE49-F238E27FC236}">
                <a16:creationId xmlns:a16="http://schemas.microsoft.com/office/drawing/2014/main" xmlns="" id="{556CF2CC-5C6E-4B77-982A-7E616F31B69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278532" name="Slide Number Placeholder 3">
            <a:extLst>
              <a:ext uri="{FF2B5EF4-FFF2-40B4-BE49-F238E27FC236}">
                <a16:creationId xmlns:a16="http://schemas.microsoft.com/office/drawing/2014/main" xmlns="" id="{FD2217DE-7160-4700-91F5-EC415F39F2A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A2A8C63-450A-45BF-8A51-E706004AFA25}"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237293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Slide Image Placeholder 1">
            <a:extLst>
              <a:ext uri="{FF2B5EF4-FFF2-40B4-BE49-F238E27FC236}">
                <a16:creationId xmlns:a16="http://schemas.microsoft.com/office/drawing/2014/main" xmlns="" id="{FDFDF812-1501-4E60-9E3A-C3637F3E2119}"/>
              </a:ext>
            </a:extLst>
          </p:cNvPr>
          <p:cNvSpPr>
            <a:spLocks noGrp="1" noRot="1" noChangeAspect="1" noChangeArrowheads="1" noTextEdit="1"/>
          </p:cNvSpPr>
          <p:nvPr>
            <p:ph type="sldImg"/>
          </p:nvPr>
        </p:nvSpPr>
        <p:spPr>
          <a:ln/>
        </p:spPr>
      </p:sp>
      <p:sp>
        <p:nvSpPr>
          <p:cNvPr id="266243" name="Notes Placeholder 2">
            <a:extLst>
              <a:ext uri="{FF2B5EF4-FFF2-40B4-BE49-F238E27FC236}">
                <a16:creationId xmlns:a16="http://schemas.microsoft.com/office/drawing/2014/main" xmlns="" id="{985EE1EC-7CE2-42C8-B206-8712A1224BF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266244" name="Slide Number Placeholder 3">
            <a:extLst>
              <a:ext uri="{FF2B5EF4-FFF2-40B4-BE49-F238E27FC236}">
                <a16:creationId xmlns:a16="http://schemas.microsoft.com/office/drawing/2014/main" xmlns="" id="{8C107D5A-3654-4563-9159-2C22FB77F4AA}"/>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3A67486-7B6A-4374-91C9-51B1515B0735}"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538598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a:extLst>
              <a:ext uri="{FF2B5EF4-FFF2-40B4-BE49-F238E27FC236}">
                <a16:creationId xmlns:a16="http://schemas.microsoft.com/office/drawing/2014/main" xmlns="" id="{8F49985E-D94E-4F87-B65C-710741692D81}"/>
              </a:ext>
            </a:extLst>
          </p:cNvPr>
          <p:cNvSpPr>
            <a:spLocks noGrp="1" noRot="1" noChangeAspect="1" noChangeArrowheads="1" noTextEdit="1"/>
          </p:cNvSpPr>
          <p:nvPr>
            <p:ph type="sldImg"/>
          </p:nvPr>
        </p:nvSpPr>
        <p:spPr>
          <a:ln/>
        </p:spPr>
      </p:sp>
      <p:sp>
        <p:nvSpPr>
          <p:cNvPr id="268291" name="Notes Placeholder 2">
            <a:extLst>
              <a:ext uri="{FF2B5EF4-FFF2-40B4-BE49-F238E27FC236}">
                <a16:creationId xmlns:a16="http://schemas.microsoft.com/office/drawing/2014/main" xmlns="" id="{9B662DDE-6A13-433C-A290-DEFA4A0FA27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Field teams need at least two people, but could be 3 or 4,</a:t>
            </a:r>
            <a:r>
              <a:rPr lang="en-US" altLang="en-US" baseline="0" dirty="0" smtClean="0"/>
              <a:t> one to do CMM and one to do KPI data collection. Each team needs two tablets. Most facilities can be done in one day, but the intermediate warehouses may take longer. The supervisor on each team should reach out to the health facilities again the day before to remind them of the visit. They should have been contacted previously to alert them to the exercise. It is advisable to send the list of items for verification ahead of time so the items are ready. Note it should not be sent so far in advance that facilities prepare the documents specifically for the assessment. Data collection teams should submit their data daily. This may require waiting until they have returned to their hotel in the evening to get internet access.</a:t>
            </a:r>
            <a:endParaRPr lang="en-US" altLang="en-US" dirty="0"/>
          </a:p>
        </p:txBody>
      </p:sp>
      <p:sp>
        <p:nvSpPr>
          <p:cNvPr id="268292" name="Slide Number Placeholder 3">
            <a:extLst>
              <a:ext uri="{FF2B5EF4-FFF2-40B4-BE49-F238E27FC236}">
                <a16:creationId xmlns:a16="http://schemas.microsoft.com/office/drawing/2014/main" xmlns="" id="{E4240C8E-B9E1-413A-883F-1E2AAC449557}"/>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BCA4002-A2C4-474C-AB15-13084FBB4CE9}"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254180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a:extLst>
              <a:ext uri="{FF2B5EF4-FFF2-40B4-BE49-F238E27FC236}">
                <a16:creationId xmlns:a16="http://schemas.microsoft.com/office/drawing/2014/main" xmlns="" id="{6013C229-4A60-43D0-B078-CE4323D19C69}"/>
              </a:ext>
            </a:extLst>
          </p:cNvPr>
          <p:cNvSpPr>
            <a:spLocks noGrp="1" noRot="1" noChangeAspect="1" noChangeArrowheads="1" noTextEdit="1"/>
          </p:cNvSpPr>
          <p:nvPr>
            <p:ph type="sldImg"/>
          </p:nvPr>
        </p:nvSpPr>
        <p:spPr>
          <a:ln/>
        </p:spPr>
      </p:sp>
      <p:sp>
        <p:nvSpPr>
          <p:cNvPr id="270339" name="Notes Placeholder 2">
            <a:extLst>
              <a:ext uri="{FF2B5EF4-FFF2-40B4-BE49-F238E27FC236}">
                <a16:creationId xmlns:a16="http://schemas.microsoft.com/office/drawing/2014/main" xmlns="" id="{500703CA-55F4-4651-9E44-0F0BDCAD2E1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The central level will likely take at least one day if not more at the MOH</a:t>
            </a:r>
            <a:r>
              <a:rPr lang="en-US" altLang="en-US" baseline="0" dirty="0" smtClean="0"/>
              <a:t> and may include return visits to ensure all modules can be completed and the right person interviewed. These meetings need to be set up well in advance. The CMS assessment will take more than one day especially counting the commodities. If the country has more than one supply chain the amount of work will increase as the CMM and KPIs will need to be done for each supply chain.</a:t>
            </a:r>
            <a:endParaRPr lang="en-US" altLang="en-US" dirty="0"/>
          </a:p>
        </p:txBody>
      </p:sp>
      <p:sp>
        <p:nvSpPr>
          <p:cNvPr id="270340" name="Slide Number Placeholder 3">
            <a:extLst>
              <a:ext uri="{FF2B5EF4-FFF2-40B4-BE49-F238E27FC236}">
                <a16:creationId xmlns:a16="http://schemas.microsoft.com/office/drawing/2014/main" xmlns="" id="{13CF8120-55D4-4F49-9676-4EFDDE9022A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BD1EA7A-6434-445B-8654-BB35A459373E}"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429897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Slide Image Placeholder 1">
            <a:extLst>
              <a:ext uri="{FF2B5EF4-FFF2-40B4-BE49-F238E27FC236}">
                <a16:creationId xmlns:a16="http://schemas.microsoft.com/office/drawing/2014/main" xmlns="" id="{3584DF0E-AC39-468B-BDF2-6CC4C6706C79}"/>
              </a:ext>
            </a:extLst>
          </p:cNvPr>
          <p:cNvSpPr>
            <a:spLocks noGrp="1" noRot="1" noChangeAspect="1" noChangeArrowheads="1" noTextEdit="1"/>
          </p:cNvSpPr>
          <p:nvPr>
            <p:ph type="sldImg"/>
          </p:nvPr>
        </p:nvSpPr>
        <p:spPr>
          <a:ln/>
        </p:spPr>
      </p:sp>
      <p:sp>
        <p:nvSpPr>
          <p:cNvPr id="272387" name="Notes Placeholder 2">
            <a:extLst>
              <a:ext uri="{FF2B5EF4-FFF2-40B4-BE49-F238E27FC236}">
                <a16:creationId xmlns:a16="http://schemas.microsoft.com/office/drawing/2014/main" xmlns="" id="{19AEE990-2B49-4FD9-98FB-38BAA219FE4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The central team is usually composed of members of the core assessment team. The central team will be collecting the central level data as well as monitoring</a:t>
            </a:r>
            <a:r>
              <a:rPr lang="en-US" altLang="en-US" baseline="0" dirty="0" smtClean="0"/>
              <a:t> the progress of the field work and conducting the initial analysis and debrief. The central level team should have at least 6 people.</a:t>
            </a:r>
            <a:endParaRPr lang="en-US" altLang="en-US" dirty="0"/>
          </a:p>
        </p:txBody>
      </p:sp>
      <p:sp>
        <p:nvSpPr>
          <p:cNvPr id="272388" name="Slide Number Placeholder 3">
            <a:extLst>
              <a:ext uri="{FF2B5EF4-FFF2-40B4-BE49-F238E27FC236}">
                <a16:creationId xmlns:a16="http://schemas.microsoft.com/office/drawing/2014/main" xmlns="" id="{2A2F2BFD-660D-4C4C-A876-735B0A045F0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9FBEC01-AC05-4DB8-AC78-4C84D7AB220C}"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614026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Slide Image Placeholder 1">
            <a:extLst>
              <a:ext uri="{FF2B5EF4-FFF2-40B4-BE49-F238E27FC236}">
                <a16:creationId xmlns:a16="http://schemas.microsoft.com/office/drawing/2014/main" xmlns="" id="{3584DF0E-AC39-468B-BDF2-6CC4C6706C79}"/>
              </a:ext>
            </a:extLst>
          </p:cNvPr>
          <p:cNvSpPr>
            <a:spLocks noGrp="1" noRot="1" noChangeAspect="1" noChangeArrowheads="1" noTextEdit="1"/>
          </p:cNvSpPr>
          <p:nvPr>
            <p:ph type="sldImg"/>
          </p:nvPr>
        </p:nvSpPr>
        <p:spPr>
          <a:ln/>
        </p:spPr>
      </p:sp>
      <p:sp>
        <p:nvSpPr>
          <p:cNvPr id="272387" name="Notes Placeholder 2">
            <a:extLst>
              <a:ext uri="{FF2B5EF4-FFF2-40B4-BE49-F238E27FC236}">
                <a16:creationId xmlns:a16="http://schemas.microsoft.com/office/drawing/2014/main" xmlns="" id="{19AEE990-2B49-4FD9-98FB-38BAA219FE4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The Command Center can</a:t>
            </a:r>
            <a:r>
              <a:rPr lang="en-US" altLang="en-US" baseline="0" dirty="0" smtClean="0"/>
              <a:t> be in an implementing partners’ office, at the MOH, or if the team is composed of international consultants at their hotel. It is somewhere for the central team to meet and check on the progress of the </a:t>
            </a:r>
            <a:r>
              <a:rPr lang="en-US" altLang="en-US" baseline="0" smtClean="0"/>
              <a:t>assessment, resolve </a:t>
            </a:r>
            <a:r>
              <a:rPr lang="en-US" altLang="en-US" baseline="0" dirty="0" smtClean="0"/>
              <a:t>problems, discuss preliminary results, and prepare debriefs.</a:t>
            </a:r>
            <a:endParaRPr lang="en-US" altLang="en-US" dirty="0"/>
          </a:p>
        </p:txBody>
      </p:sp>
      <p:sp>
        <p:nvSpPr>
          <p:cNvPr id="272388" name="Slide Number Placeholder 3">
            <a:extLst>
              <a:ext uri="{FF2B5EF4-FFF2-40B4-BE49-F238E27FC236}">
                <a16:creationId xmlns:a16="http://schemas.microsoft.com/office/drawing/2014/main" xmlns="" id="{2A2F2BFD-660D-4C4C-A876-735B0A045F0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9FBEC01-AC05-4DB8-AC78-4C84D7AB220C}"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9252921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5/27/2018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5/27/2018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5/27/2018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5/27/2018</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5/27/2018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ABD33E6-AED5-426E-BF6C-81CBB230167C}"/>
              </a:ext>
            </a:extLst>
          </p:cNvPr>
          <p:cNvSpPr/>
          <p:nvPr/>
        </p:nvSpPr>
        <p:spPr>
          <a:xfrm>
            <a:off x="236802" y="197110"/>
            <a:ext cx="11684579"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xmlns="" id="{95D8C009-709E-4FCB-8F58-890CF0C01B4B}"/>
              </a:ext>
            </a:extLst>
          </p:cNvPr>
          <p:cNvCxnSpPr/>
          <p:nvPr/>
        </p:nvCxnSpPr>
        <p:spPr>
          <a:xfrm>
            <a:off x="6266734" y="601662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2D6CC62-7D96-48E3-BBA2-A14F31E3DD72}"/>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2:  Data Collection Operations</a:t>
            </a:r>
          </a:p>
          <a:p>
            <a:pPr>
              <a:lnSpc>
                <a:spcPct val="80000"/>
              </a:lnSpc>
            </a:pPr>
            <a:r>
              <a:rPr lang="en-US" altLang="en-US" sz="320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defTabSz="604738">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1D25EAB6-329E-4DAE-B8D5-953334E4413F}"/>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defTabSz="604738">
              <a:spcAft>
                <a:spcPts val="1058"/>
              </a:spcAft>
              <a:defRPr/>
            </a:pPr>
            <a:r>
              <a:rPr lang="en-US" sz="1800" dirty="0">
                <a:solidFill>
                  <a:srgbClr val="FFFFFF"/>
                </a:solidFill>
              </a:rPr>
              <a:t>--/--/----</a:t>
            </a:r>
          </a:p>
        </p:txBody>
      </p:sp>
      <p:cxnSp>
        <p:nvCxnSpPr>
          <p:cNvPr id="12" name="Straight Connector 11">
            <a:extLst>
              <a:ext uri="{FF2B5EF4-FFF2-40B4-BE49-F238E27FC236}">
                <a16:creationId xmlns:a16="http://schemas.microsoft.com/office/drawing/2014/main" xmlns="" id="{EC687E56-CCCC-4C8E-8C02-10D9833FC06C}"/>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79559" name="Picture 3" descr="C:\Users\Mariana Rodrigues\AppData\Local\Microsoft\Windows\INetCacheContent.Word\Horizontal_RGB_294_White.png">
            <a:extLst>
              <a:ext uri="{FF2B5EF4-FFF2-40B4-BE49-F238E27FC236}">
                <a16:creationId xmlns:a16="http://schemas.microsoft.com/office/drawing/2014/main" xmlns="" id="{8EA79AD4-8315-4499-A1EC-6700561497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599858" y="6057548"/>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EE9B8E2E-9D30-44E6-A6ED-EBA67167A39E}"/>
              </a:ext>
            </a:extLst>
          </p:cNvPr>
          <p:cNvSpPr txBox="1"/>
          <p:nvPr/>
        </p:nvSpPr>
        <p:spPr>
          <a:xfrm>
            <a:off x="6266735" y="6051811"/>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Tree>
    <p:extLst>
      <p:ext uri="{BB962C8B-B14F-4D97-AF65-F5344CB8AC3E}">
        <p14:creationId xmlns:p14="http://schemas.microsoft.com/office/powerpoint/2010/main" val="265938018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7265" name="Content Placeholder 1">
            <a:extLst>
              <a:ext uri="{FF2B5EF4-FFF2-40B4-BE49-F238E27FC236}">
                <a16:creationId xmlns:a16="http://schemas.microsoft.com/office/drawing/2014/main" xmlns="" id="{76C55A29-3BFD-4C97-BCF7-1B2A408645E1}"/>
              </a:ext>
            </a:extLst>
          </p:cNvPr>
          <p:cNvSpPr>
            <a:spLocks noGrp="1"/>
          </p:cNvSpPr>
          <p:nvPr>
            <p:ph idx="1"/>
          </p:nvPr>
        </p:nvSpPr>
        <p:spPr>
          <a:xfrm>
            <a:off x="264512" y="885523"/>
            <a:ext cx="11684576" cy="5466066"/>
          </a:xfrm>
        </p:spPr>
        <p:txBody>
          <a:bodyPr/>
          <a:lstStyle/>
          <a:p>
            <a:r>
              <a:rPr lang="en-US" altLang="en-US" sz="3174" dirty="0">
                <a:solidFill>
                  <a:schemeClr val="tx1"/>
                </a:solidFill>
                <a:latin typeface="Gill Sans MT" panose="020B0502020104020203" pitchFamily="34" charset="0"/>
                <a:cs typeface="Gill Sans MT" panose="020B0502020104020203" pitchFamily="34" charset="0"/>
              </a:rPr>
              <a:t>Field teams</a:t>
            </a:r>
          </a:p>
          <a:p>
            <a:r>
              <a:rPr lang="en-US" altLang="en-US" sz="3174" dirty="0">
                <a:solidFill>
                  <a:schemeClr val="tx1"/>
                </a:solidFill>
                <a:latin typeface="Gill Sans MT" panose="020B0502020104020203" pitchFamily="34" charset="0"/>
                <a:cs typeface="Gill Sans MT" panose="020B0502020104020203" pitchFamily="34" charset="0"/>
              </a:rPr>
              <a:t>Central level data collection</a:t>
            </a:r>
          </a:p>
          <a:p>
            <a:pPr eaLnBrk="1" hangingPunct="1"/>
            <a:r>
              <a:rPr lang="en-US" altLang="en-US" sz="3174" dirty="0">
                <a:solidFill>
                  <a:schemeClr val="tx1"/>
                </a:solidFill>
                <a:latin typeface="Gill Sans MT" panose="020B0502020104020203" pitchFamily="34" charset="0"/>
                <a:cs typeface="Gill Sans MT" panose="020B0502020104020203" pitchFamily="34" charset="0"/>
              </a:rPr>
              <a:t>Command Center</a:t>
            </a:r>
          </a:p>
        </p:txBody>
      </p:sp>
      <p:sp>
        <p:nvSpPr>
          <p:cNvPr id="267266" name="Date Placeholder 2">
            <a:extLst>
              <a:ext uri="{FF2B5EF4-FFF2-40B4-BE49-F238E27FC236}">
                <a16:creationId xmlns:a16="http://schemas.microsoft.com/office/drawing/2014/main" xmlns="" id="{7870C91C-C6BB-48BA-8B50-CEF46A8E53E6}"/>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A7A324FD-80D9-4D57-B11E-28540992CED5}"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267267" name="Footer Placeholder 3">
            <a:extLst>
              <a:ext uri="{FF2B5EF4-FFF2-40B4-BE49-F238E27FC236}">
                <a16:creationId xmlns:a16="http://schemas.microsoft.com/office/drawing/2014/main" xmlns="" id="{37649203-2E14-4B77-8292-7561577FF28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67268" name="Slide Number Placeholder 4">
            <a:extLst>
              <a:ext uri="{FF2B5EF4-FFF2-40B4-BE49-F238E27FC236}">
                <a16:creationId xmlns:a16="http://schemas.microsoft.com/office/drawing/2014/main" xmlns="" id="{E0E8AC32-7014-4B27-82FB-FB4113F5BC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C12EE6F7-51AC-4101-9567-55BEFFFEF200}" type="slidenum">
              <a:rPr lang="en-US" altLang="en-US" sz="601">
                <a:solidFill>
                  <a:srgbClr val="6C6463"/>
                </a:solidFill>
                <a:latin typeface="Gill Sans MT" panose="020B0502020104020203" pitchFamily="34" charset="0"/>
              </a:rPr>
              <a:pPr defTabSz="604738"/>
              <a:t>2</a:t>
            </a:fld>
            <a:endParaRPr lang="en-US" altLang="en-US" sz="601" dirty="0">
              <a:solidFill>
                <a:srgbClr val="6C6463"/>
              </a:solidFill>
              <a:latin typeface="Gill Sans MT" panose="020B0502020104020203" pitchFamily="34" charset="0"/>
            </a:endParaRPr>
          </a:p>
        </p:txBody>
      </p:sp>
      <p:sp>
        <p:nvSpPr>
          <p:cNvPr id="267269" name="Title 5">
            <a:extLst>
              <a:ext uri="{FF2B5EF4-FFF2-40B4-BE49-F238E27FC236}">
                <a16:creationId xmlns:a16="http://schemas.microsoft.com/office/drawing/2014/main" xmlns="" id="{77AEC926-6ABF-48E1-A8C8-C01655C4D5F7}"/>
              </a:ext>
            </a:extLst>
          </p:cNvPr>
          <p:cNvSpPr>
            <a:spLocks noGrp="1"/>
          </p:cNvSpPr>
          <p:nvPr>
            <p:ph type="title"/>
          </p:nvPr>
        </p:nvSpPr>
        <p:spPr>
          <a:xfrm>
            <a:off x="2101850" y="318463"/>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Contents</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426601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9313" name="Content Placeholder 1">
            <a:extLst>
              <a:ext uri="{FF2B5EF4-FFF2-40B4-BE49-F238E27FC236}">
                <a16:creationId xmlns:a16="http://schemas.microsoft.com/office/drawing/2014/main" xmlns="" id="{458493A5-C77A-433B-A67A-2337590F6711}"/>
              </a:ext>
            </a:extLst>
          </p:cNvPr>
          <p:cNvSpPr>
            <a:spLocks noGrp="1"/>
          </p:cNvSpPr>
          <p:nvPr>
            <p:ph idx="1"/>
          </p:nvPr>
        </p:nvSpPr>
        <p:spPr>
          <a:xfrm>
            <a:off x="232113" y="1145300"/>
            <a:ext cx="11641382" cy="5712700"/>
          </a:xfrm>
        </p:spPr>
        <p:txBody>
          <a:bodyPr/>
          <a:lstStyle/>
          <a:p>
            <a:r>
              <a:rPr lang="en-US" altLang="en-US" sz="3174" dirty="0">
                <a:solidFill>
                  <a:schemeClr val="tx1"/>
                </a:solidFill>
                <a:latin typeface="Gill Sans MT" panose="020B0502020104020203" pitchFamily="34" charset="0"/>
                <a:cs typeface="Gill Sans MT" panose="020B0502020104020203" pitchFamily="34" charset="0"/>
              </a:rPr>
              <a:t>Two people</a:t>
            </a:r>
          </a:p>
          <a:p>
            <a:pPr lvl="1"/>
            <a:r>
              <a:rPr lang="en-US" altLang="en-US" sz="3174" dirty="0">
                <a:solidFill>
                  <a:schemeClr val="tx1"/>
                </a:solidFill>
                <a:latin typeface="Gill Sans MT" panose="020B0502020104020203" pitchFamily="34" charset="0"/>
                <a:cs typeface="Gill Sans MT" panose="020B0502020104020203" pitchFamily="34" charset="0"/>
              </a:rPr>
              <a:t>Each with a tablet.</a:t>
            </a:r>
          </a:p>
          <a:p>
            <a:r>
              <a:rPr lang="en-US" altLang="en-US" sz="3174" dirty="0">
                <a:solidFill>
                  <a:schemeClr val="tx1"/>
                </a:solidFill>
                <a:latin typeface="Gill Sans MT" panose="020B0502020104020203" pitchFamily="34" charset="0"/>
                <a:cs typeface="Gill Sans MT" panose="020B0502020104020203" pitchFamily="34" charset="0"/>
              </a:rPr>
              <a:t>Can do a health center / hospital in one day.</a:t>
            </a:r>
          </a:p>
          <a:p>
            <a:r>
              <a:rPr lang="en-US" altLang="en-US" sz="3174" dirty="0">
                <a:solidFill>
                  <a:schemeClr val="tx1"/>
                </a:solidFill>
                <a:latin typeface="Gill Sans MT" panose="020B0502020104020203" pitchFamily="34" charset="0"/>
                <a:cs typeface="Gill Sans MT" panose="020B0502020104020203" pitchFamily="34" charset="0"/>
              </a:rPr>
              <a:t>Intermediate warehouses… depends</a:t>
            </a:r>
            <a:r>
              <a:rPr lang="en-US" altLang="en-US" sz="3174" dirty="0" smtClean="0">
                <a:solidFill>
                  <a:schemeClr val="tx1"/>
                </a:solidFill>
                <a:latin typeface="Gill Sans MT" panose="020B0502020104020203" pitchFamily="34" charset="0"/>
                <a:cs typeface="Gill Sans MT" panose="020B0502020104020203" pitchFamily="34" charset="0"/>
              </a:rPr>
              <a:t>.</a:t>
            </a:r>
            <a:endParaRPr lang="en-US" altLang="en-US" sz="3174" dirty="0">
              <a:solidFill>
                <a:schemeClr val="tx1"/>
              </a:solidFill>
              <a:latin typeface="Gill Sans MT" panose="020B0502020104020203" pitchFamily="34" charset="0"/>
              <a:cs typeface="Gill Sans MT" panose="020B0502020104020203" pitchFamily="34" charset="0"/>
            </a:endParaRPr>
          </a:p>
          <a:p>
            <a:r>
              <a:rPr lang="en-US" altLang="en-US" sz="3174" dirty="0">
                <a:solidFill>
                  <a:schemeClr val="tx1"/>
                </a:solidFill>
                <a:latin typeface="Gill Sans MT" panose="020B0502020104020203" pitchFamily="34" charset="0"/>
                <a:cs typeface="Gill Sans MT" panose="020B0502020104020203" pitchFamily="34" charset="0"/>
              </a:rPr>
              <a:t>Schedule before hand / send list of items for verification</a:t>
            </a:r>
            <a:r>
              <a:rPr lang="en-US" altLang="en-US" sz="3174" dirty="0" smtClean="0">
                <a:solidFill>
                  <a:schemeClr val="tx1"/>
                </a:solidFill>
                <a:latin typeface="Gill Sans MT" panose="020B0502020104020203" pitchFamily="34" charset="0"/>
                <a:cs typeface="Gill Sans MT" panose="020B0502020104020203" pitchFamily="34" charset="0"/>
              </a:rPr>
              <a:t>.</a:t>
            </a:r>
            <a:endParaRPr lang="en-US" altLang="en-US" sz="3174" dirty="0">
              <a:solidFill>
                <a:schemeClr val="tx1"/>
              </a:solidFill>
              <a:latin typeface="Gill Sans MT" panose="020B0502020104020203" pitchFamily="34" charset="0"/>
              <a:cs typeface="Gill Sans MT" panose="020B0502020104020203" pitchFamily="34" charset="0"/>
            </a:endParaRPr>
          </a:p>
          <a:p>
            <a:r>
              <a:rPr lang="en-US" altLang="en-US" sz="3174" dirty="0">
                <a:solidFill>
                  <a:schemeClr val="tx1"/>
                </a:solidFill>
                <a:latin typeface="Gill Sans MT" panose="020B0502020104020203" pitchFamily="34" charset="0"/>
                <a:cs typeface="Gill Sans MT" panose="020B0502020104020203" pitchFamily="34" charset="0"/>
              </a:rPr>
              <a:t>Submit data as completed (ideally daily).</a:t>
            </a:r>
          </a:p>
          <a:p>
            <a:pPr lvl="1"/>
            <a:r>
              <a:rPr lang="en-US" altLang="en-US" sz="3174" dirty="0">
                <a:solidFill>
                  <a:schemeClr val="tx1"/>
                </a:solidFill>
                <a:latin typeface="Gill Sans MT" panose="020B0502020104020203" pitchFamily="34" charset="0"/>
                <a:cs typeface="Gill Sans MT" panose="020B0502020104020203" pitchFamily="34" charset="0"/>
              </a:rPr>
              <a:t>Need airtime.</a:t>
            </a:r>
          </a:p>
          <a:p>
            <a:pPr eaLnBrk="1" hangingPunct="1"/>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69314" name="Date Placeholder 2">
            <a:extLst>
              <a:ext uri="{FF2B5EF4-FFF2-40B4-BE49-F238E27FC236}">
                <a16:creationId xmlns:a16="http://schemas.microsoft.com/office/drawing/2014/main" xmlns="" id="{DDF47F4A-A28B-432C-A419-BC4DF77DC87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C2B126A6-0B1B-4F71-BF2C-2D9978CF5F0E}"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269315" name="Footer Placeholder 3">
            <a:extLst>
              <a:ext uri="{FF2B5EF4-FFF2-40B4-BE49-F238E27FC236}">
                <a16:creationId xmlns:a16="http://schemas.microsoft.com/office/drawing/2014/main" xmlns="" id="{F9CCD72D-7A77-4F35-8CE7-04948A8C007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69316" name="Slide Number Placeholder 4">
            <a:extLst>
              <a:ext uri="{FF2B5EF4-FFF2-40B4-BE49-F238E27FC236}">
                <a16:creationId xmlns:a16="http://schemas.microsoft.com/office/drawing/2014/main" xmlns="" id="{926BB3F4-4B10-43E2-811C-E77AF3B1DF1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D712784-942D-4212-83BD-819D030AF7A6}" type="slidenum">
              <a:rPr lang="en-US" altLang="en-US" sz="601">
                <a:solidFill>
                  <a:srgbClr val="6C6463"/>
                </a:solidFill>
                <a:latin typeface="Gill Sans MT" panose="020B0502020104020203" pitchFamily="34" charset="0"/>
              </a:rPr>
              <a:pPr defTabSz="604738"/>
              <a:t>3</a:t>
            </a:fld>
            <a:endParaRPr lang="en-US" altLang="en-US" sz="601" dirty="0">
              <a:solidFill>
                <a:srgbClr val="6C6463"/>
              </a:solidFill>
              <a:latin typeface="Gill Sans MT" panose="020B0502020104020203" pitchFamily="34" charset="0"/>
            </a:endParaRPr>
          </a:p>
        </p:txBody>
      </p:sp>
      <p:sp>
        <p:nvSpPr>
          <p:cNvPr id="269317" name="Title 5">
            <a:extLst>
              <a:ext uri="{FF2B5EF4-FFF2-40B4-BE49-F238E27FC236}">
                <a16:creationId xmlns:a16="http://schemas.microsoft.com/office/drawing/2014/main" xmlns="" id="{F82605CD-24F5-455F-8BAC-6752A16E60C0}"/>
              </a:ext>
            </a:extLst>
          </p:cNvPr>
          <p:cNvSpPr>
            <a:spLocks noGrp="1"/>
          </p:cNvSpPr>
          <p:nvPr>
            <p:ph type="title"/>
          </p:nvPr>
        </p:nvSpPr>
        <p:spPr>
          <a:xfrm>
            <a:off x="2101850" y="318463"/>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Field teams</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4028898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1361" name="Content Placeholder 1">
            <a:extLst>
              <a:ext uri="{FF2B5EF4-FFF2-40B4-BE49-F238E27FC236}">
                <a16:creationId xmlns:a16="http://schemas.microsoft.com/office/drawing/2014/main" xmlns="" id="{DCF4C1CD-8AEA-4B78-BF99-AB7BA0660CB3}"/>
              </a:ext>
            </a:extLst>
          </p:cNvPr>
          <p:cNvSpPr>
            <a:spLocks noGrp="1"/>
          </p:cNvSpPr>
          <p:nvPr>
            <p:ph idx="1"/>
          </p:nvPr>
        </p:nvSpPr>
        <p:spPr>
          <a:xfrm>
            <a:off x="253711" y="885522"/>
            <a:ext cx="11619784" cy="5788295"/>
          </a:xfrm>
        </p:spPr>
        <p:txBody>
          <a:bodyPr/>
          <a:lstStyle/>
          <a:p>
            <a:r>
              <a:rPr lang="en-US" altLang="en-US" sz="3174" dirty="0">
                <a:solidFill>
                  <a:schemeClr val="tx1"/>
                </a:solidFill>
                <a:latin typeface="Gill Sans MT" panose="020B0502020104020203" pitchFamily="34" charset="0"/>
                <a:cs typeface="Gill Sans MT" panose="020B0502020104020203" pitchFamily="34" charset="0"/>
              </a:rPr>
              <a:t>Ministry of Health and associated entities</a:t>
            </a:r>
            <a:r>
              <a:rPr lang="en-US" sz="3174" dirty="0">
                <a:solidFill>
                  <a:schemeClr val="tx1"/>
                </a:solidFill>
              </a:rPr>
              <a:t> (e.g. Pharmaceutical Regulatory Authority)</a:t>
            </a:r>
            <a:endParaRPr lang="en-US" altLang="en-US" sz="3174" dirty="0">
              <a:solidFill>
                <a:schemeClr val="tx1"/>
              </a:solidFill>
              <a:latin typeface="Gill Sans MT" panose="020B0502020104020203" pitchFamily="34" charset="0"/>
              <a:cs typeface="Gill Sans MT" panose="020B0502020104020203" pitchFamily="34" charset="0"/>
            </a:endParaRPr>
          </a:p>
          <a:p>
            <a:pPr lvl="1"/>
            <a:r>
              <a:rPr lang="en-US" altLang="en-US" sz="3174" dirty="0">
                <a:solidFill>
                  <a:schemeClr val="tx1"/>
                </a:solidFill>
                <a:latin typeface="Gill Sans MT" panose="020B0502020104020203" pitchFamily="34" charset="0"/>
                <a:cs typeface="Gill Sans MT" panose="020B0502020104020203" pitchFamily="34" charset="0"/>
              </a:rPr>
              <a:t>Review the CMM modules and identify the appropriate departments / entities / etc. for each module ahead of time.</a:t>
            </a:r>
          </a:p>
          <a:p>
            <a:pPr lvl="1"/>
            <a:r>
              <a:rPr lang="en-US" altLang="en-US" sz="3174" dirty="0">
                <a:solidFill>
                  <a:schemeClr val="tx1"/>
                </a:solidFill>
                <a:latin typeface="Gill Sans MT" panose="020B0502020104020203" pitchFamily="34" charset="0"/>
                <a:cs typeface="Gill Sans MT" panose="020B0502020104020203" pitchFamily="34" charset="0"/>
              </a:rPr>
              <a:t>Some KPI information may also be collected here, depending on roles/responsibilities within a country.</a:t>
            </a:r>
          </a:p>
          <a:p>
            <a:r>
              <a:rPr lang="en-US" altLang="en-US" sz="3174" dirty="0">
                <a:solidFill>
                  <a:schemeClr val="tx1"/>
                </a:solidFill>
                <a:latin typeface="Gill Sans MT" panose="020B0502020104020203" pitchFamily="34" charset="0"/>
                <a:cs typeface="Gill Sans MT" panose="020B0502020104020203" pitchFamily="34" charset="0"/>
              </a:rPr>
              <a:t>Central Medical Stores</a:t>
            </a:r>
          </a:p>
          <a:p>
            <a:pPr lvl="1"/>
            <a:r>
              <a:rPr lang="en-US" altLang="en-US" sz="3174" dirty="0">
                <a:solidFill>
                  <a:schemeClr val="tx1"/>
                </a:solidFill>
                <a:latin typeface="Gill Sans MT" panose="020B0502020104020203" pitchFamily="34" charset="0"/>
                <a:cs typeface="Gill Sans MT" panose="020B0502020104020203" pitchFamily="34" charset="0"/>
              </a:rPr>
              <a:t>CMM and KPIs.</a:t>
            </a:r>
          </a:p>
          <a:p>
            <a:pPr lvl="1"/>
            <a:r>
              <a:rPr lang="en-US" altLang="en-US" sz="3174" dirty="0">
                <a:solidFill>
                  <a:schemeClr val="tx1"/>
                </a:solidFill>
                <a:latin typeface="Gill Sans MT" panose="020B0502020104020203" pitchFamily="34" charset="0"/>
                <a:cs typeface="Gill Sans MT" panose="020B0502020104020203" pitchFamily="34" charset="0"/>
              </a:rPr>
              <a:t>May be more than one (e.g., if including NGO or other private organizations, etc.).</a:t>
            </a:r>
          </a:p>
          <a:p>
            <a:pPr eaLnBrk="1" hangingPunct="1"/>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71362" name="Date Placeholder 2">
            <a:extLst>
              <a:ext uri="{FF2B5EF4-FFF2-40B4-BE49-F238E27FC236}">
                <a16:creationId xmlns:a16="http://schemas.microsoft.com/office/drawing/2014/main" xmlns="" id="{547594D5-41BA-4AFE-9A29-2250FADF62D1}"/>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FA86755-24D4-4A8A-A28D-047FEFA78F07}"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271363" name="Footer Placeholder 3">
            <a:extLst>
              <a:ext uri="{FF2B5EF4-FFF2-40B4-BE49-F238E27FC236}">
                <a16:creationId xmlns:a16="http://schemas.microsoft.com/office/drawing/2014/main" xmlns="" id="{248FDA96-3A88-4481-85D0-87E2EC3A2F0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71364" name="Slide Number Placeholder 4">
            <a:extLst>
              <a:ext uri="{FF2B5EF4-FFF2-40B4-BE49-F238E27FC236}">
                <a16:creationId xmlns:a16="http://schemas.microsoft.com/office/drawing/2014/main" xmlns="" id="{74EE6196-FB74-4946-9B6E-A1F7DFC5946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6A1742CA-965E-4A03-A828-19C3D793F953}" type="slidenum">
              <a:rPr lang="en-US" altLang="en-US" sz="601">
                <a:solidFill>
                  <a:srgbClr val="6C6463"/>
                </a:solidFill>
                <a:latin typeface="Gill Sans MT" panose="020B0502020104020203" pitchFamily="34" charset="0"/>
              </a:rPr>
              <a:pPr defTabSz="604738"/>
              <a:t>4</a:t>
            </a:fld>
            <a:endParaRPr lang="en-US" altLang="en-US" sz="601" dirty="0">
              <a:solidFill>
                <a:srgbClr val="6C6463"/>
              </a:solidFill>
              <a:latin typeface="Gill Sans MT" panose="020B0502020104020203" pitchFamily="34" charset="0"/>
            </a:endParaRPr>
          </a:p>
        </p:txBody>
      </p:sp>
      <p:sp>
        <p:nvSpPr>
          <p:cNvPr id="271365" name="Title 5">
            <a:extLst>
              <a:ext uri="{FF2B5EF4-FFF2-40B4-BE49-F238E27FC236}">
                <a16:creationId xmlns:a16="http://schemas.microsoft.com/office/drawing/2014/main" xmlns="" id="{E424ED76-6F1D-48C1-A154-04E79F4B3E74}"/>
              </a:ext>
            </a:extLst>
          </p:cNvPr>
          <p:cNvSpPr>
            <a:spLocks noGrp="1"/>
          </p:cNvSpPr>
          <p:nvPr>
            <p:ph type="title"/>
          </p:nvPr>
        </p:nvSpPr>
        <p:spPr>
          <a:xfrm>
            <a:off x="1943100" y="184185"/>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Central level team covers</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516977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3409" name="Content Placeholder 1">
            <a:extLst>
              <a:ext uri="{FF2B5EF4-FFF2-40B4-BE49-F238E27FC236}">
                <a16:creationId xmlns:a16="http://schemas.microsoft.com/office/drawing/2014/main" xmlns="" id="{D5317CFB-5774-4F3E-8633-38C93F8B8696}"/>
              </a:ext>
            </a:extLst>
          </p:cNvPr>
          <p:cNvSpPr>
            <a:spLocks noGrp="1"/>
          </p:cNvSpPr>
          <p:nvPr>
            <p:ph idx="1"/>
          </p:nvPr>
        </p:nvSpPr>
        <p:spPr>
          <a:xfrm>
            <a:off x="188917" y="1207766"/>
            <a:ext cx="11814167" cy="5476286"/>
          </a:xfrm>
        </p:spPr>
        <p:txBody>
          <a:bodyPr>
            <a:noAutofit/>
          </a:bodyPr>
          <a:lstStyle/>
          <a:p>
            <a:r>
              <a:rPr lang="en-US" altLang="en-US" sz="3174" dirty="0">
                <a:solidFill>
                  <a:schemeClr val="tx1"/>
                </a:solidFill>
                <a:latin typeface="Gill Sans MT" panose="020B0502020104020203" pitchFamily="34" charset="0"/>
                <a:cs typeface="Gill Sans MT" panose="020B0502020104020203" pitchFamily="34" charset="0"/>
              </a:rPr>
              <a:t>Generally, but not necessarily, the people leading the assessment.</a:t>
            </a:r>
          </a:p>
          <a:p>
            <a:r>
              <a:rPr lang="en-US" altLang="en-US" sz="3174" dirty="0">
                <a:solidFill>
                  <a:schemeClr val="tx1"/>
                </a:solidFill>
                <a:latin typeface="Gill Sans MT" panose="020B0502020104020203" pitchFamily="34" charset="0"/>
                <a:cs typeface="Gill Sans MT" panose="020B0502020104020203" pitchFamily="34" charset="0"/>
              </a:rPr>
              <a:t>2 weeks needed</a:t>
            </a:r>
          </a:p>
          <a:p>
            <a:pPr lvl="1"/>
            <a:r>
              <a:rPr lang="en-US" altLang="en-US" sz="3174" dirty="0">
                <a:solidFill>
                  <a:schemeClr val="tx1"/>
                </a:solidFill>
                <a:latin typeface="Gill Sans MT" panose="020B0502020104020203" pitchFamily="34" charset="0"/>
                <a:cs typeface="Gill Sans MT" panose="020B0502020104020203" pitchFamily="34" charset="0"/>
              </a:rPr>
              <a:t>Depends a bit on how many optional KPIs are collected.</a:t>
            </a:r>
          </a:p>
          <a:p>
            <a:pPr lvl="1"/>
            <a:r>
              <a:rPr lang="en-US" altLang="en-US" sz="3174" dirty="0">
                <a:solidFill>
                  <a:schemeClr val="tx1"/>
                </a:solidFill>
                <a:latin typeface="Gill Sans MT" panose="020B0502020104020203" pitchFamily="34" charset="0"/>
                <a:cs typeface="Gill Sans MT" panose="020B0502020104020203" pitchFamily="34" charset="0"/>
              </a:rPr>
              <a:t>Start making appointments at least two weeks ahead of time.</a:t>
            </a:r>
          </a:p>
          <a:p>
            <a:r>
              <a:rPr lang="en-US" altLang="en-US" sz="3174" dirty="0">
                <a:solidFill>
                  <a:schemeClr val="tx1"/>
                </a:solidFill>
                <a:latin typeface="Gill Sans MT" panose="020B0502020104020203" pitchFamily="34" charset="0"/>
                <a:cs typeface="Gill Sans MT" panose="020B0502020104020203" pitchFamily="34" charset="0"/>
              </a:rPr>
              <a:t>This team also (generally) will be:</a:t>
            </a:r>
          </a:p>
          <a:p>
            <a:pPr lvl="1"/>
            <a:r>
              <a:rPr lang="en-US" altLang="en-US" sz="3174" dirty="0">
                <a:solidFill>
                  <a:schemeClr val="tx1"/>
                </a:solidFill>
                <a:latin typeface="Gill Sans MT" panose="020B0502020104020203" pitchFamily="34" charset="0"/>
                <a:cs typeface="Gill Sans MT" panose="020B0502020104020203" pitchFamily="34" charset="0"/>
              </a:rPr>
              <a:t>Reviewing data / answering questions from other data collection teams.</a:t>
            </a:r>
          </a:p>
          <a:p>
            <a:pPr lvl="1"/>
            <a:r>
              <a:rPr lang="en-US" altLang="en-US" sz="3174" dirty="0">
                <a:solidFill>
                  <a:schemeClr val="tx1"/>
                </a:solidFill>
                <a:latin typeface="Gill Sans MT" panose="020B0502020104020203" pitchFamily="34" charset="0"/>
                <a:cs typeface="Gill Sans MT" panose="020B0502020104020203" pitchFamily="34" charset="0"/>
              </a:rPr>
              <a:t>Conducting initial analysis / debrief.</a:t>
            </a:r>
          </a:p>
        </p:txBody>
      </p:sp>
      <p:sp>
        <p:nvSpPr>
          <p:cNvPr id="273410" name="Date Placeholder 2">
            <a:extLst>
              <a:ext uri="{FF2B5EF4-FFF2-40B4-BE49-F238E27FC236}">
                <a16:creationId xmlns:a16="http://schemas.microsoft.com/office/drawing/2014/main" xmlns="" id="{5CCDA2DE-5072-4D5A-A8CA-0B5AEFC3504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04E52C20-092D-42D0-ABB8-A3E89C5D03CF}"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273411" name="Footer Placeholder 3">
            <a:extLst>
              <a:ext uri="{FF2B5EF4-FFF2-40B4-BE49-F238E27FC236}">
                <a16:creationId xmlns:a16="http://schemas.microsoft.com/office/drawing/2014/main" xmlns="" id="{3C33CE8F-6BB6-4723-836F-8DD6B094F03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73412" name="Slide Number Placeholder 4">
            <a:extLst>
              <a:ext uri="{FF2B5EF4-FFF2-40B4-BE49-F238E27FC236}">
                <a16:creationId xmlns:a16="http://schemas.microsoft.com/office/drawing/2014/main" xmlns="" id="{43E281C4-4E3D-44DF-A6F1-ADFD0041AE6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A6887922-4219-481B-84B5-5214463F6B02}" type="slidenum">
              <a:rPr lang="en-US" altLang="en-US" sz="601">
                <a:solidFill>
                  <a:srgbClr val="6C6463"/>
                </a:solidFill>
                <a:latin typeface="Gill Sans MT" panose="020B0502020104020203" pitchFamily="34" charset="0"/>
              </a:rPr>
              <a:pPr defTabSz="604738"/>
              <a:t>5</a:t>
            </a:fld>
            <a:endParaRPr lang="en-US" altLang="en-US" sz="601" dirty="0">
              <a:solidFill>
                <a:srgbClr val="6C6463"/>
              </a:solidFill>
              <a:latin typeface="Gill Sans MT" panose="020B0502020104020203" pitchFamily="34" charset="0"/>
            </a:endParaRPr>
          </a:p>
        </p:txBody>
      </p:sp>
      <p:sp>
        <p:nvSpPr>
          <p:cNvPr id="273413" name="Title 5">
            <a:extLst>
              <a:ext uri="{FF2B5EF4-FFF2-40B4-BE49-F238E27FC236}">
                <a16:creationId xmlns:a16="http://schemas.microsoft.com/office/drawing/2014/main" xmlns="" id="{997C7429-B3DC-4460-92E9-40FF60ED2AC7}"/>
              </a:ext>
            </a:extLst>
          </p:cNvPr>
          <p:cNvSpPr>
            <a:spLocks noGrp="1"/>
          </p:cNvSpPr>
          <p:nvPr>
            <p:ph type="title"/>
          </p:nvPr>
        </p:nvSpPr>
        <p:spPr>
          <a:xfrm>
            <a:off x="2026256" y="108591"/>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Central level data collection team</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100200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3409" name="Content Placeholder 1">
            <a:extLst>
              <a:ext uri="{FF2B5EF4-FFF2-40B4-BE49-F238E27FC236}">
                <a16:creationId xmlns:a16="http://schemas.microsoft.com/office/drawing/2014/main" xmlns="" id="{D5317CFB-5774-4F3E-8633-38C93F8B8696}"/>
              </a:ext>
            </a:extLst>
          </p:cNvPr>
          <p:cNvSpPr>
            <a:spLocks noGrp="1"/>
          </p:cNvSpPr>
          <p:nvPr>
            <p:ph idx="1"/>
          </p:nvPr>
        </p:nvSpPr>
        <p:spPr>
          <a:xfrm>
            <a:off x="188917" y="1207766"/>
            <a:ext cx="11814167" cy="5476286"/>
          </a:xfrm>
        </p:spPr>
        <p:txBody>
          <a:bodyPr>
            <a:noAutofit/>
          </a:bodyPr>
          <a:lstStyle/>
          <a:p>
            <a:pPr>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Set up a central project hub from where the Assessment Manager, Data Manager and </a:t>
            </a:r>
            <a:r>
              <a:rPr lang="en-US" altLang="en-US" sz="3174" dirty="0" smtClean="0">
                <a:solidFill>
                  <a:schemeClr val="tx1"/>
                </a:solidFill>
                <a:latin typeface="Gill Sans MT" panose="020B0502020104020203" pitchFamily="34" charset="0"/>
                <a:cs typeface="Gill Sans MT" panose="020B0502020104020203" pitchFamily="34" charset="0"/>
              </a:rPr>
              <a:t>others </a:t>
            </a:r>
            <a:r>
              <a:rPr lang="en-US" altLang="en-US" sz="3174" dirty="0">
                <a:solidFill>
                  <a:schemeClr val="tx1"/>
                </a:solidFill>
                <a:latin typeface="Gill Sans MT" panose="020B0502020104020203" pitchFamily="34" charset="0"/>
                <a:cs typeface="Gill Sans MT" panose="020B0502020104020203" pitchFamily="34" charset="0"/>
              </a:rPr>
              <a:t>at central level can coordinate, communicate and manage field activities.</a:t>
            </a:r>
          </a:p>
          <a:p>
            <a:pPr>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Set up a WhatsApp group or other social media platform or other appropriate real-time communication mechanism for use in two-way communication between the hub and field teams. </a:t>
            </a:r>
          </a:p>
          <a:p>
            <a:pPr>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Give data collection teams airtime or internet access so the teams are able to continuously communicate with the central hub, and can upload the data to SurveyCTO daily. </a:t>
            </a:r>
          </a:p>
        </p:txBody>
      </p:sp>
      <p:sp>
        <p:nvSpPr>
          <p:cNvPr id="273410" name="Date Placeholder 2">
            <a:extLst>
              <a:ext uri="{FF2B5EF4-FFF2-40B4-BE49-F238E27FC236}">
                <a16:creationId xmlns:a16="http://schemas.microsoft.com/office/drawing/2014/main" xmlns="" id="{5CCDA2DE-5072-4D5A-A8CA-0B5AEFC3504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04E52C20-092D-42D0-ABB8-A3E89C5D03CF}"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273411" name="Footer Placeholder 3">
            <a:extLst>
              <a:ext uri="{FF2B5EF4-FFF2-40B4-BE49-F238E27FC236}">
                <a16:creationId xmlns:a16="http://schemas.microsoft.com/office/drawing/2014/main" xmlns="" id="{3C33CE8F-6BB6-4723-836F-8DD6B094F03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73412" name="Slide Number Placeholder 4">
            <a:extLst>
              <a:ext uri="{FF2B5EF4-FFF2-40B4-BE49-F238E27FC236}">
                <a16:creationId xmlns:a16="http://schemas.microsoft.com/office/drawing/2014/main" xmlns="" id="{43E281C4-4E3D-44DF-A6F1-ADFD0041AE6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A6887922-4219-481B-84B5-5214463F6B02}" type="slidenum">
              <a:rPr lang="en-US" altLang="en-US" sz="601">
                <a:solidFill>
                  <a:srgbClr val="6C6463"/>
                </a:solidFill>
                <a:latin typeface="Gill Sans MT" panose="020B0502020104020203" pitchFamily="34" charset="0"/>
              </a:rPr>
              <a:pPr defTabSz="604738"/>
              <a:t>6</a:t>
            </a:fld>
            <a:endParaRPr lang="en-US" altLang="en-US" sz="601" dirty="0">
              <a:solidFill>
                <a:srgbClr val="6C6463"/>
              </a:solidFill>
              <a:latin typeface="Gill Sans MT" panose="020B0502020104020203" pitchFamily="34" charset="0"/>
            </a:endParaRPr>
          </a:p>
        </p:txBody>
      </p:sp>
      <p:sp>
        <p:nvSpPr>
          <p:cNvPr id="273413" name="Title 5">
            <a:extLst>
              <a:ext uri="{FF2B5EF4-FFF2-40B4-BE49-F238E27FC236}">
                <a16:creationId xmlns:a16="http://schemas.microsoft.com/office/drawing/2014/main" xmlns="" id="{997C7429-B3DC-4460-92E9-40FF60ED2AC7}"/>
              </a:ext>
            </a:extLst>
          </p:cNvPr>
          <p:cNvSpPr>
            <a:spLocks noGrp="1"/>
          </p:cNvSpPr>
          <p:nvPr>
            <p:ph type="title"/>
          </p:nvPr>
        </p:nvSpPr>
        <p:spPr>
          <a:xfrm>
            <a:off x="2026256" y="108591"/>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Command Center</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669900202"/>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713</Words>
  <Application>Microsoft Office PowerPoint</Application>
  <PresentationFormat>Custom</PresentationFormat>
  <Paragraphs>61</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1_16.9-Template_12.7.2016</vt:lpstr>
      <vt:lpstr>PowerPoint Presentation</vt:lpstr>
      <vt:lpstr>Contents </vt:lpstr>
      <vt:lpstr>Field teams </vt:lpstr>
      <vt:lpstr>Central level team covers </vt:lpstr>
      <vt:lpstr>Central level data collection team </vt:lpstr>
      <vt:lpstr>Command Center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Hershey, Christine</cp:lastModifiedBy>
  <cp:revision>21</cp:revision>
  <dcterms:created xsi:type="dcterms:W3CDTF">2018-05-01T03:53:35Z</dcterms:created>
  <dcterms:modified xsi:type="dcterms:W3CDTF">2018-05-27T22:00:13Z</dcterms:modified>
</cp:coreProperties>
</file>