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7"/>
  </p:notesMasterIdLst>
  <p:sldIdLst>
    <p:sldId id="389" r:id="rId2"/>
    <p:sldId id="390" r:id="rId3"/>
    <p:sldId id="391" r:id="rId4"/>
    <p:sldId id="393" r:id="rId5"/>
    <p:sldId id="39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2685" autoAdjust="0"/>
  </p:normalViewPr>
  <p:slideViewPr>
    <p:cSldViewPr snapToGrid="0">
      <p:cViewPr varScale="1">
        <p:scale>
          <a:sx n="67" d="100"/>
          <a:sy n="67" d="100"/>
        </p:scale>
        <p:origin x="124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a:extLst>
              <a:ext uri="{FF2B5EF4-FFF2-40B4-BE49-F238E27FC236}">
                <a16:creationId xmlns:a16="http://schemas.microsoft.com/office/drawing/2014/main" id="{B7BD126E-16DD-41C6-854E-A5384216F1C5}"/>
              </a:ext>
            </a:extLst>
          </p:cNvPr>
          <p:cNvSpPr>
            <a:spLocks noGrp="1" noRot="1" noChangeAspect="1" noChangeArrowheads="1" noTextEdit="1"/>
          </p:cNvSpPr>
          <p:nvPr>
            <p:ph type="sldImg"/>
          </p:nvPr>
        </p:nvSpPr>
        <p:spPr>
          <a:ln/>
        </p:spPr>
      </p:sp>
      <p:sp>
        <p:nvSpPr>
          <p:cNvPr id="130051" name="Notes Placeholder 2">
            <a:extLst>
              <a:ext uri="{FF2B5EF4-FFF2-40B4-BE49-F238E27FC236}">
                <a16:creationId xmlns:a16="http://schemas.microsoft.com/office/drawing/2014/main" id="{49FF6CD0-8C51-4925-8C5C-D66F9DC664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30052" name="Slide Number Placeholder 3">
            <a:extLst>
              <a:ext uri="{FF2B5EF4-FFF2-40B4-BE49-F238E27FC236}">
                <a16:creationId xmlns:a16="http://schemas.microsoft.com/office/drawing/2014/main" id="{07308854-E1EE-45B4-9CAB-A9391E16566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1676D5B-6048-4D2A-8EDE-FA27EB520E1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877719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a:extLst>
              <a:ext uri="{FF2B5EF4-FFF2-40B4-BE49-F238E27FC236}">
                <a16:creationId xmlns:a16="http://schemas.microsoft.com/office/drawing/2014/main" id="{69ED8050-2BC1-4B35-A0A1-FC977B249D3B}"/>
              </a:ext>
            </a:extLst>
          </p:cNvPr>
          <p:cNvSpPr>
            <a:spLocks noGrp="1" noRot="1" noChangeAspect="1" noChangeArrowheads="1" noTextEdit="1"/>
          </p:cNvSpPr>
          <p:nvPr>
            <p:ph type="sldImg"/>
          </p:nvPr>
        </p:nvSpPr>
        <p:spPr>
          <a:ln/>
        </p:spPr>
      </p:sp>
      <p:sp>
        <p:nvSpPr>
          <p:cNvPr id="132099" name="Notes Placeholder 2">
            <a:extLst>
              <a:ext uri="{FF2B5EF4-FFF2-40B4-BE49-F238E27FC236}">
                <a16:creationId xmlns:a16="http://schemas.microsoft.com/office/drawing/2014/main" id="{D8F779C4-ECD5-44C2-B834-C01AE44DCDE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Objective: Have a more detailed picture of the data collection phase, &amp; importance of advance planning</a:t>
            </a:r>
          </a:p>
          <a:p>
            <a:endParaRPr lang="en-US" altLang="en-US" dirty="0"/>
          </a:p>
          <a:p>
            <a:r>
              <a:rPr lang="en-US" altLang="en-US" dirty="0"/>
              <a:t>More detail on data collection period:</a:t>
            </a:r>
          </a:p>
          <a:p>
            <a:r>
              <a:rPr lang="en-US" altLang="en-US" dirty="0"/>
              <a:t>Important milestones</a:t>
            </a:r>
          </a:p>
          <a:p>
            <a:endParaRPr lang="en-US" altLang="en-US" dirty="0"/>
          </a:p>
          <a:p>
            <a:r>
              <a:rPr lang="en-US" altLang="en-US" dirty="0"/>
              <a:t>Objective:  Be able to recruit appropriate date collectors in a timely way </a:t>
            </a:r>
          </a:p>
          <a:p>
            <a:r>
              <a:rPr lang="en-US" altLang="en-US" dirty="0"/>
              <a:t>Set up operations structure</a:t>
            </a:r>
          </a:p>
          <a:p>
            <a:endParaRPr lang="en-US" altLang="en-US" dirty="0"/>
          </a:p>
          <a:p>
            <a:r>
              <a:rPr lang="en-US" altLang="en-US" dirty="0"/>
              <a:t>Objective:  Be able to recruit appropriate date collectors in a timely way </a:t>
            </a:r>
          </a:p>
          <a:p>
            <a:r>
              <a:rPr lang="en-US" altLang="en-US" dirty="0"/>
              <a:t>recruiting policy, compensation, restrictions, etc.</a:t>
            </a:r>
          </a:p>
          <a:p>
            <a:r>
              <a:rPr lang="en-US" altLang="en-US" dirty="0"/>
              <a:t>Setup practice site</a:t>
            </a:r>
          </a:p>
        </p:txBody>
      </p:sp>
      <p:sp>
        <p:nvSpPr>
          <p:cNvPr id="132100" name="Slide Number Placeholder 3">
            <a:extLst>
              <a:ext uri="{FF2B5EF4-FFF2-40B4-BE49-F238E27FC236}">
                <a16:creationId xmlns:a16="http://schemas.microsoft.com/office/drawing/2014/main" id="{12FCA6C9-6272-4F47-87D2-082F94D0AF8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2E1DD45-7C0E-4AF4-AC11-BFEFA425A9B8}"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71117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a16="http://schemas.microsoft.com/office/drawing/2014/main" id="{AA82711B-F3E4-4812-8FAC-A852661848B1}"/>
              </a:ext>
            </a:extLst>
          </p:cNvPr>
          <p:cNvSpPr>
            <a:spLocks noGrp="1" noRot="1" noChangeAspect="1" noChangeArrowheads="1" noTextEdit="1"/>
          </p:cNvSpPr>
          <p:nvPr>
            <p:ph type="sldImg"/>
          </p:nvPr>
        </p:nvSpPr>
        <p:spPr>
          <a:ln/>
        </p:spPr>
      </p:sp>
      <p:sp>
        <p:nvSpPr>
          <p:cNvPr id="134147" name="Notes Placeholder 2">
            <a:extLst>
              <a:ext uri="{FF2B5EF4-FFF2-40B4-BE49-F238E27FC236}">
                <a16:creationId xmlns:a16="http://schemas.microsoft.com/office/drawing/2014/main" id="{29CFB050-5498-48D2-9FC5-44456FEEEAD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Emphasize the data collection preparation and data collection phases and timelines. </a:t>
            </a:r>
          </a:p>
        </p:txBody>
      </p:sp>
      <p:sp>
        <p:nvSpPr>
          <p:cNvPr id="134148" name="Slide Number Placeholder 3">
            <a:extLst>
              <a:ext uri="{FF2B5EF4-FFF2-40B4-BE49-F238E27FC236}">
                <a16:creationId xmlns:a16="http://schemas.microsoft.com/office/drawing/2014/main" id="{E244E288-8ED1-4E97-919C-B519116FBA4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BA342BD-C612-48A2-B2A6-7CA8D349F563}"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084371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id="{8125F417-36D6-4818-958C-E20DD9F0A6D8}"/>
              </a:ext>
            </a:extLst>
          </p:cNvPr>
          <p:cNvSpPr>
            <a:spLocks noGrp="1" noRot="1" noChangeAspect="1" noChangeArrowheads="1" noTextEdit="1"/>
          </p:cNvSpPr>
          <p:nvPr>
            <p:ph type="sldImg"/>
          </p:nvPr>
        </p:nvSpPr>
        <p:spPr>
          <a:ln/>
        </p:spPr>
      </p:sp>
      <p:sp>
        <p:nvSpPr>
          <p:cNvPr id="138243" name="Notes Placeholder 2">
            <a:extLst>
              <a:ext uri="{FF2B5EF4-FFF2-40B4-BE49-F238E27FC236}">
                <a16:creationId xmlns:a16="http://schemas.microsoft.com/office/drawing/2014/main" id="{E71EAB9D-3DAD-4863-8F96-FC4A4B774E7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A</a:t>
            </a:r>
            <a:r>
              <a:rPr lang="en-US" altLang="en-US" baseline="0" dirty="0">
                <a:latin typeface="Times" charset="0"/>
              </a:rPr>
              <a:t> sight selection tool exists. </a:t>
            </a:r>
          </a:p>
          <a:p>
            <a:pPr>
              <a:defRPr/>
            </a:pPr>
            <a:endParaRPr lang="en-US" altLang="en-US" baseline="0" dirty="0">
              <a:latin typeface="Times"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Data collection timeline will vary based on number of respondents for the CMM survey, how large the site is, how busy the site is during the visit, and how well data collection is organized (i.e. whether the CMM survey and KPI data collection are done sequentially or simultaneously).</a:t>
            </a:r>
          </a:p>
          <a:p>
            <a:pPr>
              <a:defRPr/>
            </a:pPr>
            <a:endParaRPr lang="en-US" altLang="en-US" dirty="0">
              <a:latin typeface="Times" charset="0"/>
            </a:endParaRPr>
          </a:p>
        </p:txBody>
      </p:sp>
      <p:sp>
        <p:nvSpPr>
          <p:cNvPr id="138244" name="Slide Number Placeholder 3">
            <a:extLst>
              <a:ext uri="{FF2B5EF4-FFF2-40B4-BE49-F238E27FC236}">
                <a16:creationId xmlns:a16="http://schemas.microsoft.com/office/drawing/2014/main" id="{CD68640D-67DD-43F2-AA46-7F3C91719FF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558B21-8557-45BA-AF00-4C0FE2714BA9}"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81961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b="1" kern="1200" cap="all" dirty="0">
                <a:solidFill>
                  <a:schemeClr val="tx1"/>
                </a:solidFill>
                <a:effectLst/>
                <a:latin typeface="+mn-lt"/>
                <a:ea typeface="+mn-ea"/>
                <a:cs typeface="+mn-cs"/>
              </a:rPr>
              <a:t>Data Collection </a:t>
            </a:r>
          </a:p>
          <a:p>
            <a:r>
              <a:rPr lang="en-US" sz="1200" kern="1200" dirty="0">
                <a:solidFill>
                  <a:schemeClr val="tx1"/>
                </a:solidFill>
                <a:effectLst/>
                <a:latin typeface="+mn-lt"/>
                <a:ea typeface="+mn-ea"/>
                <a:cs typeface="+mn-cs"/>
              </a:rPr>
              <a:t>When data collection teams travel to the field, it is important that they ensure the following key actions are completed: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Travel to the field sites with the necessary authorization documents (e.g., an official memo from the relevant central or local government authority indicating that the data collection activity and data collection team visit to the site are approved, including data sharing).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Ensure that they have all required equipment and materials for the field site where they are collecting data (e.g., electronic devices, paper and electronic copies of documents, guides and instructions).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Upon arrival at the field site, the data collection supervisors should clearly assign data collection tasks to each member of the data collection team. </a:t>
            </a:r>
          </a:p>
          <a:p>
            <a:endParaRPr lang="en-US" altLang="en-US" dirty="0"/>
          </a:p>
        </p:txBody>
      </p:sp>
      <p:sp>
        <p:nvSpPr>
          <p:cNvPr id="140292" name="Slide Number Placeholder 3">
            <a:extLst>
              <a:ext uri="{FF2B5EF4-FFF2-40B4-BE49-F238E27FC236}">
                <a16:creationId xmlns:a16="http://schemas.microsoft.com/office/drawing/2014/main"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7368577E-6DD8-4A79-BA3D-BF450637C7B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8935949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0E98EA8-7354-4C67-BB84-53522528D784}" type="datetime1">
              <a:rPr lang="en-US" smtClean="0"/>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AA387A61-4F73-4803-AFDE-81288D5C8CA5}"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8524BC2-10F0-4BCE-BA1D-40468A170D79}"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62777B3B-FD2D-4822-A95C-2863F447D29C}"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BA15121B-F5D1-4BF5-B73D-04AEF406FE0A}"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C4BCEF74-A312-45DD-8503-5D10F10CDACC}" type="datetime1">
              <a:rPr lang="en-US" smtClean="0"/>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F0C1B9C1-0F02-42F7-A21E-37602CC83AC2}"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0341325-509F-478C-A1C7-2577E62A7BE2}"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248CDFDF-8453-4E21-B9E0-96FE016A7CCF}" type="datetime1">
              <a:rPr lang="en-US" smtClean="0"/>
              <a:t>5/30/2018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F3C69A4F-18B0-49E8-884C-50F612EA5843}"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ED2EBBF3-405C-469A-9965-E0F2BD2F8F55}" type="datetime1">
              <a:rPr lang="en-US" smtClean="0"/>
              <a:t>5/30/2018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F3E16F3-74DF-4886-9577-DC7E93D82152}"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8310B04A-E750-4575-8766-EE8F9BF685A1}"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DE6E4FA3-DEDE-4F2F-B9E3-F6123E146E37}"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F6E3BC2D-F32C-4F76-8B4A-2F184C74A02F}"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0F6462D2-576E-4E37-A5FC-0A2130AC88A5}" type="datetime1">
              <a:rPr lang="en-US" smtClean="0"/>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DC41D9B2-072C-4620-8CA9-04F7F8AB8BD1}"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16F060D3-A91A-4F6F-AB6B-1F84732DEBE3}"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1D0A8001-54C6-4AF2-8638-D5FE030273D0}"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60D8F4E9-05CB-41DA-939D-D3813861BB8D}"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8774891-D646-4705-8CDD-23CA181D9E51}"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C49C765B-3E67-4643-8548-A47DEBA08DEF}" type="datetime1">
              <a:rPr lang="en-US" smtClean="0"/>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8BADD96B-52BB-4926-BD96-848F353EF5E6}" type="datetime1">
              <a:rPr lang="en-US" smtClean="0"/>
              <a:t>5/30/2018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C9B3EEF1-B33F-4868-9DC9-311E5AC494AD}"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4BC7E586-9B05-4408-8375-94D02B1BEB0A}"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8EA08313-6E9F-4130-B5B8-D101A76E3139}" type="datetime1">
              <a:rPr lang="en-US" altLang="en-US" smtClean="0"/>
              <a:t>5/30/2018</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r>
              <a:rPr lang="en-US" altLang="en-US"/>
              <a:t>FOOTER GOES HERE</a:t>
            </a:r>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C7EF624F-7D0A-4D26-9236-E684BE2533CB}" type="datetime1">
              <a:rPr lang="en-US" smtClean="0"/>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21E68E86-2334-4C57-83D4-789F67F530E2}"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DA2B19A-7B8E-4F5A-8D3D-94DF15D1765A}"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D7FB900B-722E-4527-843D-2DAB73999E49}"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186F930-5F70-4B92-949A-4828EB4C27AD}" type="datetime1">
              <a:rPr lang="en-US" smtClean="0"/>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13F1106E-1E8F-40AA-87F9-1B3D1E76255E}" type="datetime1">
              <a:rPr lang="en-US" smtClean="0"/>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AE310365-EC01-4ADF-94E5-BD55301892DE}" type="datetime1">
              <a:rPr lang="en-US" smtClean="0"/>
              <a:t>5/30/2018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ftr="0" dt="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9E6D5DC-F93C-42F9-9420-7F9EDF613A66}"/>
              </a:ext>
            </a:extLst>
          </p:cNvPr>
          <p:cNvSpPr/>
          <p:nvPr/>
        </p:nvSpPr>
        <p:spPr>
          <a:xfrm>
            <a:off x="286109" y="210087"/>
            <a:ext cx="11619782"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0AF808FF-1AA2-474A-B58A-31054BE909E7}"/>
              </a:ext>
            </a:extLst>
          </p:cNvPr>
          <p:cNvCxnSpPr/>
          <p:nvPr/>
        </p:nvCxnSpPr>
        <p:spPr>
          <a:xfrm>
            <a:off x="6132153" y="6015737"/>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4AAAD357-0BFB-4878-B3C2-81D8FC7B3A1C}"/>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Data Collection Timeline</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1CF021A5-5A7D-47CD-A726-F1D914ED9A84}"/>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04738">
              <a:spcAft>
                <a:spcPts val="1058"/>
              </a:spcAft>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id="{340E9A39-2CEB-46CA-AABD-A25A62E1A8CB}"/>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9031" name="Picture 3" descr="C:\Users\Mariana Rodrigues\AppData\Local\Microsoft\Windows\INetCacheContent.Word\Horizontal_RGB_294_White.png">
            <a:extLst>
              <a:ext uri="{FF2B5EF4-FFF2-40B4-BE49-F238E27FC236}">
                <a16:creationId xmlns:a16="http://schemas.microsoft.com/office/drawing/2014/main" id="{23F29AB2-E92C-4E68-A2A5-F8D84FAF4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91016" y="608276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25DB1C03-EC78-4AA8-AD85-10F111C01BCD}"/>
              </a:ext>
            </a:extLst>
          </p:cNvPr>
          <p:cNvSpPr txBox="1"/>
          <p:nvPr/>
        </p:nvSpPr>
        <p:spPr>
          <a:xfrm>
            <a:off x="6106801" y="6045278"/>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
        <p:nvSpPr>
          <p:cNvPr id="3" name="Slide Number Placeholder 2">
            <a:extLst>
              <a:ext uri="{FF2B5EF4-FFF2-40B4-BE49-F238E27FC236}">
                <a16:creationId xmlns:a16="http://schemas.microsoft.com/office/drawing/2014/main" id="{7C659A35-9846-4C0B-BDC0-4C00AEC555FD}"/>
              </a:ext>
            </a:extLst>
          </p:cNvPr>
          <p:cNvSpPr>
            <a:spLocks noGrp="1"/>
          </p:cNvSpPr>
          <p:nvPr>
            <p:ph type="sldNum" sz="quarter" idx="12"/>
          </p:nvPr>
        </p:nvSpPr>
        <p:spPr/>
        <p:txBody>
          <a:bodyPr/>
          <a:lstStyle/>
          <a:p>
            <a:fld id="{43CF92F8-9A91-49EE-9F13-AD02B8C2C9D2}" type="slidenum">
              <a:rPr lang="en-US" altLang="en-US" smtClean="0"/>
              <a:pPr/>
              <a:t>1</a:t>
            </a:fld>
            <a:endParaRPr lang="en-US" altLang="en-US" dirty="0"/>
          </a:p>
        </p:txBody>
      </p:sp>
    </p:spTree>
    <p:extLst>
      <p:ext uri="{BB962C8B-B14F-4D97-AF65-F5344CB8AC3E}">
        <p14:creationId xmlns:p14="http://schemas.microsoft.com/office/powerpoint/2010/main" val="216292893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1073" name="Title 1">
            <a:extLst>
              <a:ext uri="{FF2B5EF4-FFF2-40B4-BE49-F238E27FC236}">
                <a16:creationId xmlns:a16="http://schemas.microsoft.com/office/drawing/2014/main" id="{B4B970D7-7606-4AA8-BBF9-D92BEB9E0ACB}"/>
              </a:ext>
            </a:extLst>
          </p:cNvPr>
          <p:cNvSpPr>
            <a:spLocks noGrp="1"/>
          </p:cNvSpPr>
          <p:nvPr>
            <p:ph type="ctrTitle"/>
          </p:nvPr>
        </p:nvSpPr>
        <p:spPr>
          <a:xfrm>
            <a:off x="349210" y="149605"/>
            <a:ext cx="11277599"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Objective/Overview</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1F499CE8-5523-4A71-A96E-774BC64D2FA5}"/>
              </a:ext>
            </a:extLst>
          </p:cNvPr>
          <p:cNvSpPr>
            <a:spLocks noGrp="1"/>
          </p:cNvSpPr>
          <p:nvPr>
            <p:ph type="subTitle" idx="1"/>
          </p:nvPr>
        </p:nvSpPr>
        <p:spPr>
          <a:xfrm>
            <a:off x="253711" y="529156"/>
            <a:ext cx="11760172" cy="6000234"/>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Have a more detailed picture of the data collection phase, and the importance of advance planning.</a:t>
            </a:r>
          </a:p>
          <a:p>
            <a:pPr marL="455595" lvl="1" algn="l" defTabSz="912778">
              <a:spcBef>
                <a:spcPct val="20000"/>
              </a:spcBef>
              <a:spcAft>
                <a:spcPct val="0"/>
              </a:spcAft>
              <a:buFont typeface="Arial" panose="020B0604020202020204" pitchFamily="34" charset="0"/>
              <a:buChar char="•"/>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Preparation usually occurs during the 3</a:t>
            </a:r>
            <a:r>
              <a:rPr lang="en-US" altLang="en-US" sz="3174" baseline="30000" dirty="0">
                <a:solidFill>
                  <a:srgbClr val="000000"/>
                </a:solidFill>
                <a:latin typeface="Gill Sans MT" panose="020B0502020104020203" pitchFamily="34" charset="0"/>
                <a:cs typeface="Gill Sans MT" panose="020B0502020104020203" pitchFamily="34" charset="0"/>
              </a:rPr>
              <a:t>rd</a:t>
            </a:r>
            <a:r>
              <a:rPr lang="en-US" altLang="en-US" sz="3174" dirty="0">
                <a:solidFill>
                  <a:srgbClr val="000000"/>
                </a:solidFill>
                <a:latin typeface="Gill Sans MT" panose="020B0502020104020203" pitchFamily="34" charset="0"/>
                <a:cs typeface="Gill Sans MT" panose="020B0502020104020203" pitchFamily="34" charset="0"/>
              </a:rPr>
              <a:t>  “and” “or” through the 12</a:t>
            </a:r>
            <a:r>
              <a:rPr lang="en-US" altLang="en-US" sz="3174" baseline="30000" dirty="0">
                <a:solidFill>
                  <a:srgbClr val="000000"/>
                </a:solidFill>
                <a:latin typeface="Gill Sans MT" panose="020B0502020104020203" pitchFamily="34" charset="0"/>
                <a:cs typeface="Gill Sans MT" panose="020B0502020104020203" pitchFamily="34" charset="0"/>
              </a:rPr>
              <a:t>th</a:t>
            </a:r>
            <a:r>
              <a:rPr lang="en-US" altLang="en-US" sz="3174" dirty="0">
                <a:solidFill>
                  <a:srgbClr val="000000"/>
                </a:solidFill>
                <a:latin typeface="Gill Sans MT" panose="020B0502020104020203" pitchFamily="34" charset="0"/>
                <a:cs typeface="Gill Sans MT" panose="020B0502020104020203" pitchFamily="34" charset="0"/>
              </a:rPr>
              <a:t> week post project initiation.</a:t>
            </a:r>
          </a:p>
          <a:p>
            <a:pPr marL="455595" lvl="1"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Data Collection encompasses preparing for three major activities:</a:t>
            </a:r>
          </a:p>
          <a:p>
            <a:pPr marL="1411056" lvl="1" algn="l" defTabSz="912778">
              <a:spcBef>
                <a:spcPct val="20000"/>
              </a:spcBef>
              <a:spcAft>
                <a:spcPct val="0"/>
              </a:spcAft>
              <a:buFont typeface="Arial" panose="020B0604020202020204" pitchFamily="34" charset="0"/>
              <a:buAutoNum type="arabicPeriod"/>
            </a:pPr>
            <a:r>
              <a:rPr lang="en-US" altLang="en-US" sz="3174" dirty="0">
                <a:solidFill>
                  <a:srgbClr val="000000"/>
                </a:solidFill>
                <a:latin typeface="Gill Sans MT" panose="020B0502020104020203" pitchFamily="34" charset="0"/>
                <a:cs typeface="Gill Sans MT" panose="020B0502020104020203" pitchFamily="34" charset="0"/>
              </a:rPr>
              <a:t>Desk review activity,</a:t>
            </a:r>
          </a:p>
          <a:p>
            <a:pPr marL="1411056" lvl="1" algn="l" defTabSz="912778">
              <a:spcBef>
                <a:spcPct val="20000"/>
              </a:spcBef>
              <a:spcAft>
                <a:spcPct val="0"/>
              </a:spcAft>
              <a:buFont typeface="Arial" panose="020B0604020202020204" pitchFamily="34" charset="0"/>
              <a:buAutoNum type="arabicPeriod"/>
            </a:pPr>
            <a:r>
              <a:rPr lang="en-US" altLang="en-US" sz="3174" dirty="0">
                <a:solidFill>
                  <a:srgbClr val="000000"/>
                </a:solidFill>
                <a:latin typeface="Gill Sans MT" panose="020B0502020104020203" pitchFamily="34" charset="0"/>
                <a:cs typeface="Gill Sans MT" panose="020B0502020104020203" pitchFamily="34" charset="0"/>
              </a:rPr>
              <a:t>Stakeholder workshop/supply chain mapping,</a:t>
            </a:r>
          </a:p>
          <a:p>
            <a:pPr marL="1411056" lvl="1" algn="l" defTabSz="912778">
              <a:spcBef>
                <a:spcPct val="20000"/>
              </a:spcBef>
              <a:spcAft>
                <a:spcPct val="0"/>
              </a:spcAft>
              <a:buFont typeface="Arial" panose="020B0604020202020204" pitchFamily="34" charset="0"/>
              <a:buAutoNum type="arabicPeriod"/>
            </a:pPr>
            <a:r>
              <a:rPr lang="en-US" altLang="en-US" sz="3174" dirty="0">
                <a:solidFill>
                  <a:srgbClr val="000000"/>
                </a:solidFill>
                <a:latin typeface="Gill Sans MT" panose="020B0502020104020203" pitchFamily="34" charset="0"/>
                <a:cs typeface="Gill Sans MT" panose="020B0502020104020203" pitchFamily="34" charset="0"/>
              </a:rPr>
              <a:t>Field data collection efforts.</a:t>
            </a:r>
          </a:p>
          <a:p>
            <a:pPr marL="455595" lvl="1" algn="l" defTabSz="912778">
              <a:spcBef>
                <a:spcPct val="20000"/>
              </a:spcBef>
              <a:spcAft>
                <a:spcPct val="0"/>
              </a:spcAft>
              <a:buFont typeface="Arial" panose="020B0604020202020204" pitchFamily="34" charset="0"/>
              <a:buAutoNum type="arabicPeriod"/>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Arial" panose="020B0604020202020204" pitchFamily="34" charset="0"/>
              <a:buAutoNum type="arabicPeriod"/>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Arial" panose="020B0604020202020204" pitchFamily="34" charset="0"/>
              <a:buChar char="•"/>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Arial" panose="020B0604020202020204" pitchFamily="34" charset="0"/>
              <a:buChar char="•"/>
            </a:pPr>
            <a:endParaRPr lang="en-US" altLang="en-US" sz="3174" dirty="0">
              <a:solidFill>
                <a:srgbClr val="000000"/>
              </a:solidFill>
              <a:latin typeface="Gill Sans MT" panose="020B0502020104020203" pitchFamily="34" charset="0"/>
              <a:cs typeface="Gill Sans MT" panose="020B0502020104020203" pitchFamily="34" charset="0"/>
            </a:endParaRPr>
          </a:p>
        </p:txBody>
      </p:sp>
      <p:sp>
        <p:nvSpPr>
          <p:cNvPr id="131077" name="Slide Number Placeholder 5">
            <a:extLst>
              <a:ext uri="{FF2B5EF4-FFF2-40B4-BE49-F238E27FC236}">
                <a16:creationId xmlns:a16="http://schemas.microsoft.com/office/drawing/2014/main" id="{7EF54333-1D86-4828-8A4F-7E3000522BBF}"/>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19795EF-EB5D-4C14-8CF4-404725E1DDED}" type="slidenum">
              <a:rPr lang="en-US" altLang="en-US" sz="601">
                <a:solidFill>
                  <a:srgbClr val="635C5B"/>
                </a:solidFill>
                <a:latin typeface="Gill Sans MT" panose="020B0502020104020203" pitchFamily="34" charset="0"/>
              </a:rPr>
              <a:pPr defTabSz="604738"/>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164894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BFA4F68F-B32F-4AA9-A971-42D389AE3848}"/>
              </a:ext>
            </a:extLst>
          </p:cNvPr>
          <p:cNvPicPr>
            <a:picLocks noGrp="1" noChangeAspect="1"/>
          </p:cNvPicPr>
          <p:nvPr>
            <p:ph idx="1"/>
          </p:nvPr>
        </p:nvPicPr>
        <p:blipFill>
          <a:blip r:embed="rId3"/>
          <a:stretch>
            <a:fillRect/>
          </a:stretch>
        </p:blipFill>
        <p:spPr>
          <a:xfrm>
            <a:off x="-936736" y="132974"/>
            <a:ext cx="12325661" cy="7506452"/>
          </a:xfrm>
          <a:prstGeom prst="rect">
            <a:avLst/>
          </a:prstGeom>
        </p:spPr>
      </p:pic>
      <p:sp>
        <p:nvSpPr>
          <p:cNvPr id="133124" name="Slide Number Placeholder 4">
            <a:extLst>
              <a:ext uri="{FF2B5EF4-FFF2-40B4-BE49-F238E27FC236}">
                <a16:creationId xmlns:a16="http://schemas.microsoft.com/office/drawing/2014/main" id="{61DAEAF2-CBA5-43A1-8DD0-FDF858CE740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48B3E9D5-F526-4731-A6B7-D3D0AA432C5A}"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6" name="Title 5">
            <a:extLst>
              <a:ext uri="{FF2B5EF4-FFF2-40B4-BE49-F238E27FC236}">
                <a16:creationId xmlns:a16="http://schemas.microsoft.com/office/drawing/2014/main" id="{209CCBFE-E1CC-41B4-8ACB-0041E82ED289}"/>
              </a:ext>
            </a:extLst>
          </p:cNvPr>
          <p:cNvSpPr>
            <a:spLocks noGrp="1"/>
          </p:cNvSpPr>
          <p:nvPr>
            <p:ph type="title"/>
          </p:nvPr>
        </p:nvSpPr>
        <p:spPr>
          <a:xfrm>
            <a:off x="1824039" y="-108575"/>
            <a:ext cx="8615362"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Overview of NSCA 2.0 Timeline</a:t>
            </a:r>
            <a:br>
              <a:rPr lang="en-US" altLang="en-US" b="1" dirty="0">
                <a:latin typeface="Gill Sans MT" panose="020B0502020104020203" pitchFamily="34" charset="0"/>
                <a:cs typeface="Gill Sans MT" panose="020B0502020104020203" pitchFamily="34" charset="0"/>
              </a:rPr>
            </a:br>
            <a:endParaRPr lang="en-US" altLang="en-US" dirty="0">
              <a:latin typeface="Gill Sans MT" panose="020B0502020104020203" pitchFamily="34" charset="0"/>
              <a:cs typeface="Gill Sans MT" panose="020B0502020104020203" pitchFamily="34" charset="0"/>
            </a:endParaRPr>
          </a:p>
        </p:txBody>
      </p:sp>
      <p:sp>
        <p:nvSpPr>
          <p:cNvPr id="2" name="Rectangle: Rounded Corners 1">
            <a:extLst>
              <a:ext uri="{FF2B5EF4-FFF2-40B4-BE49-F238E27FC236}">
                <a16:creationId xmlns:a16="http://schemas.microsoft.com/office/drawing/2014/main" id="{721E1EBF-B177-4F87-9CE0-8140DC1332B5}"/>
              </a:ext>
            </a:extLst>
          </p:cNvPr>
          <p:cNvSpPr>
            <a:spLocks noChangeArrowheads="1"/>
          </p:cNvSpPr>
          <p:nvPr/>
        </p:nvSpPr>
        <p:spPr bwMode="auto">
          <a:xfrm>
            <a:off x="803076" y="3124201"/>
            <a:ext cx="10405027" cy="762000"/>
          </a:xfrm>
          <a:prstGeom prst="roundRect">
            <a:avLst>
              <a:gd name="adj" fmla="val 16667"/>
            </a:avLst>
          </a:prstGeom>
          <a:noFill/>
          <a:ln w="190500">
            <a:solidFill>
              <a:schemeClr val="bg2"/>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defTabSz="604738"/>
            <a:endParaRPr lang="en-US" altLang="en-US" dirty="0">
              <a:solidFill>
                <a:srgbClr val="FFFFFF"/>
              </a:solidFill>
              <a:latin typeface="Gill Sans MT" panose="020B0502020104020203" pitchFamily="34" charset="0"/>
            </a:endParaRPr>
          </a:p>
        </p:txBody>
      </p:sp>
      <p:sp>
        <p:nvSpPr>
          <p:cNvPr id="3" name="Arrow: Right 2">
            <a:extLst>
              <a:ext uri="{FF2B5EF4-FFF2-40B4-BE49-F238E27FC236}">
                <a16:creationId xmlns:a16="http://schemas.microsoft.com/office/drawing/2014/main" id="{B0B8CD4C-3D29-4A8B-862D-3B8FF5D19775}"/>
              </a:ext>
            </a:extLst>
          </p:cNvPr>
          <p:cNvSpPr>
            <a:spLocks noChangeArrowheads="1"/>
          </p:cNvSpPr>
          <p:nvPr/>
        </p:nvSpPr>
        <p:spPr bwMode="auto">
          <a:xfrm rot="16200000">
            <a:off x="5791201" y="1676400"/>
            <a:ext cx="609600" cy="762000"/>
          </a:xfrm>
          <a:prstGeom prst="rightArrow">
            <a:avLst>
              <a:gd name="adj1" fmla="val 50000"/>
              <a:gd name="adj2" fmla="val 50000"/>
            </a:avLst>
          </a:prstGeom>
          <a:solidFill>
            <a:schemeClr val="bg2"/>
          </a:solidFill>
          <a:ln w="9525">
            <a:solidFill>
              <a:schemeClr val="bg2"/>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defTabSz="604738"/>
            <a:endParaRPr lang="en-US" altLang="en-US" dirty="0">
              <a:solidFill>
                <a:srgbClr val="C2113A"/>
              </a:solidFill>
              <a:latin typeface="Gill Sans MT" panose="020B0502020104020203" pitchFamily="34" charset="0"/>
            </a:endParaRPr>
          </a:p>
        </p:txBody>
      </p:sp>
      <p:sp>
        <p:nvSpPr>
          <p:cNvPr id="9" name="Rectangle: Rounded Corners 8">
            <a:extLst>
              <a:ext uri="{FF2B5EF4-FFF2-40B4-BE49-F238E27FC236}">
                <a16:creationId xmlns:a16="http://schemas.microsoft.com/office/drawing/2014/main" id="{32BAD0F4-08E0-4998-8F51-084533C142B9}"/>
              </a:ext>
            </a:extLst>
          </p:cNvPr>
          <p:cNvSpPr>
            <a:spLocks noChangeArrowheads="1"/>
          </p:cNvSpPr>
          <p:nvPr/>
        </p:nvSpPr>
        <p:spPr bwMode="auto">
          <a:xfrm>
            <a:off x="803076" y="3886200"/>
            <a:ext cx="10375020" cy="762000"/>
          </a:xfrm>
          <a:prstGeom prst="roundRect">
            <a:avLst>
              <a:gd name="adj" fmla="val 16667"/>
            </a:avLst>
          </a:prstGeom>
          <a:noFill/>
          <a:ln w="190500">
            <a:solidFill>
              <a:srgbClr val="0067B9"/>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defTabSz="604738"/>
            <a:endParaRPr lang="en-US" altLang="en-US" dirty="0">
              <a:solidFill>
                <a:srgbClr val="FFFFFF"/>
              </a:solidFill>
              <a:latin typeface="Gill Sans MT" panose="020B0502020104020203" pitchFamily="34" charset="0"/>
            </a:endParaRPr>
          </a:p>
        </p:txBody>
      </p:sp>
      <p:sp>
        <p:nvSpPr>
          <p:cNvPr id="10" name="Arrow: Right 9">
            <a:extLst>
              <a:ext uri="{FF2B5EF4-FFF2-40B4-BE49-F238E27FC236}">
                <a16:creationId xmlns:a16="http://schemas.microsoft.com/office/drawing/2014/main" id="{3C87DB70-9037-461C-BBC2-40294F43F97D}"/>
              </a:ext>
            </a:extLst>
          </p:cNvPr>
          <p:cNvSpPr>
            <a:spLocks noChangeArrowheads="1"/>
          </p:cNvSpPr>
          <p:nvPr/>
        </p:nvSpPr>
        <p:spPr bwMode="auto">
          <a:xfrm rot="16200000">
            <a:off x="7010400" y="1676400"/>
            <a:ext cx="609600" cy="762000"/>
          </a:xfrm>
          <a:prstGeom prst="rightArrow">
            <a:avLst>
              <a:gd name="adj1" fmla="val 50000"/>
              <a:gd name="adj2" fmla="val 50000"/>
            </a:avLst>
          </a:prstGeom>
          <a:solidFill>
            <a:srgbClr val="0067B9"/>
          </a:solidFill>
          <a:ln w="9525">
            <a:solidFill>
              <a:srgbClr val="0067B9"/>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defTabSz="604738"/>
            <a:endParaRPr lang="en-US" altLang="en-US" dirty="0">
              <a:solidFill>
                <a:srgbClr val="C2113A"/>
              </a:solidFill>
              <a:latin typeface="Gill Sans MT" panose="020B0502020104020203" pitchFamily="34" charset="0"/>
            </a:endParaRPr>
          </a:p>
        </p:txBody>
      </p:sp>
    </p:spTree>
    <p:extLst>
      <p:ext uri="{BB962C8B-B14F-4D97-AF65-F5344CB8AC3E}">
        <p14:creationId xmlns:p14="http://schemas.microsoft.com/office/powerpoint/2010/main" val="19549531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9" name="Slide Number Placeholder 4">
            <a:extLst>
              <a:ext uri="{FF2B5EF4-FFF2-40B4-BE49-F238E27FC236}">
                <a16:creationId xmlns:a16="http://schemas.microsoft.com/office/drawing/2014/main" id="{B2238F69-23F5-45EF-AF48-4133118E3FE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775954B-7D58-472E-B9F2-DC5A2AB5A419}"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pic>
        <p:nvPicPr>
          <p:cNvPr id="9" name="Content Placeholder 8">
            <a:extLst>
              <a:ext uri="{FF2B5EF4-FFF2-40B4-BE49-F238E27FC236}">
                <a16:creationId xmlns:a16="http://schemas.microsoft.com/office/drawing/2014/main" id="{34367E67-79EA-491E-A7C3-164A3A83ECE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39" y="0"/>
            <a:ext cx="12283440" cy="7584831"/>
          </a:xfrm>
        </p:spPr>
      </p:pic>
    </p:spTree>
    <p:extLst>
      <p:ext uri="{BB962C8B-B14F-4D97-AF65-F5344CB8AC3E}">
        <p14:creationId xmlns:p14="http://schemas.microsoft.com/office/powerpoint/2010/main" val="668846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6C75AB1B-E01B-4AFC-82EC-8D1A65B85592}"/>
              </a:ext>
            </a:extLst>
          </p:cNvPr>
          <p:cNvSpPr>
            <a:spLocks noGrp="1"/>
          </p:cNvSpPr>
          <p:nvPr>
            <p:ph idx="1"/>
          </p:nvPr>
        </p:nvSpPr>
        <p:spPr>
          <a:xfrm>
            <a:off x="278080" y="950317"/>
            <a:ext cx="11595416" cy="6069068"/>
          </a:xfrm>
        </p:spPr>
        <p:txBody>
          <a:bodyPr>
            <a:normAutofit fontScale="92500" lnSpcReduction="10000"/>
          </a:bodyPr>
          <a:lstStyle/>
          <a:p>
            <a:pPr marL="604738" indent="-604738">
              <a:buAutoNum type="arabicPeriod"/>
            </a:pPr>
            <a:r>
              <a:rPr lang="en-US" altLang="en-US" sz="3174" dirty="0">
                <a:solidFill>
                  <a:schemeClr val="tx1"/>
                </a:solidFill>
                <a:latin typeface="Gill Sans MT" panose="020B0502020104020203" pitchFamily="34" charset="0"/>
                <a:cs typeface="Gill Sans MT" panose="020B0502020104020203" pitchFamily="34" charset="0"/>
              </a:rPr>
              <a:t>Request advance information on supply chain landscape, context, tracer lists and other supply chain mapping requirements.</a:t>
            </a:r>
          </a:p>
          <a:p>
            <a:pPr marL="604738" indent="-604738">
              <a:buAutoNum type="arabicPeriod"/>
            </a:pPr>
            <a:endParaRPr lang="en-US" altLang="en-US" sz="3174" dirty="0">
              <a:solidFill>
                <a:schemeClr val="tx1"/>
              </a:solidFill>
              <a:latin typeface="Gill Sans MT" panose="020B0502020104020203" pitchFamily="34" charset="0"/>
              <a:cs typeface="Gill Sans MT" panose="020B0502020104020203" pitchFamily="34" charset="0"/>
            </a:endParaRPr>
          </a:p>
          <a:p>
            <a:pPr marL="680331" indent="-680331">
              <a:buAutoNum type="romanUcPeriod" startAt="2"/>
            </a:pPr>
            <a:r>
              <a:rPr lang="en-US" altLang="en-US" sz="3174" dirty="0">
                <a:solidFill>
                  <a:schemeClr val="tx1"/>
                </a:solidFill>
                <a:latin typeface="Gill Sans MT" panose="020B0502020104020203" pitchFamily="34" charset="0"/>
                <a:cs typeface="Gill Sans MT" panose="020B0502020104020203" pitchFamily="34" charset="0"/>
              </a:rPr>
              <a:t>Request advance information on data – eLMIS or LMIS data extraction and management.</a:t>
            </a:r>
          </a:p>
          <a:p>
            <a:pPr marL="680331" indent="-680331">
              <a:buAutoNum type="romanUcPeriod" startAt="2"/>
            </a:pPr>
            <a:endParaRPr lang="en-US" altLang="en-US" sz="3174" dirty="0">
              <a:solidFill>
                <a:schemeClr val="tx1"/>
              </a:solidFill>
              <a:latin typeface="Gill Sans MT" panose="020B0502020104020203" pitchFamily="34" charset="0"/>
              <a:cs typeface="Gill Sans MT" panose="020B0502020104020203" pitchFamily="34" charset="0"/>
            </a:endParaRPr>
          </a:p>
          <a:p>
            <a:pPr marL="680331" indent="-680331">
              <a:buAutoNum type="romanUcPeriod" startAt="2"/>
            </a:pPr>
            <a:r>
              <a:rPr lang="en-US" altLang="en-US" sz="3174" dirty="0">
                <a:solidFill>
                  <a:schemeClr val="tx1"/>
                </a:solidFill>
                <a:latin typeface="Gill Sans MT" panose="020B0502020104020203" pitchFamily="34" charset="0"/>
                <a:cs typeface="Gill Sans MT" panose="020B0502020104020203" pitchFamily="34" charset="0"/>
              </a:rPr>
              <a:t>Identify what levels of service in the supply chain store LMIS/eLMIS data and who has access very early.</a:t>
            </a:r>
          </a:p>
          <a:p>
            <a:pPr marL="680331" indent="-680331">
              <a:buAutoNum type="romanUcPeriod" startAt="2"/>
            </a:pPr>
            <a:endParaRPr lang="en-US" altLang="en-US" sz="3174" dirty="0">
              <a:solidFill>
                <a:schemeClr val="tx1"/>
              </a:solidFill>
              <a:latin typeface="Gill Sans MT" panose="020B0502020104020203" pitchFamily="34" charset="0"/>
              <a:cs typeface="Gill Sans MT" panose="020B0502020104020203" pitchFamily="34" charset="0"/>
            </a:endParaRPr>
          </a:p>
          <a:p>
            <a:pPr marL="0" indent="0">
              <a:buFont typeface="Arial" panose="020B0604020202020204" pitchFamily="34" charset="0"/>
              <a:buAutoNum type="romanUcPeriod" startAt="3"/>
            </a:pPr>
            <a:r>
              <a:rPr lang="en-US" altLang="en-US" sz="3174" dirty="0">
                <a:solidFill>
                  <a:schemeClr val="tx1"/>
                </a:solidFill>
                <a:latin typeface="Gill Sans MT" panose="020B0502020104020203" pitchFamily="34" charset="0"/>
                <a:cs typeface="Gill Sans MT" panose="020B0502020104020203" pitchFamily="34" charset="0"/>
              </a:rPr>
              <a:t>   For stakeholder workshop – decide whether or not to gather most of 	 the required information remotely (to draft a supply chain map) or to 	 hold a workshop early on.</a:t>
            </a:r>
          </a:p>
          <a:p>
            <a:pPr marL="0" indent="0">
              <a:buNone/>
            </a:pPr>
            <a:endParaRPr lang="en-US" altLang="en-US" sz="2399" dirty="0">
              <a:solidFill>
                <a:schemeClr val="tx1"/>
              </a:solidFill>
              <a:latin typeface="Gill Sans MT" panose="020B0502020104020203" pitchFamily="34" charset="0"/>
              <a:cs typeface="Gill Sans MT" panose="020B0502020104020203" pitchFamily="34" charset="0"/>
            </a:endParaRPr>
          </a:p>
          <a:p>
            <a:pPr marL="0" indent="0"/>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139268" name="Slide Number Placeholder 4">
            <a:extLst>
              <a:ext uri="{FF2B5EF4-FFF2-40B4-BE49-F238E27FC236}">
                <a16:creationId xmlns:a16="http://schemas.microsoft.com/office/drawing/2014/main" id="{A9E19C97-8BC7-478D-BD62-311C700B006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3A437BE-D517-41CD-AF09-52CD520D1CF1}"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139269" name="Title 5">
            <a:extLst>
              <a:ext uri="{FF2B5EF4-FFF2-40B4-BE49-F238E27FC236}">
                <a16:creationId xmlns:a16="http://schemas.microsoft.com/office/drawing/2014/main" id="{881D8A88-2021-4217-95C8-B9B7F0240A30}"/>
              </a:ext>
            </a:extLst>
          </p:cNvPr>
          <p:cNvSpPr>
            <a:spLocks noGrp="1"/>
          </p:cNvSpPr>
          <p:nvPr>
            <p:ph type="title"/>
          </p:nvPr>
        </p:nvSpPr>
        <p:spPr>
          <a:xfrm>
            <a:off x="2178050" y="193374"/>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Advance Planning</a:t>
            </a:r>
          </a:p>
        </p:txBody>
      </p:sp>
    </p:spTree>
    <p:extLst>
      <p:ext uri="{BB962C8B-B14F-4D97-AF65-F5344CB8AC3E}">
        <p14:creationId xmlns:p14="http://schemas.microsoft.com/office/powerpoint/2010/main" val="2213262074"/>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468</Words>
  <Application>Microsoft Office PowerPoint</Application>
  <PresentationFormat>Widescreen</PresentationFormat>
  <Paragraphs>58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Gill Sans MT</vt:lpstr>
      <vt:lpstr>Times</vt:lpstr>
      <vt:lpstr>1_16.9-Template_12.7.2016</vt:lpstr>
      <vt:lpstr>PowerPoint Presentation</vt:lpstr>
      <vt:lpstr>Objective/Overview </vt:lpstr>
      <vt:lpstr>Overview of NSCA 2.0 Timeline </vt:lpstr>
      <vt:lpstr>PowerPoint Presentation</vt:lpstr>
      <vt:lpstr>Advance Planning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Brian Agbiriogu</cp:lastModifiedBy>
  <cp:revision>15</cp:revision>
  <dcterms:created xsi:type="dcterms:W3CDTF">2018-05-01T03:53:35Z</dcterms:created>
  <dcterms:modified xsi:type="dcterms:W3CDTF">2018-05-30T16:48:31Z</dcterms:modified>
</cp:coreProperties>
</file>