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7"/>
  </p:notesMasterIdLst>
  <p:sldIdLst>
    <p:sldId id="466" r:id="rId2"/>
    <p:sldId id="526" r:id="rId3"/>
    <p:sldId id="527" r:id="rId4"/>
    <p:sldId id="528" r:id="rId5"/>
    <p:sldId id="53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683" autoAdjust="0"/>
  </p:normalViewPr>
  <p:slideViewPr>
    <p:cSldViewPr snapToGrid="0">
      <p:cViewPr>
        <p:scale>
          <a:sx n="100" d="100"/>
          <a:sy n="100" d="100"/>
        </p:scale>
        <p:origin x="-126" y="378"/>
      </p:cViewPr>
      <p:guideLst>
        <p:guide orient="horz" pos="2160"/>
        <p:guide pos="3840"/>
      </p:guideLst>
    </p:cSldViewPr>
  </p:slideViewPr>
  <p:notesTextViewPr>
    <p:cViewPr>
      <p:scale>
        <a:sx n="1" d="1"/>
        <a:sy n="1" d="1"/>
      </p:scale>
      <p:origin x="0" y="22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a:extLst>
              <a:ext uri="{FF2B5EF4-FFF2-40B4-BE49-F238E27FC236}">
                <a16:creationId xmlns="" xmlns:a16="http://schemas.microsoft.com/office/drawing/2014/main" id="{272DBAEA-35B9-4577-9AC4-16F90FB0886D}"/>
              </a:ext>
            </a:extLst>
          </p:cNvPr>
          <p:cNvSpPr>
            <a:spLocks noGrp="1" noRot="1" noChangeAspect="1" noChangeArrowheads="1" noTextEdit="1"/>
          </p:cNvSpPr>
          <p:nvPr>
            <p:ph type="sldImg"/>
          </p:nvPr>
        </p:nvSpPr>
        <p:spPr>
          <a:ln/>
        </p:spPr>
      </p:sp>
      <p:sp>
        <p:nvSpPr>
          <p:cNvPr id="264195" name="Notes Placeholder 2">
            <a:extLst>
              <a:ext uri="{FF2B5EF4-FFF2-40B4-BE49-F238E27FC236}">
                <a16:creationId xmlns="" xmlns:a16="http://schemas.microsoft.com/office/drawing/2014/main" id="{4CC380F4-A76A-4993-8ABA-75E869D2E0E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64196" name="Slide Number Placeholder 3">
            <a:extLst>
              <a:ext uri="{FF2B5EF4-FFF2-40B4-BE49-F238E27FC236}">
                <a16:creationId xmlns="" xmlns:a16="http://schemas.microsoft.com/office/drawing/2014/main" id="{9FC222BB-D955-4507-BB5C-93F14729474B}"/>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E6DCF03-381E-482A-9C86-A1F1B4C86913}"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17238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lays out the outline of this session</a:t>
            </a:r>
            <a:r>
              <a:rPr lang="en-US" baseline="0" dirty="0" smtClean="0"/>
              <a:t> giving an overall picture and timelines for the process. Subsequent sessions will go into further detail.</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261007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 xmlns:a16="http://schemas.microsoft.com/office/drawing/2014/main"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 xmlns:a16="http://schemas.microsoft.com/office/drawing/2014/main"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This slide shows 10</a:t>
            </a:r>
            <a:r>
              <a:rPr lang="en-US" altLang="en-US" baseline="0" dirty="0" smtClean="0"/>
              <a:t> steps for the data collection operations:</a:t>
            </a:r>
          </a:p>
          <a:p>
            <a:r>
              <a:rPr lang="en-US" altLang="en-US" baseline="0" dirty="0" smtClean="0"/>
              <a:t>1.) Deploying data collection teams: data collection should be ongoing at the central level and peripheral levels </a:t>
            </a:r>
            <a:r>
              <a:rPr lang="en-US" altLang="en-US" baseline="0" dirty="0" smtClean="0"/>
              <a:t>simultaneously</a:t>
            </a:r>
            <a:r>
              <a:rPr lang="en-US" alt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2.) For the team composition you will want to minimize data collector bias – make sure you aren’t sending them to areas they know already. Make sure you aren’t leading the question and telling the respondent how to answer.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3.) In addition to the positions listed on the slide the core assessment team should a</a:t>
            </a:r>
            <a:r>
              <a:rPr lang="en-US" altLang="en-US" dirty="0" smtClean="0"/>
              <a:t>lso include </a:t>
            </a:r>
            <a:r>
              <a:rPr lang="en-US" altLang="en-US" dirty="0"/>
              <a:t>a logistics coordinator to </a:t>
            </a:r>
            <a:r>
              <a:rPr lang="en-US" altLang="en-US" dirty="0" smtClean="0"/>
              <a:t>resolve </a:t>
            </a:r>
            <a:r>
              <a:rPr lang="en-US" altLang="en-US" baseline="0" dirty="0" smtClean="0"/>
              <a:t>problems </a:t>
            </a:r>
            <a:r>
              <a:rPr lang="en-US" altLang="en-US" baseline="0" dirty="0" smtClean="0"/>
              <a:t>and </a:t>
            </a:r>
            <a:r>
              <a:rPr lang="en-US" altLang="en-US" baseline="0" dirty="0" smtClean="0"/>
              <a:t>if the teams </a:t>
            </a:r>
            <a:r>
              <a:rPr lang="en-US" altLang="en-US" baseline="0" dirty="0" smtClean="0"/>
              <a:t>need to be rerouted.</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4.) The timeline is determined by the number of sites to visit and the number of teams available. The available time for the assessment and the number of </a:t>
            </a:r>
            <a:r>
              <a:rPr lang="en-US" altLang="en-US" baseline="0" dirty="0" smtClean="0"/>
              <a:t>sites to visit will dictate the number of teams needed. The number of sites and time available (and therefore the number of teams) should </a:t>
            </a:r>
            <a:r>
              <a:rPr lang="en-US" altLang="en-US" baseline="0" dirty="0" smtClean="0"/>
              <a:t>be discussed and planned at the outset.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5.) Communication is key. We have successfully used WhatsApp for the Central team to be able to communicate efficiently with the field teams and for the field teams to communicate with one another.</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6.) Authorization documents: Obtain a letter from the MOH authorizing the activity and share with the health facilities ahead of time. Bring copies with you. Plan to conduct courtesy calls at the relevant provincial and/or district health office before going to the facilities</a:t>
            </a:r>
            <a:r>
              <a:rPr lang="en-US" alt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7.) Tasks: 1 or more people to do CMM and 1 or more to do KPIs. Can switch between facilities if desired. </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8.) Need to have at least two tablets per team, one for CMM and one for KPI collection.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9.) Teams should upload the completed form at the end of each day. The data manager at central level needs to do quality checks at the end of each day and contact the field teams with questions.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10.) As mentioned before, teams should not be go to facilities they work in or supervise to avoid bias. Teams need to record the information as relayed by the facilities and not what the data collectors know the answer is. It is an important finding if facilities are not aware of certain procedures or responses (e.g. min/max stock levels).</a:t>
            </a:r>
            <a:endParaRPr lang="en-US" altLang="en-US" baseline="0" dirty="0"/>
          </a:p>
          <a:p>
            <a:endParaRPr lang="en-US" altLang="en-US" baseline="0" dirty="0"/>
          </a:p>
        </p:txBody>
      </p:sp>
      <p:sp>
        <p:nvSpPr>
          <p:cNvPr id="153604" name="Slide Number Placeholder 3">
            <a:extLst>
              <a:ext uri="{FF2B5EF4-FFF2-40B4-BE49-F238E27FC236}">
                <a16:creationId xmlns="" xmlns:a16="http://schemas.microsoft.com/office/drawing/2014/main"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17545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 xmlns:a16="http://schemas.microsoft.com/office/drawing/2014/main"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 xmlns:a16="http://schemas.microsoft.com/office/drawing/2014/main"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This schedule</a:t>
            </a:r>
            <a:r>
              <a:rPr lang="en-US" altLang="en-US" baseline="0" dirty="0" smtClean="0"/>
              <a:t> is based on 10 data collection teams. Based on the distance needed to reach the sites, some teams may need to leave earlier than the day before data collection. If training ends on a Friday. Teams will depart on Saturday or Sunday. If it is a large country teams will not return to the capital city over the weekend.</a:t>
            </a:r>
            <a:endParaRPr lang="en-US" altLang="en-US" baseline="0" dirty="0"/>
          </a:p>
          <a:p>
            <a:endParaRPr lang="en-US" altLang="en-US" baseline="0" dirty="0"/>
          </a:p>
          <a:p>
            <a:endParaRPr lang="en-US" altLang="en-US" dirty="0"/>
          </a:p>
        </p:txBody>
      </p:sp>
      <p:sp>
        <p:nvSpPr>
          <p:cNvPr id="155652" name="Slide Number Placeholder 3">
            <a:extLst>
              <a:ext uri="{FF2B5EF4-FFF2-40B4-BE49-F238E27FC236}">
                <a16:creationId xmlns="" xmlns:a16="http://schemas.microsoft.com/office/drawing/2014/main"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51499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 xmlns:a16="http://schemas.microsoft.com/office/drawing/2014/main"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 xmlns:a16="http://schemas.microsoft.com/office/drawing/2014/main"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Departure refers to the end of the data collection exercise. If international consultants are involved this will be departure from country, otherwise it</a:t>
            </a:r>
            <a:r>
              <a:rPr lang="en-US" altLang="en-US" baseline="0" dirty="0" smtClean="0"/>
              <a:t> is meant to mark the conclusion of the field work. It is helpful to debrief with the data collectors as a group to discuss the preliminary findings so the data collectors can see how the information will be used. It also serves as an opportunity to gather overall impressions and </a:t>
            </a:r>
            <a:r>
              <a:rPr lang="en-US" altLang="en-US" baseline="0" smtClean="0"/>
              <a:t>get feedback on the tool.</a:t>
            </a:r>
            <a:endParaRPr lang="en-US" altLang="en-US" dirty="0"/>
          </a:p>
        </p:txBody>
      </p:sp>
      <p:sp>
        <p:nvSpPr>
          <p:cNvPr id="155652" name="Slide Number Placeholder 3">
            <a:extLst>
              <a:ext uri="{FF2B5EF4-FFF2-40B4-BE49-F238E27FC236}">
                <a16:creationId xmlns="" xmlns:a16="http://schemas.microsoft.com/office/drawing/2014/main"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484383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5/27/2018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5/27/2018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5/27/2018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5/27/2018</a:t>
            </a:fld>
            <a:endParaRPr lang="en-US" altLang="en-US" dirty="0"/>
          </a:p>
        </p:txBody>
      </p:sp>
      <p:sp>
        <p:nvSpPr>
          <p:cNvPr id="5" name="Footer Placeholder 4">
            <a:extLst>
              <a:ext uri="{FF2B5EF4-FFF2-40B4-BE49-F238E27FC236}">
                <a16:creationId xmlns=""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5/27/2018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5/27/2018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5/27/2018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5/27/2018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D232E0E3-19E8-4619-BC44-27151355244A}"/>
              </a:ext>
            </a:extLst>
          </p:cNvPr>
          <p:cNvSpPr/>
          <p:nvPr/>
        </p:nvSpPr>
        <p:spPr>
          <a:xfrm>
            <a:off x="221315" y="176033"/>
            <a:ext cx="11749371"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 xmlns:a16="http://schemas.microsoft.com/office/drawing/2014/main" id="{67A18A76-617D-45DA-8276-0A324CA428E3}"/>
              </a:ext>
            </a:extLst>
          </p:cNvPr>
          <p:cNvCxnSpPr/>
          <p:nvPr/>
        </p:nvCxnSpPr>
        <p:spPr>
          <a:xfrm>
            <a:off x="6149250" y="601662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10E9F5A4-2911-4B4A-8982-88487575BDFF}"/>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Data Collection Overview</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26E4BC8E-7194-4C99-B499-B2F98BCBC0DC}"/>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04738">
              <a:spcAft>
                <a:spcPts val="1058"/>
              </a:spcAft>
              <a:defRPr/>
            </a:pPr>
            <a:r>
              <a:rPr lang="en-US" sz="1800" dirty="0">
                <a:solidFill>
                  <a:srgbClr val="FFFFFF"/>
                </a:solidFill>
              </a:rPr>
              <a:t>--/--/----</a:t>
            </a:r>
          </a:p>
        </p:txBody>
      </p:sp>
      <p:cxnSp>
        <p:nvCxnSpPr>
          <p:cNvPr id="12" name="Straight Connector 11">
            <a:extLst>
              <a:ext uri="{FF2B5EF4-FFF2-40B4-BE49-F238E27FC236}">
                <a16:creationId xmlns="" xmlns:a16="http://schemas.microsoft.com/office/drawing/2014/main" id="{1256595C-292C-425F-802B-999F5F7F6D0E}"/>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65223" name="Picture 3" descr="C:\Users\Mariana Rodrigues\AppData\Local\Microsoft\Windows\INetCacheContent.Word\Horizontal_RGB_294_White.png">
            <a:extLst>
              <a:ext uri="{FF2B5EF4-FFF2-40B4-BE49-F238E27FC236}">
                <a16:creationId xmlns="" xmlns:a16="http://schemas.microsoft.com/office/drawing/2014/main" id="{5C121889-01E9-4644-A70C-F9D1D4EBF7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29125" y="6035676"/>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 xmlns:a16="http://schemas.microsoft.com/office/drawing/2014/main" id="{3BCF74E5-9A7C-462F-942B-05086533C1B7}"/>
              </a:ext>
            </a:extLst>
          </p:cNvPr>
          <p:cNvSpPr txBox="1"/>
          <p:nvPr/>
        </p:nvSpPr>
        <p:spPr>
          <a:xfrm>
            <a:off x="6144464" y="6002007"/>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3888791210"/>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 xmlns:a16="http://schemas.microsoft.com/office/drawing/2014/main" id="{5E24348C-39CA-4E50-A8BC-D7E0CA7C3EDF}"/>
              </a:ext>
            </a:extLst>
          </p:cNvPr>
          <p:cNvSpPr>
            <a:spLocks noGrp="1"/>
          </p:cNvSpPr>
          <p:nvPr>
            <p:ph type="ctrTitle"/>
          </p:nvPr>
        </p:nvSpPr>
        <p:spPr>
          <a:xfrm>
            <a:off x="1409701" y="526957"/>
            <a:ext cx="9372600" cy="1073243"/>
          </a:xfrm>
        </p:spPr>
        <p:txBody>
          <a:bodyPr/>
          <a:lstStyle/>
          <a:p>
            <a:pPr eaLnBrk="1" hangingPunct="1"/>
            <a:r>
              <a:rPr lang="en-US" altLang="en-US" sz="3174" b="1" dirty="0">
                <a:latin typeface="Gill Sans MT" panose="020B0502020104020203" pitchFamily="34" charset="0"/>
                <a:cs typeface="Gill Sans MT" panose="020B0502020104020203" pitchFamily="34" charset="0"/>
              </a:rPr>
              <a:t>Objective/Outline</a:t>
            </a:r>
            <a:r>
              <a:rPr lang="en-US" altLang="en-US" sz="3200" b="1" dirty="0">
                <a:solidFill>
                  <a:srgbClr val="000000"/>
                </a:solidFill>
                <a:latin typeface="Gill Sans MT" panose="020B0502020104020203" pitchFamily="34" charset="0"/>
                <a:cs typeface="Gill Sans MT" panose="020B0502020104020203" pitchFamily="34" charset="0"/>
              </a:rPr>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54487CC7-32F3-437B-B023-76B9129F7006}"/>
              </a:ext>
            </a:extLst>
          </p:cNvPr>
          <p:cNvSpPr>
            <a:spLocks noGrp="1"/>
          </p:cNvSpPr>
          <p:nvPr>
            <p:ph type="subTitle" idx="1"/>
          </p:nvPr>
        </p:nvSpPr>
        <p:spPr>
          <a:xfrm>
            <a:off x="48530" y="1447800"/>
            <a:ext cx="11911358" cy="5410201"/>
          </a:xfrm>
        </p:spPr>
        <p:txBody>
          <a:bodyPr>
            <a:normAutofit/>
          </a:bodyPr>
          <a:lstStyle/>
          <a:p>
            <a:pPr marL="455595" lvl="1" algn="l" defTabSz="912778">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b="1" dirty="0">
                <a:solidFill>
                  <a:srgbClr val="C2113A"/>
                </a:solidFill>
                <a:latin typeface="Gill Sans MT" panose="020B0502020104020203" pitchFamily="34" charset="0"/>
                <a:cs typeface="Gill Sans MT" panose="020B0502020104020203" pitchFamily="34" charset="0"/>
              </a:rPr>
              <a:t>Objective:  </a:t>
            </a:r>
            <a:r>
              <a:rPr lang="en-US" altLang="en-US" sz="3174" dirty="0">
                <a:solidFill>
                  <a:srgbClr val="000000"/>
                </a:solidFill>
                <a:latin typeface="Gill Sans MT" panose="020B0502020104020203" pitchFamily="34" charset="0"/>
                <a:cs typeface="Gill Sans MT" panose="020B0502020104020203" pitchFamily="34" charset="0"/>
              </a:rPr>
              <a:t>To have a summary view of how all the data collection work operates during the collection period.</a:t>
            </a:r>
          </a:p>
          <a:p>
            <a:pPr marL="455595" lvl="1" algn="l" defTabSz="912778">
              <a:spcBef>
                <a:spcPct val="20000"/>
              </a:spcBef>
              <a:spcAft>
                <a:spcPct val="0"/>
              </a:spcAft>
              <a:buFont typeface="Wingdings" panose="05000000000000000000" pitchFamily="2" charset="2"/>
              <a:buChar char="ü"/>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Graphic- of overall operations.</a:t>
            </a:r>
          </a:p>
          <a:p>
            <a:pPr marL="455595" lvl="1" algn="l" defTabSz="912778">
              <a:spcBef>
                <a:spcPct val="20000"/>
              </a:spcBef>
              <a:spcAft>
                <a:spcPct val="0"/>
              </a:spcAft>
              <a:buFont typeface="Wingdings" panose="05000000000000000000" pitchFamily="2" charset="2"/>
              <a:buChar char="ü"/>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Daily schedule.</a:t>
            </a:r>
          </a:p>
        </p:txBody>
      </p:sp>
      <p:sp>
        <p:nvSpPr>
          <p:cNvPr id="151557" name="Slide Number Placeholder 5">
            <a:extLst>
              <a:ext uri="{FF2B5EF4-FFF2-40B4-BE49-F238E27FC236}">
                <a16:creationId xmlns="" xmlns:a16="http://schemas.microsoft.com/office/drawing/2014/main"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19C849A-8308-4F5B-AD27-40CEFA9C82A1}" type="slidenum">
              <a:rPr lang="en-US" altLang="en-US" sz="601">
                <a:solidFill>
                  <a:srgbClr val="635C5B"/>
                </a:solidFill>
                <a:latin typeface="Gill Sans MT" panose="020B0502020104020203" pitchFamily="34" charset="0"/>
              </a:rPr>
              <a:pPr defTabSz="604738"/>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933235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Content Placeholder 10" descr="A screenshot of text&#10;&#10;Description generated with very high confidence">
            <a:extLst>
              <a:ext uri="{FF2B5EF4-FFF2-40B4-BE49-F238E27FC236}">
                <a16:creationId xmlns="" xmlns:a16="http://schemas.microsoft.com/office/drawing/2014/main" id="{0506B1DE-2DF5-48B4-95C6-451559595F60}"/>
              </a:ext>
            </a:extLst>
          </p:cNvPr>
          <p:cNvPicPr>
            <a:picLocks noGrp="1" noChangeAspect="1"/>
          </p:cNvPicPr>
          <p:nvPr>
            <p:ph idx="1"/>
          </p:nvPr>
        </p:nvPicPr>
        <p:blipFill>
          <a:blip r:embed="rId3"/>
          <a:stretch>
            <a:fillRect/>
          </a:stretch>
        </p:blipFill>
        <p:spPr>
          <a:xfrm>
            <a:off x="547862" y="1"/>
            <a:ext cx="11404012" cy="6858000"/>
          </a:xfrm>
        </p:spPr>
      </p:pic>
      <p:sp>
        <p:nvSpPr>
          <p:cNvPr id="152580" name="Slide Number Placeholder 4">
            <a:extLst>
              <a:ext uri="{FF2B5EF4-FFF2-40B4-BE49-F238E27FC236}">
                <a16:creationId xmlns="" xmlns:a16="http://schemas.microsoft.com/office/drawing/2014/main"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6" name="TextBox 5">
            <a:extLst>
              <a:ext uri="{FF2B5EF4-FFF2-40B4-BE49-F238E27FC236}">
                <a16:creationId xmlns="" xmlns:a16="http://schemas.microsoft.com/office/drawing/2014/main" id="{F640EB5B-5765-46A8-9150-003794E355E4}"/>
              </a:ext>
            </a:extLst>
          </p:cNvPr>
          <p:cNvSpPr txBox="1"/>
          <p:nvPr/>
        </p:nvSpPr>
        <p:spPr>
          <a:xfrm>
            <a:off x="0" y="9527"/>
            <a:ext cx="5252341" cy="540148"/>
          </a:xfrm>
          <a:prstGeom prst="rect">
            <a:avLst/>
          </a:prstGeom>
          <a:noFill/>
        </p:spPr>
        <p:txBody>
          <a:bodyPr wrap="square" rtlCol="0">
            <a:spAutoFit/>
          </a:bodyPr>
          <a:lstStyle/>
          <a:p>
            <a:pPr defTabSz="604738"/>
            <a:r>
              <a:rPr lang="en-US" sz="2910" b="1" dirty="0">
                <a:solidFill>
                  <a:srgbClr val="0067B9"/>
                </a:solidFill>
                <a:latin typeface="Gill Sans MT"/>
              </a:rPr>
              <a:t>Data Collection Operations</a:t>
            </a:r>
          </a:p>
        </p:txBody>
      </p:sp>
    </p:spTree>
    <p:extLst>
      <p:ext uri="{BB962C8B-B14F-4D97-AF65-F5344CB8AC3E}">
        <p14:creationId xmlns:p14="http://schemas.microsoft.com/office/powerpoint/2010/main" val="1428900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Date Placeholder 2">
            <a:extLst>
              <a:ext uri="{FF2B5EF4-FFF2-40B4-BE49-F238E27FC236}">
                <a16:creationId xmlns="" xmlns:a16="http://schemas.microsoft.com/office/drawing/2014/main"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B4DF57A-66C6-42A0-9247-0676751D532E}"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 xmlns:a16="http://schemas.microsoft.com/office/drawing/2014/main"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4628" name="Slide Number Placeholder 4">
            <a:extLst>
              <a:ext uri="{FF2B5EF4-FFF2-40B4-BE49-F238E27FC236}">
                <a16:creationId xmlns="" xmlns:a16="http://schemas.microsoft.com/office/drawing/2014/main"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C5250C2-0B51-429A-9243-4F5B09ADD13D}"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 xmlns:a16="http://schemas.microsoft.com/office/drawing/2014/main" id="{7900BB53-C04A-4992-9D57-2B8F24CC6BD1}"/>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Daily Schedule I</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 name="Table 1">
            <a:extLst>
              <a:ext uri="{FF2B5EF4-FFF2-40B4-BE49-F238E27FC236}">
                <a16:creationId xmlns="" xmlns:a16="http://schemas.microsoft.com/office/drawing/2014/main" id="{5454611B-7AFA-4494-90D3-49D1A9A67FC1}"/>
              </a:ext>
            </a:extLst>
          </p:cNvPr>
          <p:cNvGraphicFramePr>
            <a:graphicFrameLocks noGrp="1"/>
          </p:cNvGraphicFramePr>
          <p:nvPr>
            <p:extLst>
              <p:ext uri="{D42A27DB-BD31-4B8C-83A1-F6EECF244321}">
                <p14:modId xmlns:p14="http://schemas.microsoft.com/office/powerpoint/2010/main" val="1153881709"/>
              </p:ext>
            </p:extLst>
          </p:nvPr>
        </p:nvGraphicFramePr>
        <p:xfrm>
          <a:off x="361701" y="631039"/>
          <a:ext cx="11098142" cy="5406897"/>
        </p:xfrm>
        <a:graphic>
          <a:graphicData uri="http://schemas.openxmlformats.org/drawingml/2006/table">
            <a:tbl>
              <a:tblPr firstRow="1" firstCol="1" bandRow="1">
                <a:tableStyleId>{5C22544A-7EE6-4342-B048-85BDC9FD1C3A}</a:tableStyleId>
              </a:tblPr>
              <a:tblGrid>
                <a:gridCol w="2159690">
                  <a:extLst>
                    <a:ext uri="{9D8B030D-6E8A-4147-A177-3AD203B41FA5}">
                      <a16:colId xmlns="" xmlns:a16="http://schemas.microsoft.com/office/drawing/2014/main" val="2165578924"/>
                    </a:ext>
                  </a:extLst>
                </a:gridCol>
                <a:gridCol w="8938452">
                  <a:extLst>
                    <a:ext uri="{9D8B030D-6E8A-4147-A177-3AD203B41FA5}">
                      <a16:colId xmlns="" xmlns:a16="http://schemas.microsoft.com/office/drawing/2014/main" val="3089010422"/>
                    </a:ext>
                  </a:extLst>
                </a:gridCol>
              </a:tblGrid>
              <a:tr h="774390">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j-lt"/>
                          <a:ea typeface="Calibri" panose="020F0502020204030204" pitchFamily="34" charset="0"/>
                          <a:cs typeface="Times New Roman" panose="02020603050405020304" pitchFamily="18" charset="0"/>
                        </a:rPr>
                        <a:t>Date</a:t>
                      </a:r>
                    </a:p>
                    <a:p>
                      <a:pPr marL="0" marR="0">
                        <a:lnSpc>
                          <a:spcPct val="107000"/>
                        </a:lnSpc>
                        <a:spcBef>
                          <a:spcPts val="0"/>
                        </a:spcBef>
                        <a:spcAft>
                          <a:spcPts val="0"/>
                        </a:spcAft>
                      </a:pP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Activity</a:t>
                      </a:r>
                    </a:p>
                  </a:txBody>
                  <a:tcPr marL="55343" marR="55343" marT="7686" marB="7686"/>
                </a:tc>
                <a:extLst>
                  <a:ext uri="{0D108BD9-81ED-4DB2-BD59-A6C34878D82A}">
                    <a16:rowId xmlns="" xmlns:a16="http://schemas.microsoft.com/office/drawing/2014/main" val="2512221157"/>
                  </a:ext>
                </a:extLst>
              </a:tr>
              <a:tr h="394713">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0</a:t>
                      </a:r>
                    </a:p>
                  </a:txBody>
                  <a:tcPr marL="55343" marR="55343" marT="7686" marB="7686"/>
                </a:tc>
                <a:tc>
                  <a:txBody>
                    <a:bodyPr/>
                    <a:lstStyle/>
                    <a:p>
                      <a:pPr marL="0" marR="0">
                        <a:lnSpc>
                          <a:spcPct val="107000"/>
                        </a:lnSpc>
                        <a:spcBef>
                          <a:spcPts val="0"/>
                        </a:spcBef>
                        <a:spcAft>
                          <a:spcPts val="0"/>
                        </a:spcAft>
                      </a:pPr>
                      <a:r>
                        <a:rPr lang="en-US" sz="2100" dirty="0">
                          <a:effectLst/>
                          <a:latin typeface="+mn-lt"/>
                          <a:ea typeface="Calibri" panose="020F0502020204030204" pitchFamily="34" charset="0"/>
                          <a:cs typeface="Times New Roman" panose="02020603050405020304" pitchFamily="18" charset="0"/>
                        </a:rPr>
                        <a:t>Data Collection Training Ends.</a:t>
                      </a:r>
                    </a:p>
                  </a:txBody>
                  <a:tcPr marL="55343" marR="55343" marT="7686" marB="7686"/>
                </a:tc>
                <a:extLst>
                  <a:ext uri="{0D108BD9-81ED-4DB2-BD59-A6C34878D82A}">
                    <a16:rowId xmlns="" xmlns:a16="http://schemas.microsoft.com/office/drawing/2014/main" val="4103255590"/>
                  </a:ext>
                </a:extLst>
              </a:tr>
              <a:tr h="831165">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1</a:t>
                      </a:r>
                    </a:p>
                  </a:txBody>
                  <a:tcPr marL="55343" marR="55343" marT="7686" marB="7686"/>
                </a:tc>
                <a:tc>
                  <a:txBody>
                    <a:bodyPr/>
                    <a:lstStyle/>
                    <a:p>
                      <a:pPr marL="0" marR="0">
                        <a:lnSpc>
                          <a:spcPct val="107000"/>
                        </a:lnSpc>
                        <a:spcBef>
                          <a:spcPts val="0"/>
                        </a:spcBef>
                        <a:spcAft>
                          <a:spcPts val="0"/>
                        </a:spcAft>
                      </a:pPr>
                      <a:r>
                        <a:rPr lang="en-US" sz="2100" kern="1200" dirty="0">
                          <a:solidFill>
                            <a:schemeClr val="dk1"/>
                          </a:solidFill>
                          <a:effectLst/>
                          <a:latin typeface="+mn-lt"/>
                          <a:ea typeface="+mn-ea"/>
                          <a:cs typeface="+mn-cs"/>
                        </a:rPr>
                        <a:t>Set up a control tower and means of communication (WhatsApp) to communicate and handle issues encountered by data collection team.</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865427816"/>
                  </a:ext>
                </a:extLst>
              </a:tr>
              <a:tr h="523875">
                <a:tc>
                  <a:txBody>
                    <a:bodyPr/>
                    <a:lstStyle/>
                    <a:p>
                      <a:pPr marL="0" marR="0">
                        <a:lnSpc>
                          <a:spcPct val="107000"/>
                        </a:lnSpc>
                        <a:spcBef>
                          <a:spcPts val="0"/>
                        </a:spcBef>
                        <a:spcAft>
                          <a:spcPts val="0"/>
                        </a:spcAft>
                      </a:pPr>
                      <a:r>
                        <a:rPr lang="en-US" sz="2400" dirty="0">
                          <a:effectLst/>
                          <a:latin typeface="+mn-lt"/>
                        </a:rPr>
                        <a:t>Day 2</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Finalize logistics and data collection plans</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3060186446"/>
                  </a:ext>
                </a:extLst>
              </a:tr>
              <a:tr h="395136">
                <a:tc>
                  <a:txBody>
                    <a:bodyPr/>
                    <a:lstStyle/>
                    <a:p>
                      <a:pPr marL="0" marR="0">
                        <a:lnSpc>
                          <a:spcPct val="107000"/>
                        </a:lnSpc>
                        <a:spcBef>
                          <a:spcPts val="0"/>
                        </a:spcBef>
                        <a:spcAft>
                          <a:spcPts val="0"/>
                        </a:spcAft>
                      </a:pPr>
                      <a:r>
                        <a:rPr lang="en-US" sz="2400" dirty="0">
                          <a:effectLst/>
                          <a:latin typeface="+mn-lt"/>
                        </a:rPr>
                        <a:t>Day 3</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Deployment of data collection teams</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321556038"/>
                  </a:ext>
                </a:extLst>
              </a:tr>
              <a:tr h="395136">
                <a:tc>
                  <a:txBody>
                    <a:bodyPr/>
                    <a:lstStyle/>
                    <a:p>
                      <a:pPr marL="0" marR="0">
                        <a:lnSpc>
                          <a:spcPct val="107000"/>
                        </a:lnSpc>
                        <a:spcBef>
                          <a:spcPts val="0"/>
                        </a:spcBef>
                        <a:spcAft>
                          <a:spcPts val="0"/>
                        </a:spcAft>
                      </a:pPr>
                      <a:r>
                        <a:rPr lang="en-US" sz="2400" dirty="0">
                          <a:effectLst/>
                          <a:latin typeface="+mn-lt"/>
                        </a:rPr>
                        <a:t>Day 4</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1 to 10</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2801622107"/>
                  </a:ext>
                </a:extLst>
              </a:tr>
              <a:tr h="395136">
                <a:tc>
                  <a:txBody>
                    <a:bodyPr/>
                    <a:lstStyle/>
                    <a:p>
                      <a:pPr marL="0" marR="0">
                        <a:lnSpc>
                          <a:spcPct val="107000"/>
                        </a:lnSpc>
                        <a:spcBef>
                          <a:spcPts val="0"/>
                        </a:spcBef>
                        <a:spcAft>
                          <a:spcPts val="0"/>
                        </a:spcAft>
                      </a:pPr>
                      <a:r>
                        <a:rPr lang="en-US" sz="2400" dirty="0">
                          <a:effectLst/>
                          <a:latin typeface="+mn-lt"/>
                        </a:rPr>
                        <a:t>Day 5</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11 to 20 + Central Level</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1055754652"/>
                  </a:ext>
                </a:extLst>
              </a:tr>
              <a:tr h="395136">
                <a:tc>
                  <a:txBody>
                    <a:bodyPr/>
                    <a:lstStyle/>
                    <a:p>
                      <a:pPr marL="0" marR="0">
                        <a:lnSpc>
                          <a:spcPct val="107000"/>
                        </a:lnSpc>
                        <a:spcBef>
                          <a:spcPts val="0"/>
                        </a:spcBef>
                        <a:spcAft>
                          <a:spcPts val="0"/>
                        </a:spcAft>
                      </a:pPr>
                      <a:r>
                        <a:rPr lang="en-US" sz="2400" dirty="0">
                          <a:effectLst/>
                          <a:latin typeface="+mn-lt"/>
                        </a:rPr>
                        <a:t>Day 6</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21 to 30 + Central Level</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752676346"/>
                  </a:ext>
                </a:extLst>
              </a:tr>
              <a:tr h="395136">
                <a:tc>
                  <a:txBody>
                    <a:bodyPr/>
                    <a:lstStyle/>
                    <a:p>
                      <a:pPr marL="0" marR="0">
                        <a:lnSpc>
                          <a:spcPct val="107000"/>
                        </a:lnSpc>
                        <a:spcBef>
                          <a:spcPts val="0"/>
                        </a:spcBef>
                        <a:spcAft>
                          <a:spcPts val="0"/>
                        </a:spcAft>
                      </a:pPr>
                      <a:r>
                        <a:rPr lang="en-US" sz="2400" dirty="0">
                          <a:effectLst/>
                          <a:latin typeface="+mn-lt"/>
                        </a:rPr>
                        <a:t>Day 7</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31 to 40 + Central Level</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1545935870"/>
                  </a:ext>
                </a:extLst>
              </a:tr>
              <a:tr h="395136">
                <a:tc>
                  <a:txBody>
                    <a:bodyPr/>
                    <a:lstStyle/>
                    <a:p>
                      <a:pPr marL="0" marR="0">
                        <a:lnSpc>
                          <a:spcPct val="107000"/>
                        </a:lnSpc>
                        <a:spcBef>
                          <a:spcPts val="0"/>
                        </a:spcBef>
                        <a:spcAft>
                          <a:spcPts val="0"/>
                        </a:spcAft>
                      </a:pPr>
                      <a:r>
                        <a:rPr lang="en-US" sz="2400" dirty="0">
                          <a:effectLst/>
                          <a:latin typeface="+mn-lt"/>
                        </a:rPr>
                        <a:t>Day 8</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41 to 50 + Central Level</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1941158747"/>
                  </a:ext>
                </a:extLst>
              </a:tr>
              <a:tr h="395136">
                <a:tc>
                  <a:txBody>
                    <a:bodyPr/>
                    <a:lstStyle/>
                    <a:p>
                      <a:pPr marL="0" marR="0">
                        <a:lnSpc>
                          <a:spcPct val="107000"/>
                        </a:lnSpc>
                        <a:spcBef>
                          <a:spcPts val="0"/>
                        </a:spcBef>
                        <a:spcAft>
                          <a:spcPts val="0"/>
                        </a:spcAft>
                      </a:pPr>
                      <a:r>
                        <a:rPr lang="en-US" sz="2400" dirty="0">
                          <a:effectLst/>
                          <a:latin typeface="+mn-lt"/>
                        </a:rPr>
                        <a:t>Day 9</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nchor="b"/>
                </a:tc>
                <a:tc>
                  <a:txBody>
                    <a:bodyPr/>
                    <a:lstStyle/>
                    <a:p>
                      <a:pPr marL="0" marR="0">
                        <a:lnSpc>
                          <a:spcPct val="107000"/>
                        </a:lnSpc>
                        <a:spcBef>
                          <a:spcPts val="0"/>
                        </a:spcBef>
                        <a:spcAft>
                          <a:spcPts val="0"/>
                        </a:spcAft>
                      </a:pPr>
                      <a:r>
                        <a:rPr lang="en-US" sz="2100" dirty="0">
                          <a:effectLst/>
                          <a:latin typeface="+mn-lt"/>
                        </a:rPr>
                        <a:t>Data collection team returns to the capital city </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nchor="b"/>
                </a:tc>
                <a:extLst>
                  <a:ext uri="{0D108BD9-81ED-4DB2-BD59-A6C34878D82A}">
                    <a16:rowId xmlns="" xmlns:a16="http://schemas.microsoft.com/office/drawing/2014/main" val="3823002384"/>
                  </a:ext>
                </a:extLst>
              </a:tr>
            </a:tbl>
          </a:graphicData>
        </a:graphic>
      </p:graphicFrame>
    </p:spTree>
    <p:extLst>
      <p:ext uri="{BB962C8B-B14F-4D97-AF65-F5344CB8AC3E}">
        <p14:creationId xmlns:p14="http://schemas.microsoft.com/office/powerpoint/2010/main" val="3483546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Date Placeholder 2">
            <a:extLst>
              <a:ext uri="{FF2B5EF4-FFF2-40B4-BE49-F238E27FC236}">
                <a16:creationId xmlns="" xmlns:a16="http://schemas.microsoft.com/office/drawing/2014/main"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B4DF57A-66C6-42A0-9247-0676751D532E}" type="datetime1">
              <a:rPr lang="en-US" altLang="en-US" sz="601">
                <a:solidFill>
                  <a:srgbClr val="6C6463"/>
                </a:solidFill>
                <a:latin typeface="Gill Sans MT" panose="020B0502020104020203" pitchFamily="34" charset="0"/>
              </a:rPr>
              <a:pPr defTabSz="604738"/>
              <a:t>5/27/2018</a:t>
            </a:fld>
            <a:endParaRPr lang="en-US"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 xmlns:a16="http://schemas.microsoft.com/office/drawing/2014/main"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4628" name="Slide Number Placeholder 4">
            <a:extLst>
              <a:ext uri="{FF2B5EF4-FFF2-40B4-BE49-F238E27FC236}">
                <a16:creationId xmlns="" xmlns:a16="http://schemas.microsoft.com/office/drawing/2014/main"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C5250C2-0B51-429A-9243-4F5B09ADD13D}"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 xmlns:a16="http://schemas.microsoft.com/office/drawing/2014/main" id="{7900BB53-C04A-4992-9D57-2B8F24CC6BD1}"/>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Daily Schedule II</a:t>
            </a:r>
            <a:r>
              <a:rPr lang="en-US" altLang="en-US" b="1" dirty="0">
                <a:solidFill>
                  <a:srgbClr val="000000"/>
                </a:solidFill>
                <a:latin typeface="Gill Sans MT" panose="020B0502020104020203" pitchFamily="34" charset="0"/>
                <a:cs typeface="Gill Sans MT" panose="020B0502020104020203" pitchFamily="34" charset="0"/>
              </a:rPr>
              <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 name="Table 1">
            <a:extLst>
              <a:ext uri="{FF2B5EF4-FFF2-40B4-BE49-F238E27FC236}">
                <a16:creationId xmlns="" xmlns:a16="http://schemas.microsoft.com/office/drawing/2014/main" id="{5454611B-7AFA-4494-90D3-49D1A9A67FC1}"/>
              </a:ext>
            </a:extLst>
          </p:cNvPr>
          <p:cNvGraphicFramePr>
            <a:graphicFrameLocks noGrp="1"/>
          </p:cNvGraphicFramePr>
          <p:nvPr>
            <p:extLst>
              <p:ext uri="{D42A27DB-BD31-4B8C-83A1-F6EECF244321}">
                <p14:modId xmlns:p14="http://schemas.microsoft.com/office/powerpoint/2010/main" val="2139219431"/>
              </p:ext>
            </p:extLst>
          </p:nvPr>
        </p:nvGraphicFramePr>
        <p:xfrm>
          <a:off x="76199" y="736518"/>
          <a:ext cx="11734801" cy="5854782"/>
        </p:xfrm>
        <a:graphic>
          <a:graphicData uri="http://schemas.openxmlformats.org/drawingml/2006/table">
            <a:tbl>
              <a:tblPr firstRow="1" firstCol="1" bandRow="1">
                <a:tableStyleId>{5C22544A-7EE6-4342-B048-85BDC9FD1C3A}</a:tableStyleId>
              </a:tblPr>
              <a:tblGrid>
                <a:gridCol w="2218385">
                  <a:extLst>
                    <a:ext uri="{9D8B030D-6E8A-4147-A177-3AD203B41FA5}">
                      <a16:colId xmlns="" xmlns:a16="http://schemas.microsoft.com/office/drawing/2014/main" val="2165578924"/>
                    </a:ext>
                  </a:extLst>
                </a:gridCol>
                <a:gridCol w="9516416">
                  <a:extLst>
                    <a:ext uri="{9D8B030D-6E8A-4147-A177-3AD203B41FA5}">
                      <a16:colId xmlns="" xmlns:a16="http://schemas.microsoft.com/office/drawing/2014/main" val="3089010422"/>
                    </a:ext>
                  </a:extLst>
                </a:gridCol>
              </a:tblGrid>
              <a:tr h="676637">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Date</a:t>
                      </a:r>
                    </a:p>
                    <a:p>
                      <a:pPr marL="0" marR="0">
                        <a:lnSpc>
                          <a:spcPct val="107000"/>
                        </a:lnSpc>
                        <a:spcBef>
                          <a:spcPts val="0"/>
                        </a:spcBef>
                        <a:spcAft>
                          <a:spcPts val="0"/>
                        </a:spcAft>
                      </a:pP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Activity</a:t>
                      </a:r>
                    </a:p>
                  </a:txBody>
                  <a:tcPr marL="55343" marR="55343" marT="7686" marB="7686"/>
                </a:tc>
                <a:extLst>
                  <a:ext uri="{0D108BD9-81ED-4DB2-BD59-A6C34878D82A}">
                    <a16:rowId xmlns="" xmlns:a16="http://schemas.microsoft.com/office/drawing/2014/main" val="2512221157"/>
                  </a:ext>
                </a:extLst>
              </a:tr>
              <a:tr h="1340241">
                <a:tc>
                  <a:txBody>
                    <a:bodyPr/>
                    <a:lstStyle/>
                    <a:p>
                      <a:pPr marL="0" marR="0">
                        <a:lnSpc>
                          <a:spcPct val="107000"/>
                        </a:lnSpc>
                        <a:spcBef>
                          <a:spcPts val="0"/>
                        </a:spcBef>
                        <a:spcAft>
                          <a:spcPts val="0"/>
                        </a:spcAft>
                      </a:pPr>
                      <a:r>
                        <a:rPr lang="en-US" sz="2400" dirty="0">
                          <a:effectLst/>
                          <a:latin typeface="+mn-lt"/>
                        </a:rPr>
                        <a:t>Day 10-11</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rPr>
                        <a:t>Assessment Coordinator organizes team meeting to discuss data collection, preliminary findings, lessons learned, action items and plan for week 2. Deploy teams for week two data collection (</a:t>
                      </a:r>
                      <a:r>
                        <a:rPr lang="en-US" sz="2400" i="1" dirty="0">
                          <a:effectLst/>
                          <a:latin typeface="+mn-lt"/>
                        </a:rPr>
                        <a:t>depending on size of the country teams may be not need a second deployment</a:t>
                      </a:r>
                      <a:r>
                        <a:rPr lang="en-US" sz="2400" dirty="0">
                          <a:effectLst/>
                          <a:latin typeface="+mn-lt"/>
                        </a:rPr>
                        <a:t>).</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2651830758"/>
                  </a:ext>
                </a:extLst>
              </a:tr>
              <a:tr h="577996">
                <a:tc>
                  <a:txBody>
                    <a:bodyPr/>
                    <a:lstStyle/>
                    <a:p>
                      <a:pPr marL="0" marR="0">
                        <a:lnSpc>
                          <a:spcPct val="107000"/>
                        </a:lnSpc>
                        <a:spcBef>
                          <a:spcPts val="0"/>
                        </a:spcBef>
                        <a:spcAft>
                          <a:spcPts val="0"/>
                        </a:spcAft>
                      </a:pPr>
                      <a:r>
                        <a:rPr lang="en-US" sz="2400" dirty="0">
                          <a:effectLst/>
                          <a:latin typeface="+mn-lt"/>
                        </a:rPr>
                        <a:t>Day 12</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rPr>
                        <a:t>Data collection for sites 51 to 60 </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1267552167"/>
                  </a:ext>
                </a:extLst>
              </a:tr>
              <a:tr h="676637">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rPr>
                        <a:t>Day 12</a:t>
                      </a:r>
                      <a:endParaRPr lang="en-US" sz="2400" dirty="0">
                        <a:effectLst/>
                        <a:latin typeface="+mn-lt"/>
                        <a:ea typeface="Calibri" panose="020F0502020204030204" pitchFamily="34" charset="0"/>
                        <a:cs typeface="Times New Roman" panose="02020603050405020304" pitchFamily="18" charset="0"/>
                      </a:endParaRPr>
                    </a:p>
                    <a:p>
                      <a:pPr>
                        <a:lnSpc>
                          <a:spcPct val="107000"/>
                        </a:lnSpc>
                      </a:pPr>
                      <a:endParaRPr lang="en-US" sz="2400" dirty="0">
                        <a:effectLst/>
                        <a:latin typeface="+mn-lt"/>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Assessment Coordinator team meeting to discuss and agree on materials and content for the Donor and MOH debrief</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3647652520"/>
                  </a:ext>
                </a:extLst>
              </a:tr>
              <a:tr h="430428">
                <a:tc>
                  <a:txBody>
                    <a:bodyPr/>
                    <a:lstStyle/>
                    <a:p>
                      <a:pPr marL="0" marR="0">
                        <a:lnSpc>
                          <a:spcPct val="107000"/>
                        </a:lnSpc>
                        <a:spcBef>
                          <a:spcPts val="0"/>
                        </a:spcBef>
                        <a:spcAft>
                          <a:spcPts val="0"/>
                        </a:spcAft>
                      </a:pPr>
                      <a:r>
                        <a:rPr lang="en-US" sz="2400" dirty="0">
                          <a:effectLst/>
                          <a:latin typeface="+mn-lt"/>
                        </a:rPr>
                        <a:t>Day 13</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61 to 75 + Debrief with Donor @ Central Level</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2801871007"/>
                  </a:ext>
                </a:extLst>
              </a:tr>
              <a:tr h="790714">
                <a:tc>
                  <a:txBody>
                    <a:bodyPr/>
                    <a:lstStyle/>
                    <a:p>
                      <a:pPr>
                        <a:lnSpc>
                          <a:spcPct val="107000"/>
                        </a:lnSpc>
                      </a:pPr>
                      <a:endParaRPr lang="en-US" sz="2400" dirty="0">
                        <a:effectLst/>
                        <a:latin typeface="+mn-lt"/>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Assessment Coordinator (International consultant)  to meet with Donor and TA partner to discuss and agree on materials and content for the MOH debrief</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1389658518"/>
                  </a:ext>
                </a:extLst>
              </a:tr>
              <a:tr h="394914">
                <a:tc>
                  <a:txBody>
                    <a:bodyPr/>
                    <a:lstStyle/>
                    <a:p>
                      <a:pPr marL="0" marR="0">
                        <a:lnSpc>
                          <a:spcPct val="107000"/>
                        </a:lnSpc>
                        <a:spcBef>
                          <a:spcPts val="0"/>
                        </a:spcBef>
                        <a:spcAft>
                          <a:spcPts val="0"/>
                        </a:spcAft>
                      </a:pPr>
                      <a:r>
                        <a:rPr lang="en-US" sz="2600" dirty="0">
                          <a:effectLst/>
                          <a:latin typeface="+mn-lt"/>
                        </a:rPr>
                        <a:t>Day 14</a:t>
                      </a:r>
                      <a:endParaRPr lang="en-US" sz="26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Debrief with </a:t>
                      </a:r>
                      <a:r>
                        <a:rPr lang="en-US" sz="2100" dirty="0" smtClean="0">
                          <a:effectLst/>
                          <a:latin typeface="+mn-lt"/>
                        </a:rPr>
                        <a:t>MOH. Debrief with data collectors.</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3953597638"/>
                  </a:ext>
                </a:extLst>
              </a:tr>
              <a:tr h="372508">
                <a:tc>
                  <a:txBody>
                    <a:bodyPr/>
                    <a:lstStyle/>
                    <a:p>
                      <a:pPr marL="0" marR="0">
                        <a:lnSpc>
                          <a:spcPct val="107000"/>
                        </a:lnSpc>
                        <a:spcBef>
                          <a:spcPts val="0"/>
                        </a:spcBef>
                        <a:spcAft>
                          <a:spcPts val="0"/>
                        </a:spcAft>
                      </a:pPr>
                      <a:r>
                        <a:rPr lang="en-US" sz="2600" dirty="0">
                          <a:effectLst/>
                          <a:latin typeface="+mn-lt"/>
                        </a:rPr>
                        <a:t>Day 15</a:t>
                      </a:r>
                      <a:endParaRPr lang="en-US" sz="26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solidFill>
                            <a:schemeClr val="tx1"/>
                          </a:solidFill>
                          <a:effectLst/>
                          <a:latin typeface="+mn-lt"/>
                        </a:rPr>
                        <a:t>Departure</a:t>
                      </a:r>
                      <a:endParaRPr lang="en-US" sz="2100" dirty="0">
                        <a:solidFill>
                          <a:schemeClr val="tx1"/>
                        </a:solidFill>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 xmlns:a16="http://schemas.microsoft.com/office/drawing/2014/main" val="4279861213"/>
                  </a:ext>
                </a:extLst>
              </a:tr>
            </a:tbl>
          </a:graphicData>
        </a:graphic>
      </p:graphicFrame>
    </p:spTree>
    <p:extLst>
      <p:ext uri="{BB962C8B-B14F-4D97-AF65-F5344CB8AC3E}">
        <p14:creationId xmlns:p14="http://schemas.microsoft.com/office/powerpoint/2010/main" val="2408866113"/>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928</Words>
  <Application>Microsoft Office PowerPoint</Application>
  <PresentationFormat>Custom</PresentationFormat>
  <Paragraphs>78</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1_16.9-Template_12.7.2016</vt:lpstr>
      <vt:lpstr>PowerPoint Presentation</vt:lpstr>
      <vt:lpstr>Objective/Outline </vt:lpstr>
      <vt:lpstr>PowerPoint Presentation</vt:lpstr>
      <vt:lpstr>Daily Schedule I </vt:lpstr>
      <vt:lpstr>Daily Schedule II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Hershey, Christine</cp:lastModifiedBy>
  <cp:revision>22</cp:revision>
  <dcterms:created xsi:type="dcterms:W3CDTF">2018-05-01T03:53:35Z</dcterms:created>
  <dcterms:modified xsi:type="dcterms:W3CDTF">2018-05-27T21:45:34Z</dcterms:modified>
</cp:coreProperties>
</file>