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00" r:id="rId2"/>
    <p:sldId id="276" r:id="rId3"/>
    <p:sldId id="416" r:id="rId4"/>
    <p:sldId id="417" r:id="rId5"/>
    <p:sldId id="418" r:id="rId6"/>
    <p:sldId id="419" r:id="rId7"/>
    <p:sldId id="420" r:id="rId8"/>
    <p:sldId id="423" r:id="rId9"/>
    <p:sldId id="42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602" autoAdjust="0"/>
  </p:normalViewPr>
  <p:slideViewPr>
    <p:cSldViewPr snapToGrid="0">
      <p:cViewPr varScale="1">
        <p:scale>
          <a:sx n="76" d="100"/>
          <a:sy n="76" d="100"/>
        </p:scale>
        <p:origin x="898" y="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162093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CMM is the second component of the NSCA. It assesses</a:t>
            </a:r>
            <a:r>
              <a:rPr lang="en-US" baseline="0" dirty="0"/>
              <a:t> the capabilities and infrastructure present within in the supply chain. </a:t>
            </a:r>
            <a:r>
              <a:rPr lang="en-US" dirty="0"/>
              <a:t>When</a:t>
            </a:r>
            <a:r>
              <a:rPr lang="en-US" baseline="0" dirty="0"/>
              <a:t> contacting the facility ahead of time ask to see various documents (lists available). Walk through the documents and have the facility staff show you were things are. It is informative if the head of the facility (or warehouse) says there are SOPs and guidelines, but is unable to produce them. This indicates that although they exist they are not being used.</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2</a:t>
            </a:fld>
            <a:endParaRPr lang="en-US" dirty="0"/>
          </a:p>
        </p:txBody>
      </p:sp>
    </p:spTree>
    <p:extLst>
      <p:ext uri="{BB962C8B-B14F-4D97-AF65-F5344CB8AC3E}">
        <p14:creationId xmlns:p14="http://schemas.microsoft.com/office/powerpoint/2010/main" val="2615449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3 slides list major topics covered under each of the 11 functional modules. For SOPs, plans, policies,</a:t>
            </a:r>
            <a:r>
              <a:rPr lang="en-US" baseline="0" dirty="0"/>
              <a:t> the q</a:t>
            </a:r>
            <a:r>
              <a:rPr lang="en-US" dirty="0"/>
              <a:t>uestions ask how often these are updated</a:t>
            </a:r>
            <a:r>
              <a:rPr lang="en-US" baseline="0" dirty="0"/>
              <a:t>.</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3</a:t>
            </a:fld>
            <a:endParaRPr lang="en-US" dirty="0"/>
          </a:p>
        </p:txBody>
      </p:sp>
    </p:spTree>
    <p:extLst>
      <p:ext uri="{BB962C8B-B14F-4D97-AF65-F5344CB8AC3E}">
        <p14:creationId xmlns:p14="http://schemas.microsoft.com/office/powerpoint/2010/main" val="2702093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Procurement: tender process, procurement website, informing vendors, appeals, etc.</a:t>
            </a:r>
          </a:p>
        </p:txBody>
      </p:sp>
      <p:sp>
        <p:nvSpPr>
          <p:cNvPr id="4" name="Slide Number Placeholder 3"/>
          <p:cNvSpPr>
            <a:spLocks noGrp="1"/>
          </p:cNvSpPr>
          <p:nvPr>
            <p:ph type="sldNum" sz="quarter" idx="10"/>
          </p:nvPr>
        </p:nvSpPr>
        <p:spPr/>
        <p:txBody>
          <a:bodyPr/>
          <a:lstStyle/>
          <a:p>
            <a:fld id="{09446B8C-B910-BF49-A73D-C45B5A537964}" type="slidenum">
              <a:rPr lang="en-US" smtClean="0"/>
              <a:t>4</a:t>
            </a:fld>
            <a:endParaRPr lang="en-US" dirty="0"/>
          </a:p>
        </p:txBody>
      </p:sp>
    </p:spTree>
    <p:extLst>
      <p:ext uri="{BB962C8B-B14F-4D97-AF65-F5344CB8AC3E}">
        <p14:creationId xmlns:p14="http://schemas.microsoft.com/office/powerpoint/2010/main" val="3647495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5</a:t>
            </a:fld>
            <a:endParaRPr lang="en-US" dirty="0"/>
          </a:p>
        </p:txBody>
      </p:sp>
    </p:spTree>
    <p:extLst>
      <p:ext uri="{BB962C8B-B14F-4D97-AF65-F5344CB8AC3E}">
        <p14:creationId xmlns:p14="http://schemas.microsoft.com/office/powerpoint/2010/main" val="3501015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of this type are included in most modules.</a:t>
            </a:r>
          </a:p>
        </p:txBody>
      </p:sp>
      <p:sp>
        <p:nvSpPr>
          <p:cNvPr id="4" name="Slide Number Placeholder 3"/>
          <p:cNvSpPr>
            <a:spLocks noGrp="1"/>
          </p:cNvSpPr>
          <p:nvPr>
            <p:ph type="sldNum" sz="quarter" idx="10"/>
          </p:nvPr>
        </p:nvSpPr>
        <p:spPr/>
        <p:txBody>
          <a:bodyPr/>
          <a:lstStyle/>
          <a:p>
            <a:fld id="{09446B8C-B910-BF49-A73D-C45B5A537964}" type="slidenum">
              <a:rPr lang="en-US" smtClean="0"/>
              <a:t>6</a:t>
            </a:fld>
            <a:endParaRPr lang="en-US" dirty="0"/>
          </a:p>
        </p:txBody>
      </p:sp>
    </p:spTree>
    <p:extLst>
      <p:ext uri="{BB962C8B-B14F-4D97-AF65-F5344CB8AC3E}">
        <p14:creationId xmlns:p14="http://schemas.microsoft.com/office/powerpoint/2010/main" val="1503324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Important points-</a:t>
            </a:r>
          </a:p>
          <a:p>
            <a:pPr marL="228600" indent="-228600">
              <a:buAutoNum type="arabicPeriod"/>
            </a:pPr>
            <a:r>
              <a:rPr lang="en-US" baseline="0" dirty="0"/>
              <a:t>Overview of scoring- what are the four categories and why is scoring important </a:t>
            </a:r>
          </a:p>
          <a:p>
            <a:pPr marL="228600" indent="-228600">
              <a:buAutoNum type="arabicPeriod"/>
            </a:pPr>
            <a:r>
              <a:rPr lang="en-US" baseline="0" dirty="0"/>
              <a:t>What makes this version so effective -Not just a single categorization – </a:t>
            </a:r>
          </a:p>
          <a:p>
            <a:pPr marL="228600" indent="-228600">
              <a:buAutoNum type="arabicPeriod"/>
            </a:pPr>
            <a:r>
              <a:rPr lang="en-US" baseline="0" dirty="0"/>
              <a:t>Two different ways to reach an overall “basic” score</a:t>
            </a:r>
          </a:p>
          <a:p>
            <a:pPr marL="685800" lvl="1" indent="-228600">
              <a:buAutoNum type="arabicPeriod"/>
            </a:pPr>
            <a:r>
              <a:rPr lang="en-US" baseline="0" dirty="0"/>
              <a:t>All basic capabilities</a:t>
            </a:r>
          </a:p>
          <a:p>
            <a:pPr marL="685800" lvl="1" indent="-228600">
              <a:buAutoNum type="arabicPeriod"/>
            </a:pPr>
            <a:r>
              <a:rPr lang="en-US" baseline="0" dirty="0"/>
              <a:t>Mix of basic w/some gaps and some intermediate </a:t>
            </a:r>
          </a:p>
          <a:p>
            <a:pPr marL="0" lvl="0" indent="0">
              <a:buNone/>
            </a:pPr>
            <a:r>
              <a:rPr lang="en-US" baseline="0" dirty="0"/>
              <a:t>The maximum score of 100% is made up of basic (50%), intermediate (30%), advanced (15%) and state of the art (5%) capabilities. Something that is considered a basic element at the central level could be considered advanced at a lower level of the health system.</a:t>
            </a:r>
          </a:p>
          <a:p>
            <a:pPr marL="0" lvl="0" indent="0">
              <a:buNone/>
            </a:pPr>
            <a:r>
              <a:rPr lang="en-US" baseline="0" dirty="0"/>
              <a:t>More detail on maturity model to be included in training as additional slides</a:t>
            </a:r>
          </a:p>
          <a:p>
            <a:r>
              <a:rPr lang="en-US" dirty="0"/>
              <a:t>Discuss different ways of looking at maturity scores.</a:t>
            </a:r>
          </a:p>
          <a:p>
            <a:pPr lvl="1"/>
            <a:r>
              <a:rPr lang="en-US" dirty="0"/>
              <a:t>Overall level </a:t>
            </a:r>
          </a:p>
          <a:p>
            <a:pPr lvl="1"/>
            <a:r>
              <a:rPr lang="en-US" dirty="0"/>
              <a:t>What score is sufficiently basic  </a:t>
            </a:r>
          </a:p>
          <a:p>
            <a:pPr lvl="1"/>
            <a:r>
              <a:rPr lang="en-US" dirty="0"/>
              <a:t>Variability between sites</a:t>
            </a:r>
          </a:p>
          <a:p>
            <a:pPr lvl="1"/>
            <a:r>
              <a:rPr lang="en-US" dirty="0"/>
              <a:t>No bright lines-…</a:t>
            </a:r>
          </a:p>
          <a:p>
            <a:pPr lvl="1"/>
            <a:r>
              <a:rPr lang="en-US" dirty="0"/>
              <a:t>Situation where could be gaps in basic maturity and some advanced capabilities in the same function </a:t>
            </a:r>
          </a:p>
          <a:p>
            <a:pPr lvl="0"/>
            <a:r>
              <a:rPr lang="en-US" dirty="0"/>
              <a:t>ERP=Enterprise</a:t>
            </a:r>
            <a:r>
              <a:rPr lang="en-US" baseline="0" dirty="0"/>
              <a:t> Resource Planning</a:t>
            </a:r>
            <a:endParaRPr lang="en-US" dirty="0"/>
          </a:p>
          <a:p>
            <a:pPr marL="0" lvl="0" indent="0">
              <a:buNone/>
            </a:pPr>
            <a:endParaRPr lang="en-US" baseline="0" dirty="0"/>
          </a:p>
          <a:p>
            <a:pPr marL="0" lvl="0" indent="0">
              <a:buNone/>
            </a:pPr>
            <a:endParaRPr lang="en-US" baseline="0" dirty="0"/>
          </a:p>
        </p:txBody>
      </p:sp>
      <p:sp>
        <p:nvSpPr>
          <p:cNvPr id="4" name="Slide Number Placeholder 3"/>
          <p:cNvSpPr>
            <a:spLocks noGrp="1"/>
          </p:cNvSpPr>
          <p:nvPr>
            <p:ph type="sldNum" sz="quarter" idx="10"/>
          </p:nvPr>
        </p:nvSpPr>
        <p:spPr/>
        <p:txBody>
          <a:bodyPr/>
          <a:lstStyle/>
          <a:p>
            <a:fld id="{950B9C52-E2F9-4229-A752-FF3A322C8BC5}" type="slidenum">
              <a:rPr lang="en-US" smtClean="0"/>
              <a:t>7</a:t>
            </a:fld>
            <a:endParaRPr lang="en-US" dirty="0"/>
          </a:p>
        </p:txBody>
      </p:sp>
    </p:spTree>
    <p:extLst>
      <p:ext uri="{BB962C8B-B14F-4D97-AF65-F5344CB8AC3E}">
        <p14:creationId xmlns:p14="http://schemas.microsoft.com/office/powerpoint/2010/main" val="221639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it is important</a:t>
            </a:r>
            <a:r>
              <a:rPr lang="en-US" baseline="0" dirty="0"/>
              <a:t> to drill down below the overall score. For example, look at what percentage of the basic criteria have been met. A set of bar graphs like this should be created for each functional area</a:t>
            </a:r>
            <a:r>
              <a:rPr lang="en-US" baseline="0"/>
              <a:t>.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8</a:t>
            </a:fld>
            <a:endParaRPr lang="en-US"/>
          </a:p>
        </p:txBody>
      </p:sp>
    </p:spTree>
    <p:extLst>
      <p:ext uri="{BB962C8B-B14F-4D97-AF65-F5344CB8AC3E}">
        <p14:creationId xmlns:p14="http://schemas.microsoft.com/office/powerpoint/2010/main" val="764695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one presentation of the CMM results. Can look at scores by functional area and level in the heat map. Blues and greens</a:t>
            </a:r>
            <a:r>
              <a:rPr lang="en-US" baseline="0" dirty="0"/>
              <a:t> are the higher scores and reds and oranges the lower. Gray is for modules not asked at that level. There are two LVL2&amp;3 hospitals because one is public and one is private. Regional hubs/intermediate warehouses are scoring low, whereas MOH is scoring higher. This is based on the level of maturity expected at the various levels. In this example, as a functional area, pharmacovigilance needs some work.</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9</a:t>
            </a:fld>
            <a:endParaRPr lang="en-US" dirty="0"/>
          </a:p>
        </p:txBody>
      </p:sp>
    </p:spTree>
    <p:extLst>
      <p:ext uri="{BB962C8B-B14F-4D97-AF65-F5344CB8AC3E}">
        <p14:creationId xmlns:p14="http://schemas.microsoft.com/office/powerpoint/2010/main" val="3105983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Worksheet.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CMM Overview</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1800">
                <a:solidFill>
                  <a:srgbClr val="FFFFFF"/>
                </a:solidFill>
              </a:rPr>
              <a:t>--/--/----</a:t>
            </a:r>
            <a:endParaRPr lang="en-US" sz="1800" dirty="0">
              <a:solidFill>
                <a:srgbClr val="FFFFFF"/>
              </a:solidFill>
            </a:endParaRP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180263212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3409951" y="287512"/>
            <a:ext cx="5200649"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a:solidFill>
                  <a:srgbClr val="C00000"/>
                </a:solidFill>
              </a:rPr>
              <a:t>Capability Maturity Model</a:t>
            </a:r>
          </a:p>
        </p:txBody>
      </p:sp>
      <p:sp>
        <p:nvSpPr>
          <p:cNvPr id="14339" name="Content Placeholder 1"/>
          <p:cNvSpPr txBox="1">
            <a:spLocks/>
          </p:cNvSpPr>
          <p:nvPr/>
        </p:nvSpPr>
        <p:spPr bwMode="auto">
          <a:xfrm>
            <a:off x="1495425" y="1104106"/>
            <a:ext cx="9858375" cy="575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a:lnSpc>
                <a:spcPct val="90000"/>
              </a:lnSpc>
              <a:spcBef>
                <a:spcPts val="1200"/>
              </a:spcBef>
              <a:spcAft>
                <a:spcPts val="1200"/>
              </a:spcAft>
              <a:buFont typeface="Wingdings" panose="05000000000000000000" pitchFamily="2" charset="2"/>
              <a:buChar char="ü"/>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Assesses inputs and processes across functional areas and cross-cutting enablers (e.g. HR, financial sustainability, etc.).</a:t>
            </a:r>
          </a:p>
          <a:p>
            <a:pPr>
              <a:lnSpc>
                <a:spcPct val="90000"/>
              </a:lnSpc>
              <a:spcBef>
                <a:spcPts val="1200"/>
              </a:spcBef>
              <a:spcAft>
                <a:spcPts val="1200"/>
              </a:spcAft>
              <a:buFont typeface="Wingdings" panose="05000000000000000000" pitchFamily="2" charset="2"/>
              <a:buChar char="ü"/>
            </a:pP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a:lnSpc>
                <a:spcPct val="90000"/>
              </a:lnSpc>
              <a:spcBef>
                <a:spcPts val="1200"/>
              </a:spcBef>
              <a:spcAft>
                <a:spcPts val="1200"/>
              </a:spcAft>
              <a:buFont typeface="Wingdings" panose="05000000000000000000" pitchFamily="2" charset="2"/>
              <a:buChar char="ü"/>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Using interviews and direct observation. Observations include assessing the physical infrastructure (warehousing/commodity storage) of facilities.</a:t>
            </a:r>
          </a:p>
          <a:p>
            <a:pPr>
              <a:lnSpc>
                <a:spcPct val="90000"/>
              </a:lnSpc>
              <a:spcBef>
                <a:spcPts val="1200"/>
              </a:spcBef>
              <a:spcAft>
                <a:spcPts val="1200"/>
              </a:spcAft>
              <a:buFont typeface="Wingdings" panose="05000000000000000000" pitchFamily="2" charset="2"/>
              <a:buChar char="ü"/>
            </a:pP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a:lnSpc>
                <a:spcPct val="90000"/>
              </a:lnSpc>
              <a:spcBef>
                <a:spcPts val="1200"/>
              </a:spcBef>
              <a:spcAft>
                <a:spcPts val="1200"/>
              </a:spcAft>
              <a:buFont typeface="Wingdings" panose="05000000000000000000" pitchFamily="2" charset="2"/>
              <a:buChar char="ü"/>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Reviewing necessary paper or electronic items (logistics reports, requisition forms, etc.) in order to validate the information provided in the interviews.</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2</a:t>
            </a:fld>
            <a:endParaRPr lang="en-US" altLang="en-US" dirty="0"/>
          </a:p>
        </p:txBody>
      </p:sp>
    </p:spTree>
    <p:extLst>
      <p:ext uri="{BB962C8B-B14F-4D97-AF65-F5344CB8AC3E}">
        <p14:creationId xmlns:p14="http://schemas.microsoft.com/office/powerpoint/2010/main" val="238978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05787" y="197202"/>
            <a:ext cx="10058400" cy="762000"/>
          </a:xfrm>
        </p:spPr>
        <p:txBody>
          <a:bodyPr>
            <a:noAutofit/>
          </a:bodyPr>
          <a:lstStyle/>
          <a:p>
            <a:pPr algn="ctr">
              <a:defRPr/>
            </a:pPr>
            <a:r>
              <a:rPr lang="en-US" sz="3200" b="1" dirty="0">
                <a:solidFill>
                  <a:srgbClr val="C00000"/>
                </a:solidFill>
                <a:latin typeface="Gill Sans MT" panose="020B0502020104020203" pitchFamily="34" charset="0"/>
              </a:rPr>
              <a:t>Examples of  Topics Under Each Functional Area -1</a:t>
            </a:r>
            <a:endParaRPr lang="en-US"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nvPr>
        </p:nvGraphicFramePr>
        <p:xfrm>
          <a:off x="1338349" y="998384"/>
          <a:ext cx="9667702" cy="5322849"/>
        </p:xfrm>
        <a:graphic>
          <a:graphicData uri="http://schemas.openxmlformats.org/drawingml/2006/table">
            <a:tbl>
              <a:tblPr firstRow="1" bandRow="1">
                <a:tableStyleId>{5C22544A-7EE6-4342-B048-85BDC9FD1C3A}</a:tableStyleId>
              </a:tblPr>
              <a:tblGrid>
                <a:gridCol w="4833851">
                  <a:extLst>
                    <a:ext uri="{9D8B030D-6E8A-4147-A177-3AD203B41FA5}">
                      <a16:colId xmlns:a16="http://schemas.microsoft.com/office/drawing/2014/main" val="20000"/>
                    </a:ext>
                  </a:extLst>
                </a:gridCol>
                <a:gridCol w="4833851">
                  <a:extLst>
                    <a:ext uri="{9D8B030D-6E8A-4147-A177-3AD203B41FA5}">
                      <a16:colId xmlns:a16="http://schemas.microsoft.com/office/drawing/2014/main" val="20001"/>
                    </a:ext>
                  </a:extLst>
                </a:gridCol>
              </a:tblGrid>
              <a:tr h="409669">
                <a:tc>
                  <a:txBody>
                    <a:bodyPr/>
                    <a:lstStyle/>
                    <a:p>
                      <a:r>
                        <a:rPr lang="en-US" dirty="0">
                          <a:latin typeface="Gill Sans MT" panose="020B0502020104020203" pitchFamily="34" charset="0"/>
                        </a:rPr>
                        <a:t>Functional</a:t>
                      </a:r>
                      <a:r>
                        <a:rPr lang="en-US" baseline="0" dirty="0">
                          <a:latin typeface="Gill Sans MT" panose="020B0502020104020203" pitchFamily="34" charset="0"/>
                        </a:rPr>
                        <a:t> Module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Topics</a:t>
                      </a:r>
                    </a:p>
                  </a:txBody>
                  <a:tcPr/>
                </a:tc>
                <a:extLst>
                  <a:ext uri="{0D108BD9-81ED-4DB2-BD59-A6C34878D82A}">
                    <a16:rowId xmlns:a16="http://schemas.microsoft.com/office/drawing/2014/main" val="10000"/>
                  </a:ext>
                </a:extLst>
              </a:tr>
              <a:tr h="1742471">
                <a:tc>
                  <a:txBody>
                    <a:bodyPr/>
                    <a:lstStyle/>
                    <a:p>
                      <a:r>
                        <a:rPr lang="en-US" dirty="0">
                          <a:latin typeface="Gill Sans MT" panose="020B0502020104020203" pitchFamily="34" charset="0"/>
                        </a:rPr>
                        <a:t>Strategic</a:t>
                      </a:r>
                      <a:r>
                        <a:rPr lang="en-US" baseline="0" dirty="0">
                          <a:latin typeface="Gill Sans MT" panose="020B0502020104020203" pitchFamily="34" charset="0"/>
                        </a:rPr>
                        <a:t> Planning &amp; Management</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Supply chain strategic plan</a:t>
                      </a:r>
                    </a:p>
                    <a:p>
                      <a:r>
                        <a:rPr lang="en-US" dirty="0">
                          <a:latin typeface="Gill Sans MT" panose="020B0502020104020203" pitchFamily="34" charset="0"/>
                        </a:rPr>
                        <a:t>Stakeholder mapping</a:t>
                      </a:r>
                    </a:p>
                    <a:p>
                      <a:r>
                        <a:rPr lang="en-US" dirty="0">
                          <a:latin typeface="Gill Sans MT" panose="020B0502020104020203" pitchFamily="34" charset="0"/>
                        </a:rPr>
                        <a:t>Supply chain</a:t>
                      </a:r>
                      <a:r>
                        <a:rPr lang="en-US" baseline="0" dirty="0">
                          <a:latin typeface="Gill Sans MT" panose="020B0502020104020203" pitchFamily="34" charset="0"/>
                        </a:rPr>
                        <a:t> implementation plan</a:t>
                      </a:r>
                    </a:p>
                    <a:p>
                      <a:r>
                        <a:rPr lang="en-US" baseline="0" dirty="0">
                          <a:latin typeface="Gill Sans MT" panose="020B0502020104020203" pitchFamily="34" charset="0"/>
                        </a:rPr>
                        <a:t>Performance monitoring plan</a:t>
                      </a:r>
                    </a:p>
                    <a:p>
                      <a:r>
                        <a:rPr lang="en-US" baseline="0" dirty="0">
                          <a:latin typeface="Gill Sans MT" panose="020B0502020104020203" pitchFamily="34" charset="0"/>
                        </a:rPr>
                        <a:t>Risk management plan</a:t>
                      </a:r>
                    </a:p>
                    <a:p>
                      <a:r>
                        <a:rPr lang="en-US" baseline="0" dirty="0">
                          <a:latin typeface="Gill Sans MT" panose="020B0502020104020203" pitchFamily="34" charset="0"/>
                        </a:rPr>
                        <a:t>Engagement with private sector</a:t>
                      </a:r>
                      <a:endParaRPr lang="en-US" dirty="0">
                        <a:latin typeface="Gill Sans MT" panose="020B0502020104020203" pitchFamily="34" charset="0"/>
                      </a:endParaRPr>
                    </a:p>
                  </a:txBody>
                  <a:tcPr/>
                </a:tc>
                <a:extLst>
                  <a:ext uri="{0D108BD9-81ED-4DB2-BD59-A6C34878D82A}">
                    <a16:rowId xmlns:a16="http://schemas.microsoft.com/office/drawing/2014/main" val="10001"/>
                  </a:ext>
                </a:extLst>
              </a:tr>
              <a:tr h="881149">
                <a:tc>
                  <a:txBody>
                    <a:bodyPr/>
                    <a:lstStyle/>
                    <a:p>
                      <a:r>
                        <a:rPr lang="en-US" dirty="0">
                          <a:latin typeface="Gill Sans MT" panose="020B0502020104020203" pitchFamily="34" charset="0"/>
                        </a:rPr>
                        <a:t>Human Resources</a:t>
                      </a:r>
                    </a:p>
                  </a:txBody>
                  <a:tcPr/>
                </a:tc>
                <a:tc>
                  <a:txBody>
                    <a:bodyPr/>
                    <a:lstStyle/>
                    <a:p>
                      <a:r>
                        <a:rPr lang="en-US" dirty="0">
                          <a:latin typeface="Gill Sans MT" panose="020B0502020104020203" pitchFamily="34" charset="0"/>
                        </a:rPr>
                        <a:t>Recruitment policy</a:t>
                      </a:r>
                    </a:p>
                    <a:p>
                      <a:r>
                        <a:rPr lang="en-US" dirty="0">
                          <a:latin typeface="Gill Sans MT" panose="020B0502020104020203" pitchFamily="34" charset="0"/>
                        </a:rPr>
                        <a:t>Job descriptions</a:t>
                      </a:r>
                    </a:p>
                    <a:p>
                      <a:r>
                        <a:rPr lang="en-US" dirty="0">
                          <a:latin typeface="Gill Sans MT" panose="020B0502020104020203" pitchFamily="34" charset="0"/>
                        </a:rPr>
                        <a:t>Capacity</a:t>
                      </a:r>
                      <a:r>
                        <a:rPr lang="en-US" baseline="0" dirty="0">
                          <a:latin typeface="Gill Sans MT" panose="020B0502020104020203" pitchFamily="34" charset="0"/>
                        </a:rPr>
                        <a:t> building</a:t>
                      </a:r>
                      <a:endParaRPr lang="en-US" dirty="0">
                        <a:latin typeface="Gill Sans MT" panose="020B0502020104020203" pitchFamily="34" charset="0"/>
                      </a:endParaRPr>
                    </a:p>
                  </a:txBody>
                  <a:tcPr/>
                </a:tc>
                <a:extLst>
                  <a:ext uri="{0D108BD9-81ED-4DB2-BD59-A6C34878D82A}">
                    <a16:rowId xmlns:a16="http://schemas.microsoft.com/office/drawing/2014/main" val="10002"/>
                  </a:ext>
                </a:extLst>
              </a:tr>
              <a:tr h="623454">
                <a:tc>
                  <a:txBody>
                    <a:bodyPr/>
                    <a:lstStyle/>
                    <a:p>
                      <a:r>
                        <a:rPr lang="en-US" dirty="0">
                          <a:latin typeface="Gill Sans MT" panose="020B0502020104020203" pitchFamily="34" charset="0"/>
                        </a:rPr>
                        <a:t>Financial Sustainability</a:t>
                      </a:r>
                    </a:p>
                  </a:txBody>
                  <a:tcPr/>
                </a:tc>
                <a:tc>
                  <a:txBody>
                    <a:bodyPr/>
                    <a:lstStyle/>
                    <a:p>
                      <a:r>
                        <a:rPr lang="en-US" dirty="0">
                          <a:latin typeface="Gill Sans MT" panose="020B0502020104020203" pitchFamily="34" charset="0"/>
                        </a:rPr>
                        <a:t>Sources of funding</a:t>
                      </a:r>
                    </a:p>
                    <a:p>
                      <a:r>
                        <a:rPr lang="en-US" dirty="0">
                          <a:latin typeface="Gill Sans MT" panose="020B0502020104020203" pitchFamily="34" charset="0"/>
                        </a:rPr>
                        <a:t>Budget</a:t>
                      </a:r>
                      <a:r>
                        <a:rPr lang="en-US" baseline="0" dirty="0">
                          <a:latin typeface="Gill Sans MT" panose="020B0502020104020203" pitchFamily="34" charset="0"/>
                        </a:rPr>
                        <a:t> shortfalls</a:t>
                      </a:r>
                      <a:endParaRPr lang="en-US" dirty="0">
                        <a:latin typeface="Gill Sans MT" panose="020B0502020104020203" pitchFamily="34" charset="0"/>
                      </a:endParaRPr>
                    </a:p>
                  </a:txBody>
                  <a:tcPr/>
                </a:tc>
                <a:extLst>
                  <a:ext uri="{0D108BD9-81ED-4DB2-BD59-A6C34878D82A}">
                    <a16:rowId xmlns:a16="http://schemas.microsoft.com/office/drawing/2014/main" val="10003"/>
                  </a:ext>
                </a:extLst>
              </a:tr>
              <a:tr h="16162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Gill Sans MT" panose="020B0502020104020203" pitchFamily="34" charset="0"/>
                        </a:rPr>
                        <a:t>Policy &amp; Governance</a:t>
                      </a:r>
                    </a:p>
                  </a:txBody>
                  <a:tcPr/>
                </a:tc>
                <a:tc>
                  <a:txBody>
                    <a:bodyPr/>
                    <a:lstStyle/>
                    <a:p>
                      <a:r>
                        <a:rPr lang="en-US" dirty="0">
                          <a:latin typeface="Gill Sans MT" panose="020B0502020104020203" pitchFamily="34" charset="0"/>
                        </a:rPr>
                        <a:t>National medicines</a:t>
                      </a:r>
                      <a:r>
                        <a:rPr lang="en-US" baseline="0" dirty="0">
                          <a:latin typeface="Gill Sans MT" panose="020B0502020104020203" pitchFamily="34" charset="0"/>
                        </a:rPr>
                        <a:t> policy</a:t>
                      </a:r>
                    </a:p>
                    <a:p>
                      <a:r>
                        <a:rPr lang="en-US" baseline="0" dirty="0">
                          <a:latin typeface="Gill Sans MT" panose="020B0502020104020203" pitchFamily="34" charset="0"/>
                        </a:rPr>
                        <a:t>Supply chain policies and guidelines</a:t>
                      </a:r>
                    </a:p>
                    <a:p>
                      <a:r>
                        <a:rPr lang="en-US" baseline="0" dirty="0">
                          <a:latin typeface="Gill Sans MT" panose="020B0502020104020203" pitchFamily="34" charset="0"/>
                        </a:rPr>
                        <a:t>Oversight and governance body</a:t>
                      </a:r>
                    </a:p>
                    <a:p>
                      <a:r>
                        <a:rPr lang="en-US" baseline="0" dirty="0">
                          <a:latin typeface="Gill Sans MT" panose="020B0502020104020203" pitchFamily="34" charset="0"/>
                        </a:rPr>
                        <a:t>Standard treatment guidelines</a:t>
                      </a:r>
                    </a:p>
                    <a:p>
                      <a:r>
                        <a:rPr lang="en-US" baseline="0" dirty="0">
                          <a:latin typeface="Gill Sans MT" panose="020B0502020104020203" pitchFamily="34" charset="0"/>
                        </a:rPr>
                        <a:t>Drug registration</a:t>
                      </a:r>
                      <a:endParaRPr lang="en-US" dirty="0">
                        <a:latin typeface="Gill Sans MT" panose="020B0502020104020203" pitchFamily="34" charset="0"/>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217347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05787" y="197202"/>
            <a:ext cx="10302948" cy="762000"/>
          </a:xfrm>
        </p:spPr>
        <p:txBody>
          <a:bodyPr>
            <a:noAutofit/>
          </a:bodyPr>
          <a:lstStyle/>
          <a:p>
            <a:pPr algn="ctr">
              <a:defRPr/>
            </a:pPr>
            <a:r>
              <a:rPr lang="en-US" sz="3200" b="1" dirty="0">
                <a:solidFill>
                  <a:srgbClr val="C00000"/>
                </a:solidFill>
                <a:latin typeface="Gill Sans MT" panose="020B0502020104020203" pitchFamily="34" charset="0"/>
              </a:rPr>
              <a:t>Examples of  Topics Under Each Functional Area - 11</a:t>
            </a:r>
            <a:endParaRPr lang="en-US"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364600835"/>
              </p:ext>
            </p:extLst>
          </p:nvPr>
        </p:nvGraphicFramePr>
        <p:xfrm>
          <a:off x="1271846" y="1104710"/>
          <a:ext cx="10000212" cy="4851400"/>
        </p:xfrm>
        <a:graphic>
          <a:graphicData uri="http://schemas.openxmlformats.org/drawingml/2006/table">
            <a:tbl>
              <a:tblPr firstRow="1" bandRow="1">
                <a:tableStyleId>{5C22544A-7EE6-4342-B048-85BDC9FD1C3A}</a:tableStyleId>
              </a:tblPr>
              <a:tblGrid>
                <a:gridCol w="5000106">
                  <a:extLst>
                    <a:ext uri="{9D8B030D-6E8A-4147-A177-3AD203B41FA5}">
                      <a16:colId xmlns:a16="http://schemas.microsoft.com/office/drawing/2014/main" val="20000"/>
                    </a:ext>
                  </a:extLst>
                </a:gridCol>
                <a:gridCol w="5000106">
                  <a:extLst>
                    <a:ext uri="{9D8B030D-6E8A-4147-A177-3AD203B41FA5}">
                      <a16:colId xmlns:a16="http://schemas.microsoft.com/office/drawing/2014/main" val="20001"/>
                    </a:ext>
                  </a:extLst>
                </a:gridCol>
              </a:tblGrid>
              <a:tr h="370840">
                <a:tc>
                  <a:txBody>
                    <a:bodyPr/>
                    <a:lstStyle/>
                    <a:p>
                      <a:r>
                        <a:rPr lang="en-US" dirty="0">
                          <a:latin typeface="Gill Sans MT" panose="020B0502020104020203" pitchFamily="34" charset="0"/>
                        </a:rPr>
                        <a:t>Functional</a:t>
                      </a:r>
                      <a:r>
                        <a:rPr lang="en-US" baseline="0" dirty="0">
                          <a:latin typeface="Gill Sans MT" panose="020B0502020104020203" pitchFamily="34" charset="0"/>
                        </a:rPr>
                        <a:t> Module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Topics</a:t>
                      </a:r>
                    </a:p>
                  </a:txBody>
                  <a:tcPr/>
                </a:tc>
                <a:extLst>
                  <a:ext uri="{0D108BD9-81ED-4DB2-BD59-A6C34878D82A}">
                    <a16:rowId xmlns:a16="http://schemas.microsoft.com/office/drawing/2014/main" val="10000"/>
                  </a:ext>
                </a:extLst>
              </a:tr>
              <a:tr h="370840">
                <a:tc>
                  <a:txBody>
                    <a:bodyPr/>
                    <a:lstStyle/>
                    <a:p>
                      <a:r>
                        <a:rPr lang="en-US" dirty="0">
                          <a:latin typeface="Gill Sans MT" panose="020B0502020104020203" pitchFamily="34" charset="0"/>
                        </a:rPr>
                        <a:t>Quality</a:t>
                      </a:r>
                      <a:r>
                        <a:rPr lang="en-US" baseline="0" dirty="0">
                          <a:latin typeface="Gill Sans MT" panose="020B0502020104020203" pitchFamily="34" charset="0"/>
                        </a:rPr>
                        <a:t> &amp; Pharmacovigilance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Quality Assurance guidelines or manual</a:t>
                      </a:r>
                    </a:p>
                    <a:p>
                      <a:r>
                        <a:rPr lang="en-US" dirty="0">
                          <a:latin typeface="Gill Sans MT" panose="020B0502020104020203" pitchFamily="34" charset="0"/>
                        </a:rPr>
                        <a:t>Quality</a:t>
                      </a:r>
                      <a:r>
                        <a:rPr lang="en-US" baseline="0" dirty="0">
                          <a:latin typeface="Gill Sans MT" panose="020B0502020104020203" pitchFamily="34" charset="0"/>
                        </a:rPr>
                        <a:t> control testing</a:t>
                      </a:r>
                    </a:p>
                    <a:p>
                      <a:r>
                        <a:rPr lang="en-US" baseline="0" dirty="0">
                          <a:latin typeface="Gill Sans MT" panose="020B0502020104020203" pitchFamily="34" charset="0"/>
                        </a:rPr>
                        <a:t>Pharmacovigilance strategy/guidelines/SOPs</a:t>
                      </a:r>
                    </a:p>
                    <a:p>
                      <a:r>
                        <a:rPr lang="en-US" baseline="0" dirty="0">
                          <a:latin typeface="Gill Sans MT" panose="020B0502020104020203" pitchFamily="34" charset="0"/>
                        </a:rPr>
                        <a:t>Pharmacovigilance data collection</a:t>
                      </a:r>
                      <a:endParaRPr lang="en-US" dirty="0">
                        <a:latin typeface="Gill Sans MT" panose="020B0502020104020203" pitchFamily="34" charset="0"/>
                      </a:endParaRPr>
                    </a:p>
                  </a:txBody>
                  <a:tcPr/>
                </a:tc>
                <a:extLst>
                  <a:ext uri="{0D108BD9-81ED-4DB2-BD59-A6C34878D82A}">
                    <a16:rowId xmlns:a16="http://schemas.microsoft.com/office/drawing/2014/main" val="10001"/>
                  </a:ext>
                </a:extLst>
              </a:tr>
              <a:tr h="370840">
                <a:tc>
                  <a:txBody>
                    <a:bodyPr/>
                    <a:lstStyle/>
                    <a:p>
                      <a:r>
                        <a:rPr lang="en-US" dirty="0">
                          <a:latin typeface="Gill Sans MT" panose="020B0502020104020203" pitchFamily="34" charset="0"/>
                        </a:rPr>
                        <a:t>Forecasting &amp; Supply Planning</a:t>
                      </a:r>
                    </a:p>
                  </a:txBody>
                  <a:tcPr/>
                </a:tc>
                <a:tc>
                  <a:txBody>
                    <a:bodyPr/>
                    <a:lstStyle/>
                    <a:p>
                      <a:r>
                        <a:rPr lang="en-US" dirty="0">
                          <a:latin typeface="Gill Sans MT" panose="020B0502020104020203" pitchFamily="34" charset="0"/>
                        </a:rPr>
                        <a:t>Forecasting-methods,</a:t>
                      </a:r>
                      <a:r>
                        <a:rPr lang="en-US" baseline="0" dirty="0">
                          <a:latin typeface="Gill Sans MT" panose="020B0502020104020203" pitchFamily="34" charset="0"/>
                        </a:rPr>
                        <a:t> use, SOPs</a:t>
                      </a:r>
                    </a:p>
                    <a:p>
                      <a:r>
                        <a:rPr lang="en-US" baseline="0" dirty="0">
                          <a:latin typeface="Gill Sans MT" panose="020B0502020104020203" pitchFamily="34" charset="0"/>
                        </a:rPr>
                        <a:t>Supply planning</a:t>
                      </a:r>
                      <a:endParaRPr lang="en-US" dirty="0">
                        <a:latin typeface="Gill Sans MT" panose="020B0502020104020203" pitchFamily="34" charset="0"/>
                      </a:endParaRPr>
                    </a:p>
                  </a:txBody>
                  <a:tcPr/>
                </a:tc>
                <a:extLst>
                  <a:ext uri="{0D108BD9-81ED-4DB2-BD59-A6C34878D82A}">
                    <a16:rowId xmlns:a16="http://schemas.microsoft.com/office/drawing/2014/main" val="10002"/>
                  </a:ext>
                </a:extLst>
              </a:tr>
              <a:tr h="370840">
                <a:tc>
                  <a:txBody>
                    <a:bodyPr/>
                    <a:lstStyle/>
                    <a:p>
                      <a:r>
                        <a:rPr lang="en-US" dirty="0">
                          <a:latin typeface="Gill Sans MT" panose="020B0502020104020203" pitchFamily="34" charset="0"/>
                        </a:rPr>
                        <a:t>Procurement &amp; Customs Clearance</a:t>
                      </a:r>
                    </a:p>
                  </a:txBody>
                  <a:tcPr/>
                </a:tc>
                <a:tc>
                  <a:txBody>
                    <a:bodyPr/>
                    <a:lstStyle/>
                    <a:p>
                      <a:r>
                        <a:rPr lang="en-US" dirty="0">
                          <a:latin typeface="Gill Sans MT" panose="020B0502020104020203" pitchFamily="34" charset="0"/>
                        </a:rPr>
                        <a:t>Procurement process</a:t>
                      </a:r>
                    </a:p>
                    <a:p>
                      <a:r>
                        <a:rPr lang="en-US" dirty="0">
                          <a:latin typeface="Gill Sans MT" panose="020B0502020104020203" pitchFamily="34" charset="0"/>
                        </a:rPr>
                        <a:t>Decentralized procurement</a:t>
                      </a:r>
                    </a:p>
                    <a:p>
                      <a:r>
                        <a:rPr lang="en-US" dirty="0">
                          <a:latin typeface="Gill Sans MT" panose="020B0502020104020203" pitchFamily="34" charset="0"/>
                        </a:rPr>
                        <a:t>Customs clearance (including</a:t>
                      </a:r>
                      <a:r>
                        <a:rPr lang="en-US" baseline="0" dirty="0">
                          <a:latin typeface="Gill Sans MT" panose="020B0502020104020203" pitchFamily="34" charset="0"/>
                        </a:rPr>
                        <a:t> exemptions)</a:t>
                      </a:r>
                      <a:endParaRPr lang="en-US" dirty="0">
                        <a:latin typeface="Gill Sans MT" panose="020B0502020104020203" pitchFamily="34" charset="0"/>
                      </a:endParaRPr>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Gill Sans MT" panose="020B0502020104020203" pitchFamily="34" charset="0"/>
                        </a:rPr>
                        <a:t>Warehousing &amp; Storage</a:t>
                      </a:r>
                    </a:p>
                  </a:txBody>
                  <a:tcPr/>
                </a:tc>
                <a:tc>
                  <a:txBody>
                    <a:bodyPr/>
                    <a:lstStyle/>
                    <a:p>
                      <a:r>
                        <a:rPr lang="en-US" dirty="0">
                          <a:latin typeface="Gill Sans MT" panose="020B0502020104020203" pitchFamily="34" charset="0"/>
                        </a:rPr>
                        <a:t>Warehousing SOPs</a:t>
                      </a:r>
                    </a:p>
                    <a:p>
                      <a:r>
                        <a:rPr lang="en-US" dirty="0">
                          <a:latin typeface="Gill Sans MT" panose="020B0502020104020203" pitchFamily="34" charset="0"/>
                        </a:rPr>
                        <a:t>Physical review</a:t>
                      </a:r>
                      <a:r>
                        <a:rPr lang="en-US" baseline="0" dirty="0">
                          <a:latin typeface="Gill Sans MT" panose="020B0502020104020203" pitchFamily="34" charset="0"/>
                        </a:rPr>
                        <a:t> of warehouse/storeroom</a:t>
                      </a:r>
                    </a:p>
                    <a:p>
                      <a:r>
                        <a:rPr lang="en-US" baseline="0" dirty="0">
                          <a:latin typeface="Gill Sans MT" panose="020B0502020104020203" pitchFamily="34" charset="0"/>
                        </a:rPr>
                        <a:t>     setup (temperature control, equipment, </a:t>
                      </a:r>
                    </a:p>
                    <a:p>
                      <a:r>
                        <a:rPr lang="en-US" baseline="0" dirty="0">
                          <a:latin typeface="Gill Sans MT" panose="020B0502020104020203" pitchFamily="34" charset="0"/>
                        </a:rPr>
                        <a:t>     security, etc.)</a:t>
                      </a:r>
                    </a:p>
                    <a:p>
                      <a:r>
                        <a:rPr lang="en-US" baseline="0" dirty="0">
                          <a:latin typeface="Gill Sans MT" panose="020B0502020104020203" pitchFamily="34" charset="0"/>
                        </a:rPr>
                        <a:t>Issuing commodities (FEFO/FIFO)</a:t>
                      </a:r>
                    </a:p>
                    <a:p>
                      <a:r>
                        <a:rPr lang="en-US" baseline="0" dirty="0">
                          <a:latin typeface="Gill Sans MT" panose="020B0502020104020203" pitchFamily="34" charset="0"/>
                        </a:rPr>
                        <a:t>Inventory management</a:t>
                      </a:r>
                      <a:endParaRPr lang="en-US" dirty="0">
                        <a:latin typeface="Gill Sans MT" panose="020B0502020104020203" pitchFamily="34" charset="0"/>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93466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197202"/>
            <a:ext cx="10515599" cy="762000"/>
          </a:xfrm>
        </p:spPr>
        <p:txBody>
          <a:bodyPr>
            <a:noAutofit/>
          </a:bodyPr>
          <a:lstStyle/>
          <a:p>
            <a:pPr algn="ctr">
              <a:defRPr/>
            </a:pPr>
            <a:r>
              <a:rPr lang="en-US" sz="3200" b="1" dirty="0">
                <a:solidFill>
                  <a:srgbClr val="C00000"/>
                </a:solidFill>
                <a:latin typeface="Gill Sans MT" panose="020B0502020104020203" pitchFamily="34" charset="0"/>
              </a:rPr>
              <a:t>Examples of  Topics Under Each Functional Area - 111</a:t>
            </a:r>
            <a:endParaRPr lang="en-US"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nvPr>
        </p:nvGraphicFramePr>
        <p:xfrm>
          <a:off x="1016923" y="1104710"/>
          <a:ext cx="10158154" cy="5521960"/>
        </p:xfrm>
        <a:graphic>
          <a:graphicData uri="http://schemas.openxmlformats.org/drawingml/2006/table">
            <a:tbl>
              <a:tblPr firstRow="1" bandRow="1">
                <a:tableStyleId>{5C22544A-7EE6-4342-B048-85BDC9FD1C3A}</a:tableStyleId>
              </a:tblPr>
              <a:tblGrid>
                <a:gridCol w="5079077">
                  <a:extLst>
                    <a:ext uri="{9D8B030D-6E8A-4147-A177-3AD203B41FA5}">
                      <a16:colId xmlns:a16="http://schemas.microsoft.com/office/drawing/2014/main" val="20000"/>
                    </a:ext>
                  </a:extLst>
                </a:gridCol>
                <a:gridCol w="5079077">
                  <a:extLst>
                    <a:ext uri="{9D8B030D-6E8A-4147-A177-3AD203B41FA5}">
                      <a16:colId xmlns:a16="http://schemas.microsoft.com/office/drawing/2014/main" val="20001"/>
                    </a:ext>
                  </a:extLst>
                </a:gridCol>
              </a:tblGrid>
              <a:tr h="370840">
                <a:tc>
                  <a:txBody>
                    <a:bodyPr/>
                    <a:lstStyle/>
                    <a:p>
                      <a:r>
                        <a:rPr lang="en-US" dirty="0">
                          <a:latin typeface="Gill Sans MT" panose="020B0502020104020203" pitchFamily="34" charset="0"/>
                        </a:rPr>
                        <a:t>Functional</a:t>
                      </a:r>
                      <a:r>
                        <a:rPr lang="en-US" baseline="0" dirty="0">
                          <a:latin typeface="Gill Sans MT" panose="020B0502020104020203" pitchFamily="34" charset="0"/>
                        </a:rPr>
                        <a:t> Module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Topics</a:t>
                      </a:r>
                    </a:p>
                  </a:txBody>
                  <a:tcPr/>
                </a:tc>
                <a:extLst>
                  <a:ext uri="{0D108BD9-81ED-4DB2-BD59-A6C34878D82A}">
                    <a16:rowId xmlns:a16="http://schemas.microsoft.com/office/drawing/2014/main" val="10000"/>
                  </a:ext>
                </a:extLst>
              </a:tr>
              <a:tr h="370840">
                <a:tc>
                  <a:txBody>
                    <a:bodyPr/>
                    <a:lstStyle/>
                    <a:p>
                      <a:r>
                        <a:rPr lang="en-US" sz="2000" dirty="0">
                          <a:latin typeface="Gill Sans MT" panose="020B0502020104020203" pitchFamily="34" charset="0"/>
                        </a:rPr>
                        <a:t>Distribution</a:t>
                      </a:r>
                    </a:p>
                  </a:txBody>
                  <a:tcPr/>
                </a:tc>
                <a:tc>
                  <a:txBody>
                    <a:bodyPr/>
                    <a:lstStyle/>
                    <a:p>
                      <a:r>
                        <a:rPr lang="en-US" sz="2000" dirty="0">
                          <a:latin typeface="Gill Sans MT" panose="020B0502020104020203" pitchFamily="34" charset="0"/>
                        </a:rPr>
                        <a:t>Distribution policy</a:t>
                      </a:r>
                    </a:p>
                    <a:p>
                      <a:r>
                        <a:rPr lang="en-US" sz="2000" dirty="0">
                          <a:latin typeface="Gill Sans MT" panose="020B0502020104020203" pitchFamily="34" charset="0"/>
                        </a:rPr>
                        <a:t>Distribution plan and schedules</a:t>
                      </a:r>
                    </a:p>
                    <a:p>
                      <a:r>
                        <a:rPr lang="en-US" sz="2000" dirty="0">
                          <a:latin typeface="Gill Sans MT" panose="020B0502020104020203" pitchFamily="34" charset="0"/>
                        </a:rPr>
                        <a:t>Routing plans</a:t>
                      </a:r>
                    </a:p>
                    <a:p>
                      <a:r>
                        <a:rPr lang="en-US" sz="2000" dirty="0">
                          <a:latin typeface="Gill Sans MT" panose="020B0502020104020203" pitchFamily="34" charset="0"/>
                        </a:rPr>
                        <a:t>Distribution fleet</a:t>
                      </a:r>
                    </a:p>
                    <a:p>
                      <a:r>
                        <a:rPr lang="en-US" sz="2000" dirty="0">
                          <a:latin typeface="Gill Sans MT" panose="020B0502020104020203" pitchFamily="34" charset="0"/>
                        </a:rPr>
                        <a:t>Distribution costs</a:t>
                      </a:r>
                    </a:p>
                    <a:p>
                      <a:r>
                        <a:rPr lang="en-US" sz="2000" dirty="0">
                          <a:latin typeface="Gill Sans MT" panose="020B0502020104020203" pitchFamily="34" charset="0"/>
                        </a:rPr>
                        <a:t>Security</a:t>
                      </a:r>
                      <a:r>
                        <a:rPr lang="en-US" sz="2000" baseline="0" dirty="0">
                          <a:latin typeface="Gill Sans MT" panose="020B0502020104020203" pitchFamily="34" charset="0"/>
                        </a:rPr>
                        <a:t> and tracking</a:t>
                      </a:r>
                      <a:r>
                        <a:rPr lang="en-US" sz="2000" dirty="0">
                          <a:latin typeface="Gill Sans MT" panose="020B0502020104020203" pitchFamily="34" charset="0"/>
                        </a:rPr>
                        <a:t> during</a:t>
                      </a:r>
                      <a:r>
                        <a:rPr lang="en-US" sz="2000" baseline="0" dirty="0">
                          <a:latin typeface="Gill Sans MT" panose="020B0502020104020203" pitchFamily="34" charset="0"/>
                        </a:rPr>
                        <a:t> transport</a:t>
                      </a:r>
                      <a:endParaRPr lang="en-US" sz="2000" dirty="0">
                        <a:latin typeface="Gill Sans MT" panose="020B0502020104020203" pitchFamily="34" charset="0"/>
                      </a:endParaRPr>
                    </a:p>
                    <a:p>
                      <a:endParaRPr lang="en-US" sz="2000" dirty="0">
                        <a:latin typeface="Gill Sans MT" panose="020B0502020104020203" pitchFamily="34" charset="0"/>
                      </a:endParaRPr>
                    </a:p>
                  </a:txBody>
                  <a:tcPr/>
                </a:tc>
                <a:extLst>
                  <a:ext uri="{0D108BD9-81ED-4DB2-BD59-A6C34878D82A}">
                    <a16:rowId xmlns:a16="http://schemas.microsoft.com/office/drawing/2014/main" val="10001"/>
                  </a:ext>
                </a:extLst>
              </a:tr>
              <a:tr h="877835">
                <a:tc>
                  <a:txBody>
                    <a:bodyPr/>
                    <a:lstStyle/>
                    <a:p>
                      <a:r>
                        <a:rPr lang="en-US" sz="2000" dirty="0">
                          <a:latin typeface="Gill Sans MT" panose="020B0502020104020203" pitchFamily="34" charset="0"/>
                        </a:rPr>
                        <a:t>LMIS</a:t>
                      </a:r>
                    </a:p>
                  </a:txBody>
                  <a:tcPr/>
                </a:tc>
                <a:tc>
                  <a:txBody>
                    <a:bodyPr/>
                    <a:lstStyle/>
                    <a:p>
                      <a:r>
                        <a:rPr lang="en-US" sz="2000" dirty="0">
                          <a:latin typeface="Gill Sans MT" panose="020B0502020104020203" pitchFamily="34" charset="0"/>
                        </a:rPr>
                        <a:t>Paper and/or</a:t>
                      </a:r>
                      <a:r>
                        <a:rPr lang="en-US" sz="2000" baseline="0" dirty="0">
                          <a:latin typeface="Gill Sans MT" panose="020B0502020104020203" pitchFamily="34" charset="0"/>
                        </a:rPr>
                        <a:t> electronic LMIS</a:t>
                      </a:r>
                    </a:p>
                    <a:p>
                      <a:r>
                        <a:rPr lang="en-US" sz="2000" baseline="0" dirty="0">
                          <a:latin typeface="Gill Sans MT" panose="020B0502020104020203" pitchFamily="34" charset="0"/>
                        </a:rPr>
                        <a:t>Challenges with using the LMIS/eLMIS</a:t>
                      </a:r>
                    </a:p>
                    <a:p>
                      <a:r>
                        <a:rPr lang="en-US" sz="2000" baseline="0" dirty="0">
                          <a:latin typeface="Gill Sans MT" panose="020B0502020104020203" pitchFamily="34" charset="0"/>
                        </a:rPr>
                        <a:t>SOPs</a:t>
                      </a:r>
                    </a:p>
                    <a:p>
                      <a:r>
                        <a:rPr lang="en-US" sz="2000" baseline="0" dirty="0">
                          <a:latin typeface="Gill Sans MT" panose="020B0502020104020203" pitchFamily="34" charset="0"/>
                        </a:rPr>
                        <a:t>Data quality assessments (DQAs)</a:t>
                      </a:r>
                    </a:p>
                    <a:p>
                      <a:endParaRPr lang="en-US" sz="2000" baseline="0" dirty="0">
                        <a:latin typeface="Gill Sans MT" panose="020B0502020104020203" pitchFamily="34" charset="0"/>
                      </a:endParaRPr>
                    </a:p>
                  </a:txBody>
                  <a:tcPr/>
                </a:tc>
                <a:extLst>
                  <a:ext uri="{0D108BD9-81ED-4DB2-BD59-A6C34878D82A}">
                    <a16:rowId xmlns:a16="http://schemas.microsoft.com/office/drawing/2014/main" val="10002"/>
                  </a:ext>
                </a:extLst>
              </a:tr>
              <a:tr h="370840">
                <a:tc>
                  <a:txBody>
                    <a:bodyPr/>
                    <a:lstStyle/>
                    <a:p>
                      <a:r>
                        <a:rPr lang="en-US" sz="2000" dirty="0">
                          <a:latin typeface="Gill Sans MT" panose="020B0502020104020203" pitchFamily="34" charset="0"/>
                        </a:rPr>
                        <a:t>Waste Management</a:t>
                      </a:r>
                    </a:p>
                  </a:txBody>
                  <a:tcPr/>
                </a:tc>
                <a:tc>
                  <a:txBody>
                    <a:bodyPr/>
                    <a:lstStyle/>
                    <a:p>
                      <a:r>
                        <a:rPr lang="en-US" sz="2000" dirty="0">
                          <a:latin typeface="Gill Sans MT" panose="020B0502020104020203" pitchFamily="34" charset="0"/>
                        </a:rPr>
                        <a:t>Waste management and disposal regulations</a:t>
                      </a:r>
                    </a:p>
                    <a:p>
                      <a:r>
                        <a:rPr lang="en-US" sz="2000" dirty="0">
                          <a:latin typeface="Gill Sans MT" panose="020B0502020104020203" pitchFamily="34" charset="0"/>
                        </a:rPr>
                        <a:t>Guidelines</a:t>
                      </a:r>
                      <a:r>
                        <a:rPr lang="en-US" sz="2000" baseline="0" dirty="0">
                          <a:latin typeface="Gill Sans MT" panose="020B0502020104020203" pitchFamily="34" charset="0"/>
                        </a:rPr>
                        <a:t> and SOPs</a:t>
                      </a:r>
                    </a:p>
                    <a:p>
                      <a:r>
                        <a:rPr lang="en-US" sz="2000" baseline="0" dirty="0">
                          <a:latin typeface="Gill Sans MT" panose="020B0502020104020203" pitchFamily="34" charset="0"/>
                        </a:rPr>
                        <a:t>Storage and disposal</a:t>
                      </a:r>
                    </a:p>
                    <a:p>
                      <a:endParaRPr lang="en-US" sz="2000" dirty="0">
                        <a:latin typeface="Gill Sans MT" panose="020B0502020104020203" pitchFamily="34"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1685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05787" y="197202"/>
            <a:ext cx="10058400" cy="762000"/>
          </a:xfrm>
        </p:spPr>
        <p:txBody>
          <a:bodyPr>
            <a:noAutofit/>
          </a:bodyPr>
          <a:lstStyle/>
          <a:p>
            <a:pPr algn="ctr">
              <a:defRPr/>
            </a:pPr>
            <a:r>
              <a:rPr lang="en-US" sz="3200" b="1" dirty="0">
                <a:solidFill>
                  <a:srgbClr val="C00000"/>
                </a:solidFill>
                <a:latin typeface="Gill Sans MT" panose="020B0502020104020203" pitchFamily="34" charset="0"/>
              </a:rPr>
              <a:t>Cross-Cutting Topics Under Each Functional Area</a:t>
            </a:r>
            <a:endParaRPr lang="en-US" sz="3200" b="1" strike="sngStrike" dirty="0">
              <a:solidFill>
                <a:srgbClr val="C00000"/>
              </a:solidFill>
              <a:latin typeface="Gill Sans MT" panose="020B0502020104020203" pitchFamily="34" charset="0"/>
            </a:endParaRPr>
          </a:p>
        </p:txBody>
      </p:sp>
      <p:sp>
        <p:nvSpPr>
          <p:cNvPr id="2" name="TextBox 1"/>
          <p:cNvSpPr txBox="1"/>
          <p:nvPr/>
        </p:nvSpPr>
        <p:spPr>
          <a:xfrm>
            <a:off x="1537855" y="1318439"/>
            <a:ext cx="9626332" cy="4401205"/>
          </a:xfrm>
          <a:prstGeom prst="rect">
            <a:avLst/>
          </a:prstGeom>
          <a:noFill/>
        </p:spPr>
        <p:txBody>
          <a:bodyPr wrap="square" rtlCol="0">
            <a:spAutoFit/>
          </a:bodyPr>
          <a:lstStyle/>
          <a:p>
            <a:pPr marL="342900" indent="-342900">
              <a:buSzPct val="100000"/>
              <a:buFont typeface="Wingdings" panose="05000000000000000000" pitchFamily="2" charset="2"/>
              <a:buChar char="q"/>
            </a:pPr>
            <a:r>
              <a:rPr lang="en-US" sz="2800" dirty="0">
                <a:latin typeface="Gill Sans MT" panose="020B0502020104020203" pitchFamily="34" charset="0"/>
              </a:rPr>
              <a:t>Resources for the activities</a:t>
            </a:r>
          </a:p>
          <a:p>
            <a:pPr marL="800100" lvl="1" indent="-342900">
              <a:buFont typeface="Wingdings" panose="05000000000000000000" pitchFamily="2" charset="2"/>
              <a:buChar char="§"/>
            </a:pPr>
            <a:r>
              <a:rPr lang="en-US" sz="2800" dirty="0">
                <a:latin typeface="Gill Sans MT" panose="020B0502020104020203" pitchFamily="34" charset="0"/>
              </a:rPr>
              <a:t>Government vs. non-government</a:t>
            </a:r>
          </a:p>
          <a:p>
            <a:pPr lvl="1"/>
            <a:endParaRPr lang="en-US" sz="2800" dirty="0">
              <a:latin typeface="Gill Sans MT" panose="020B0502020104020203" pitchFamily="34" charset="0"/>
            </a:endParaRPr>
          </a:p>
          <a:p>
            <a:pPr marL="342900" indent="-342900">
              <a:buFont typeface="Wingdings" panose="05000000000000000000" pitchFamily="2" charset="2"/>
              <a:buChar char="q"/>
            </a:pPr>
            <a:r>
              <a:rPr lang="en-US" sz="2800" dirty="0">
                <a:latin typeface="Gill Sans MT" panose="020B0502020104020203" pitchFamily="34" charset="0"/>
              </a:rPr>
              <a:t>Lead for the activities</a:t>
            </a:r>
          </a:p>
          <a:p>
            <a:pPr marL="800100" lvl="1" indent="-342900">
              <a:buFont typeface="Wingdings" panose="05000000000000000000" pitchFamily="2" charset="2"/>
              <a:buChar char="§"/>
            </a:pPr>
            <a:r>
              <a:rPr lang="en-US" sz="2800" dirty="0">
                <a:latin typeface="Gill Sans MT" panose="020B0502020104020203" pitchFamily="34" charset="0"/>
              </a:rPr>
              <a:t>Government vs. non-government</a:t>
            </a:r>
          </a:p>
          <a:p>
            <a:pPr lvl="1"/>
            <a:endParaRPr lang="en-US" sz="2800" dirty="0">
              <a:latin typeface="Gill Sans MT" panose="020B0502020104020203" pitchFamily="34" charset="0"/>
            </a:endParaRPr>
          </a:p>
          <a:p>
            <a:pPr marL="342900" indent="-342900">
              <a:buFont typeface="Wingdings" panose="05000000000000000000" pitchFamily="2" charset="2"/>
              <a:buChar char="q"/>
            </a:pPr>
            <a:r>
              <a:rPr lang="en-US" sz="2800" dirty="0">
                <a:latin typeface="Gill Sans MT" panose="020B0502020104020203" pitchFamily="34" charset="0"/>
              </a:rPr>
              <a:t>Funding gaps</a:t>
            </a:r>
          </a:p>
          <a:p>
            <a:endParaRPr lang="en-US" sz="2800" dirty="0">
              <a:latin typeface="Gill Sans MT" panose="020B0502020104020203" pitchFamily="34" charset="0"/>
            </a:endParaRPr>
          </a:p>
          <a:p>
            <a:pPr marL="342900" indent="-342900">
              <a:buFont typeface="Wingdings" panose="05000000000000000000" pitchFamily="2" charset="2"/>
              <a:buChar char="q"/>
            </a:pPr>
            <a:r>
              <a:rPr lang="en-US" sz="2800" dirty="0">
                <a:latin typeface="Gill Sans MT" panose="020B0502020104020203" pitchFamily="34" charset="0"/>
              </a:rPr>
              <a:t>Regular monitoring </a:t>
            </a:r>
          </a:p>
          <a:p>
            <a:pPr marL="800100" lvl="1" indent="-342900">
              <a:buFont typeface="Wingdings" panose="05000000000000000000" pitchFamily="2" charset="2"/>
              <a:buChar char="§"/>
            </a:pPr>
            <a:r>
              <a:rPr lang="en-US" sz="2800" dirty="0">
                <a:latin typeface="Gill Sans MT" panose="020B0502020104020203" pitchFamily="34" charset="0"/>
              </a:rPr>
              <a:t>Tracking of indicators in the functional area</a:t>
            </a:r>
          </a:p>
        </p:txBody>
      </p:sp>
    </p:spTree>
    <p:extLst>
      <p:ext uri="{BB962C8B-B14F-4D97-AF65-F5344CB8AC3E}">
        <p14:creationId xmlns:p14="http://schemas.microsoft.com/office/powerpoint/2010/main" val="3981049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2"/>
          <p:cNvSpPr>
            <a:spLocks noGrp="1"/>
          </p:cNvSpPr>
          <p:nvPr>
            <p:ph type="title"/>
          </p:nvPr>
        </p:nvSpPr>
        <p:spPr>
          <a:xfrm>
            <a:off x="1075113" y="962108"/>
            <a:ext cx="10041774" cy="609600"/>
          </a:xfrm>
        </p:spPr>
        <p:txBody>
          <a:bodyPr>
            <a:noAutofit/>
          </a:bodyPr>
          <a:lstStyle/>
          <a:p>
            <a:pPr algn="ctr"/>
            <a:r>
              <a:rPr lang="en-US" altLang="en-US" sz="3200" dirty="0">
                <a:latin typeface="Gill Sans MT" pitchFamily="34" charset="0"/>
                <a:cs typeface="Gill Sans MT" pitchFamily="34" charset="0"/>
              </a:rPr>
              <a:t>Definitions of Level of Maturity and Contribution to the Overall CMM Score</a:t>
            </a:r>
            <a:endParaRPr lang="en-US" altLang="en-US" sz="3200" strike="sngStrike" dirty="0">
              <a:latin typeface="Gill Sans MT" pitchFamily="34" charset="0"/>
              <a:cs typeface="Gill Sans MT" pitchFamily="34" charset="0"/>
            </a:endParaRPr>
          </a:p>
        </p:txBody>
      </p:sp>
      <p:graphicFrame>
        <p:nvGraphicFramePr>
          <p:cNvPr id="7" name="Table 6"/>
          <p:cNvGraphicFramePr>
            <a:graphicFrameLocks noGrp="1"/>
          </p:cNvGraphicFramePr>
          <p:nvPr>
            <p:extLst/>
          </p:nvPr>
        </p:nvGraphicFramePr>
        <p:xfrm>
          <a:off x="1075113" y="1842052"/>
          <a:ext cx="5352387" cy="4252688"/>
        </p:xfrm>
        <a:graphic>
          <a:graphicData uri="http://schemas.openxmlformats.org/drawingml/2006/table">
            <a:tbl>
              <a:tblPr firstRow="1" firstCol="1">
                <a:tableStyleId>{6E25E649-3F16-4E02-A733-19D2CDBF48F0}</a:tableStyleId>
              </a:tblPr>
              <a:tblGrid>
                <a:gridCol w="1731232">
                  <a:extLst>
                    <a:ext uri="{9D8B030D-6E8A-4147-A177-3AD203B41FA5}">
                      <a16:colId xmlns:a16="http://schemas.microsoft.com/office/drawing/2014/main" val="20000"/>
                    </a:ext>
                  </a:extLst>
                </a:gridCol>
                <a:gridCol w="1890869">
                  <a:extLst>
                    <a:ext uri="{9D8B030D-6E8A-4147-A177-3AD203B41FA5}">
                      <a16:colId xmlns:a16="http://schemas.microsoft.com/office/drawing/2014/main" val="20001"/>
                    </a:ext>
                  </a:extLst>
                </a:gridCol>
                <a:gridCol w="1730286">
                  <a:extLst>
                    <a:ext uri="{9D8B030D-6E8A-4147-A177-3AD203B41FA5}">
                      <a16:colId xmlns:a16="http://schemas.microsoft.com/office/drawing/2014/main" val="20002"/>
                    </a:ext>
                  </a:extLst>
                </a:gridCol>
              </a:tblGrid>
              <a:tr h="60547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Level of Maturity </a:t>
                      </a: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(Contribution)</a:t>
                      </a:r>
                      <a:endParaRPr kumimoji="0" lang="en-US" altLang="en-US" sz="1400" u="none" strike="noStrike" cap="none" normalizeH="0" baseline="0" dirty="0">
                        <a:ln>
                          <a:noFill/>
                        </a:ln>
                        <a:solidFill>
                          <a:schemeClr val="bg1"/>
                        </a:solidFill>
                        <a:effectLst/>
                        <a:latin typeface="Gill Sans MT" panose="020B0502020104020203"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Definition</a:t>
                      </a:r>
                      <a:endPar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Inventory Example</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831678">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Basic</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(50%)</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defRPr/>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Must have </a:t>
                      </a:r>
                      <a:r>
                        <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capabilities and resources</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stock cards</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Intermediate</a:t>
                      </a:r>
                      <a:br>
                        <a:rPr kumimoji="0" lang="en-US" altLang="en-US" sz="1400" u="none" strike="noStrike" cap="none" normalizeH="0" baseline="0" dirty="0">
                          <a:ln>
                            <a:noFill/>
                          </a:ln>
                          <a:solidFill>
                            <a:schemeClr val="bg1"/>
                          </a:solidFill>
                          <a:effectLst/>
                          <a:latin typeface="Gill Sans MT" panose="020B0502020104020203" pitchFamily="34" charset="0"/>
                        </a:rPr>
                      </a:br>
                      <a:r>
                        <a:rPr kumimoji="0" lang="en-US" altLang="en-US" sz="1400" u="none" strike="noStrike" cap="none" normalizeH="0" baseline="0" dirty="0">
                          <a:ln>
                            <a:noFill/>
                          </a:ln>
                          <a:solidFill>
                            <a:schemeClr val="bg1"/>
                          </a:solidFill>
                          <a:effectLst/>
                          <a:latin typeface="Gill Sans MT" panose="020B0502020104020203" pitchFamily="34" charset="0"/>
                        </a:rPr>
                        <a:t>(30%)</a:t>
                      </a:r>
                      <a:endPar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Important, but not must-have (defined processes and functions)</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an excel sheet</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Advanced</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(15%)</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Nice-to-have (well defined processes and functions, and integrated systems)  </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 dispensing and stock mgmt electronic tool</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89975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State of  Art (SOA)</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(5%)</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As deployed by leading global logistics orgs. </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an ERP system includes stock management</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4064" name="TextBox 7"/>
          <p:cNvSpPr txBox="1">
            <a:spLocks noChangeArrowheads="1"/>
          </p:cNvSpPr>
          <p:nvPr/>
        </p:nvSpPr>
        <p:spPr bwMode="auto">
          <a:xfrm>
            <a:off x="1231658" y="6094740"/>
            <a:ext cx="5759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n-US" altLang="en-US" sz="1400" dirty="0">
                <a:latin typeface="Gill Sans MT" panose="020B0502020104020203" pitchFamily="34" charset="0"/>
              </a:rPr>
              <a:t>Capabilities to operate a supply chain  system  = </a:t>
            </a:r>
            <a:r>
              <a:rPr lang="en-GB" altLang="en-US" sz="1400" dirty="0">
                <a:latin typeface="Gill Sans MT" panose="020B0502020104020203" pitchFamily="34" charset="0"/>
              </a:rPr>
              <a:t>must-have policies, structures, processes, procedures,  tools, indicators, reports</a:t>
            </a:r>
            <a:endParaRPr lang="en-US" altLang="en-US" sz="1400" dirty="0">
              <a:latin typeface="Gill Sans MT" panose="020B0502020104020203" pitchFamily="34" charset="0"/>
            </a:endParaRPr>
          </a:p>
        </p:txBody>
      </p:sp>
      <p:sp>
        <p:nvSpPr>
          <p:cNvPr id="3" name="TextBox 2"/>
          <p:cNvSpPr txBox="1"/>
          <p:nvPr/>
        </p:nvSpPr>
        <p:spPr>
          <a:xfrm>
            <a:off x="7545053" y="1958987"/>
            <a:ext cx="3423984" cy="4016484"/>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Each question is scored</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Sum of individual scores at each maturity level is the max for that level </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Sum of all scores creates a total score for that module</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It is possible to have a mix of basic and higher maturity capabilities</a:t>
            </a:r>
          </a:p>
        </p:txBody>
      </p:sp>
      <p:sp>
        <p:nvSpPr>
          <p:cNvPr id="10" name="Title 1"/>
          <p:cNvSpPr txBox="1">
            <a:spLocks/>
          </p:cNvSpPr>
          <p:nvPr/>
        </p:nvSpPr>
        <p:spPr bwMode="auto">
          <a:xfrm>
            <a:off x="2016181" y="138659"/>
            <a:ext cx="799459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a:defRPr/>
            </a:pPr>
            <a:r>
              <a:rPr lang="en-US" sz="3200" dirty="0">
                <a:solidFill>
                  <a:srgbClr val="C00000"/>
                </a:solidFill>
                <a:latin typeface="Gill Sans MT" panose="020B0502020104020203" pitchFamily="34" charset="0"/>
              </a:rPr>
              <a:t>Overall Capability Maturity Model Score</a:t>
            </a:r>
            <a:endParaRPr lang="en-US" sz="3200" strike="sngStrike" dirty="0">
              <a:solidFill>
                <a:srgbClr val="C00000"/>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7</a:t>
            </a:fld>
            <a:endParaRPr lang="en-US" altLang="en-US" dirty="0"/>
          </a:p>
        </p:txBody>
      </p:sp>
    </p:spTree>
    <p:extLst>
      <p:ext uri="{BB962C8B-B14F-4D97-AF65-F5344CB8AC3E}">
        <p14:creationId xmlns:p14="http://schemas.microsoft.com/office/powerpoint/2010/main" val="1112999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052" y="0"/>
            <a:ext cx="10466063" cy="609600"/>
          </a:xfrm>
        </p:spPr>
        <p:txBody>
          <a:bodyPr>
            <a:normAutofit fontScale="90000"/>
          </a:bodyPr>
          <a:lstStyle/>
          <a:p>
            <a:pPr algn="ctr"/>
            <a:r>
              <a:rPr lang="en-US" sz="3200" b="1" dirty="0">
                <a:solidFill>
                  <a:srgbClr val="C00000"/>
                </a:solidFill>
                <a:latin typeface="Gill Sans MT" panose="020B0502020104020203" pitchFamily="34" charset="0"/>
              </a:rPr>
              <a:t>Example: NSCA 2.0 CMM Findings for Functional  Area X</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8</a:t>
            </a:fld>
            <a:endParaRPr lang="en-US" altLang="en-US" dirty="0"/>
          </a:p>
        </p:txBody>
      </p:sp>
      <p:sp>
        <p:nvSpPr>
          <p:cNvPr id="7" name="Rectangle 6"/>
          <p:cNvSpPr/>
          <p:nvPr/>
        </p:nvSpPr>
        <p:spPr bwMode="auto">
          <a:xfrm>
            <a:off x="4910137" y="6129338"/>
            <a:ext cx="842963" cy="2286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8" name="Rectangle 7"/>
          <p:cNvSpPr/>
          <p:nvPr/>
        </p:nvSpPr>
        <p:spPr bwMode="auto">
          <a:xfrm>
            <a:off x="5953125" y="611505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9" name="Rectangle 8"/>
          <p:cNvSpPr/>
          <p:nvPr/>
        </p:nvSpPr>
        <p:spPr bwMode="auto">
          <a:xfrm>
            <a:off x="6688932" y="609600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10" name="Rectangle 9"/>
          <p:cNvSpPr/>
          <p:nvPr/>
        </p:nvSpPr>
        <p:spPr bwMode="auto">
          <a:xfrm>
            <a:off x="7456882" y="6100762"/>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pic>
        <p:nvPicPr>
          <p:cNvPr id="20" name="Picture 19" descr="A screenshot of a cell phone&#10;&#10;Description generated with very high confidence">
            <a:extLst>
              <a:ext uri="{FF2B5EF4-FFF2-40B4-BE49-F238E27FC236}">
                <a16:creationId xmlns:a16="http://schemas.microsoft.com/office/drawing/2014/main" id="{1AF814C7-95FC-4D50-8FDE-2F6B613C47FA}"/>
              </a:ext>
            </a:extLst>
          </p:cNvPr>
          <p:cNvPicPr>
            <a:picLocks noChangeAspect="1"/>
          </p:cNvPicPr>
          <p:nvPr/>
        </p:nvPicPr>
        <p:blipFill>
          <a:blip r:embed="rId3"/>
          <a:stretch>
            <a:fillRect/>
          </a:stretch>
        </p:blipFill>
        <p:spPr>
          <a:xfrm>
            <a:off x="477078" y="609600"/>
            <a:ext cx="10724322" cy="6233368"/>
          </a:xfrm>
          <a:prstGeom prst="rect">
            <a:avLst/>
          </a:prstGeom>
        </p:spPr>
      </p:pic>
    </p:spTree>
    <p:extLst>
      <p:ext uri="{BB962C8B-B14F-4D97-AF65-F5344CB8AC3E}">
        <p14:creationId xmlns:p14="http://schemas.microsoft.com/office/powerpoint/2010/main" val="257879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1697164" y="141803"/>
            <a:ext cx="8943126"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r>
              <a:rPr lang="en-US" sz="3000" dirty="0">
                <a:solidFill>
                  <a:srgbClr val="C00000"/>
                </a:solidFill>
                <a:latin typeface="Gill Sans MT" panose="020B0502020104020203" pitchFamily="34" charset="0"/>
              </a:rPr>
              <a:t>CMM Heat Map- By function and Level of Service</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grpSp>
        <p:nvGrpSpPr>
          <p:cNvPr id="8" name="Group 7"/>
          <p:cNvGrpSpPr/>
          <p:nvPr/>
        </p:nvGrpSpPr>
        <p:grpSpPr>
          <a:xfrm>
            <a:off x="203200" y="803275"/>
            <a:ext cx="11988800" cy="5861050"/>
            <a:chOff x="203200" y="803275"/>
            <a:chExt cx="11988800" cy="5861050"/>
          </a:xfrm>
        </p:grpSpPr>
        <p:graphicFrame>
          <p:nvGraphicFramePr>
            <p:cNvPr id="3" name="Object 2"/>
            <p:cNvGraphicFramePr>
              <a:graphicFrameLocks noChangeAspect="1"/>
            </p:cNvGraphicFramePr>
            <p:nvPr>
              <p:extLst>
                <p:ext uri="{D42A27DB-BD31-4B8C-83A1-F6EECF244321}">
                  <p14:modId xmlns:p14="http://schemas.microsoft.com/office/powerpoint/2010/main" val="815771497"/>
                </p:ext>
              </p:extLst>
            </p:nvPr>
          </p:nvGraphicFramePr>
          <p:xfrm>
            <a:off x="203200" y="803275"/>
            <a:ext cx="11945938" cy="5861050"/>
          </p:xfrm>
          <a:graphic>
            <a:graphicData uri="http://schemas.openxmlformats.org/presentationml/2006/ole">
              <mc:AlternateContent xmlns:mc="http://schemas.openxmlformats.org/markup-compatibility/2006">
                <mc:Choice xmlns:v="urn:schemas-microsoft-com:vml" Requires="v">
                  <p:oleObj spid="_x0000_s1033" name="Worksheet" r:id="rId4" imgW="8869680" imgH="4351083" progId="Excel.Sheet.12">
                    <p:embed/>
                  </p:oleObj>
                </mc:Choice>
                <mc:Fallback>
                  <p:oleObj name="Worksheet" r:id="rId4" imgW="8869680" imgH="4351083" progId="Excel.Sheet.12">
                    <p:embed/>
                    <p:pic>
                      <p:nvPicPr>
                        <p:cNvPr id="3" name="Object 2"/>
                        <p:cNvPicPr>
                          <a:picLocks noChangeAspect="1" noChangeArrowheads="1"/>
                        </p:cNvPicPr>
                        <p:nvPr/>
                      </p:nvPicPr>
                      <p:blipFill>
                        <a:blip r:embed="rId5"/>
                        <a:srcRect/>
                        <a:stretch>
                          <a:fillRect/>
                        </a:stretch>
                      </p:blipFill>
                      <p:spPr bwMode="auto">
                        <a:xfrm>
                          <a:off x="203200" y="803275"/>
                          <a:ext cx="11945938" cy="5861050"/>
                        </a:xfrm>
                        <a:prstGeom prst="rect">
                          <a:avLst/>
                        </a:prstGeom>
                        <a:noFill/>
                        <a:ln>
                          <a:noFill/>
                        </a:ln>
                      </p:spPr>
                    </p:pic>
                  </p:oleObj>
                </mc:Fallback>
              </mc:AlternateContent>
            </a:graphicData>
          </a:graphic>
        </p:graphicFrame>
        <p:sp>
          <p:nvSpPr>
            <p:cNvPr id="6" name="Rectangle 5"/>
            <p:cNvSpPr/>
            <p:nvPr/>
          </p:nvSpPr>
          <p:spPr>
            <a:xfrm>
              <a:off x="11310670" y="4183811"/>
              <a:ext cx="881330" cy="6297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995448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1027</Words>
  <Application>Microsoft Office PowerPoint</Application>
  <PresentationFormat>Widescreen</PresentationFormat>
  <Paragraphs>150</Paragraphs>
  <Slides>9</Slides>
  <Notes>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8" baseType="lpstr">
      <vt:lpstr>Arial</vt:lpstr>
      <vt:lpstr>Calibri</vt:lpstr>
      <vt:lpstr>Calibri Light</vt:lpstr>
      <vt:lpstr>Gill Sans MT</vt:lpstr>
      <vt:lpstr>Times</vt:lpstr>
      <vt:lpstr>Times New Roman</vt:lpstr>
      <vt:lpstr>Wingdings</vt:lpstr>
      <vt:lpstr>Office Theme</vt:lpstr>
      <vt:lpstr>Worksheet</vt:lpstr>
      <vt:lpstr>PowerPoint Presentation</vt:lpstr>
      <vt:lpstr>PowerPoint Presentation</vt:lpstr>
      <vt:lpstr>Examples of  Topics Under Each Functional Area -1</vt:lpstr>
      <vt:lpstr>Examples of  Topics Under Each Functional Area - 11</vt:lpstr>
      <vt:lpstr>Examples of  Topics Under Each Functional Area - 111</vt:lpstr>
      <vt:lpstr>Cross-Cutting Topics Under Each Functional Area</vt:lpstr>
      <vt:lpstr>Definitions of Level of Maturity and Contribution to the Overall CMM Score</vt:lpstr>
      <vt:lpstr>Example: NSCA 2.0 CMM Findings for Functional  Area X</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12</cp:revision>
  <dcterms:created xsi:type="dcterms:W3CDTF">2018-05-01T03:36:14Z</dcterms:created>
  <dcterms:modified xsi:type="dcterms:W3CDTF">2018-09-17T15:08:38Z</dcterms:modified>
</cp:coreProperties>
</file>