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63" r:id="rId3"/>
    <p:sldId id="264" r:id="rId4"/>
    <p:sldId id="297" r:id="rId5"/>
    <p:sldId id="270" r:id="rId6"/>
    <p:sldId id="424" r:id="rId7"/>
    <p:sldId id="271" r:id="rId8"/>
    <p:sldId id="288" r:id="rId9"/>
    <p:sldId id="289" r:id="rId10"/>
    <p:sldId id="272" r:id="rId11"/>
    <p:sldId id="273" r:id="rId12"/>
    <p:sldId id="292" r:id="rId13"/>
    <p:sldId id="29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84017" autoAdjust="0"/>
  </p:normalViewPr>
  <p:slideViewPr>
    <p:cSldViewPr snapToGrid="0">
      <p:cViewPr varScale="1">
        <p:scale>
          <a:sx n="73" d="100"/>
          <a:sy n="73" d="100"/>
        </p:scale>
        <p:origin x="1027" y="5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3149359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the following slide describe the NSCA 2.0 content, and detailed tools, advice,</a:t>
            </a:r>
            <a:r>
              <a:rPr lang="en-US" baseline="0" dirty="0"/>
              <a:t> reports and other documentation available to partners and implementers to conduct an NSCA.</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10</a:t>
            </a:fld>
            <a:endParaRPr lang="en-US" dirty="0"/>
          </a:p>
        </p:txBody>
      </p:sp>
    </p:spTree>
    <p:extLst>
      <p:ext uri="{BB962C8B-B14F-4D97-AF65-F5344CB8AC3E}">
        <p14:creationId xmlns:p14="http://schemas.microsoft.com/office/powerpoint/2010/main" val="3380424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graph</a:t>
            </a:r>
            <a:r>
              <a:rPr lang="en-US" baseline="0" dirty="0"/>
              <a:t> shows various components that are included in the NSCA 2.0 toolkit.</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11</a:t>
            </a:fld>
            <a:endParaRPr lang="en-US" dirty="0"/>
          </a:p>
        </p:txBody>
      </p:sp>
    </p:spTree>
    <p:extLst>
      <p:ext uri="{BB962C8B-B14F-4D97-AF65-F5344CB8AC3E}">
        <p14:creationId xmlns:p14="http://schemas.microsoft.com/office/powerpoint/2010/main" val="508525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this slide does not detail the exact timing, in addition to explaining the sequence, presenters should emphasize that initiating,</a:t>
            </a:r>
            <a:r>
              <a:rPr lang="en-US" baseline="0" dirty="0"/>
              <a:t> designing, implementing and reporting an NSCA is not a quick process.  This timetable covers months, not weeks.  Exact timing will depend on scope, sample/country size, and the speed of decision-making in the design and reporting stages.</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12</a:t>
            </a:fld>
            <a:endParaRPr lang="en-US" dirty="0"/>
          </a:p>
        </p:txBody>
      </p:sp>
    </p:spTree>
    <p:extLst>
      <p:ext uri="{BB962C8B-B14F-4D97-AF65-F5344CB8AC3E}">
        <p14:creationId xmlns:p14="http://schemas.microsoft.com/office/powerpoint/2010/main" val="622069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final slide </a:t>
            </a:r>
            <a:r>
              <a:rPr lang="en-US" dirty="0"/>
              <a:t>adds outlines</a:t>
            </a:r>
            <a:r>
              <a:rPr lang="en-US" baseline="0" dirty="0"/>
              <a:t> detail of the various teams needed. </a:t>
            </a:r>
            <a:r>
              <a:rPr lang="en-US" dirty="0"/>
              <a:t>The ideal</a:t>
            </a:r>
            <a:r>
              <a:rPr lang="en-US" baseline="0" dirty="0"/>
              <a:t> timeline is dependent on the number of stakeholder, products, parallel supply chains, and other country specific needs.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13</a:t>
            </a:fld>
            <a:endParaRPr lang="en-US" dirty="0"/>
          </a:p>
        </p:txBody>
      </p:sp>
    </p:spTree>
    <p:extLst>
      <p:ext uri="{BB962C8B-B14F-4D97-AF65-F5344CB8AC3E}">
        <p14:creationId xmlns:p14="http://schemas.microsoft.com/office/powerpoint/2010/main" val="179618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health sector includes the private sector and the public sector,</a:t>
            </a:r>
            <a:r>
              <a:rPr lang="en-US" baseline="0" dirty="0"/>
              <a:t> it is important to look at the entire system to understand how we patients access services. Different tools are used in different ways and this training will assess the abilities and limitations of this tool to better understand its scope, and how to use the tool successfully.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2</a:t>
            </a:fld>
            <a:endParaRPr lang="en-US" dirty="0"/>
          </a:p>
        </p:txBody>
      </p:sp>
    </p:spTree>
    <p:extLst>
      <p:ext uri="{BB962C8B-B14F-4D97-AF65-F5344CB8AC3E}">
        <p14:creationId xmlns:p14="http://schemas.microsoft.com/office/powerpoint/2010/main" val="867481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NSCA Capability Maturity measures and the Key Performance Indicators are a snapshot in time, but viewed</a:t>
            </a:r>
            <a:r>
              <a:rPr lang="en-US" baseline="0" dirty="0"/>
              <a:t> progressively over time that will show a direction of travel.  Selected KPIs </a:t>
            </a:r>
            <a:r>
              <a:rPr lang="en-US" dirty="0"/>
              <a:t>can also be used as supply chain management</a:t>
            </a:r>
            <a:r>
              <a:rPr lang="en-US" baseline="0" dirty="0"/>
              <a:t> tools </a:t>
            </a:r>
            <a:r>
              <a:rPr lang="en-US" dirty="0"/>
              <a:t>to understand performance</a:t>
            </a:r>
            <a:r>
              <a:rPr lang="en-US" baseline="0" dirty="0"/>
              <a:t> overtime. An important goal within the secondary objective is for global agencies to compare progress of countries.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3</a:t>
            </a:fld>
            <a:endParaRPr lang="en-US" dirty="0"/>
          </a:p>
        </p:txBody>
      </p:sp>
    </p:spTree>
    <p:extLst>
      <p:ext uri="{BB962C8B-B14F-4D97-AF65-F5344CB8AC3E}">
        <p14:creationId xmlns:p14="http://schemas.microsoft.com/office/powerpoint/2010/main" val="783602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tool drew upon private sector knowledge and current best practice to inform the structure and scoring of the tool, in addition to comparison with existing tools developed by donors and implementing partners for use in the public sector..</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dirty="0"/>
          </a:p>
        </p:txBody>
      </p:sp>
    </p:spTree>
    <p:extLst>
      <p:ext uri="{BB962C8B-B14F-4D97-AF65-F5344CB8AC3E}">
        <p14:creationId xmlns:p14="http://schemas.microsoft.com/office/powerpoint/2010/main" val="1155759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r>
              <a:rPr lang="en-US" altLang="en-US" dirty="0"/>
              <a:t>23 countries, including two which participated in the NSCA 2.0 pilots. Rwanda</a:t>
            </a:r>
            <a:r>
              <a:rPr lang="en-US" altLang="en-US" baseline="0" dirty="0"/>
              <a:t> and </a:t>
            </a:r>
            <a:r>
              <a:rPr lang="en-US" altLang="en-US" dirty="0"/>
              <a:t>Zambia</a:t>
            </a:r>
            <a:r>
              <a:rPr lang="en-US" altLang="en-US" baseline="0" dirty="0"/>
              <a:t> implemented the pilot NSCA 2.0 assessments. Explain the differences in the text color as participants may not be able to see the note at the bottom of the slide. Message is that the tools has been extensively tested and deployed in a range of different countries.</a:t>
            </a:r>
          </a:p>
          <a:p>
            <a:r>
              <a:rPr lang="en-US" altLang="en-US" baseline="0" dirty="0"/>
              <a:t>Highlight Rwanda, explaining that the NSCA 2.0 pilot was the third NSCA implemented in country, and that the Rwanda MOH very much owns their NSCA process having implemented the 2015 assessment themselves with minimal TA for SCMS.  </a:t>
            </a:r>
          </a:p>
          <a:p>
            <a:r>
              <a:rPr lang="en-US" altLang="en-US" baseline="0" dirty="0"/>
              <a:t>Country assessments are usually initiated by the country and then supported by USAID. Whether a country chooses to implement the tool to target areas of the supply chain or assess the full system is dependent on the needs of the country. </a:t>
            </a:r>
            <a:endParaRPr lang="en-US" altLang="en-US" dirty="0"/>
          </a:p>
        </p:txBody>
      </p:sp>
      <p:sp>
        <p:nvSpPr>
          <p:cNvPr id="33796"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1363" indent="-284163">
              <a:defRPr sz="2800">
                <a:solidFill>
                  <a:schemeClr val="tx1"/>
                </a:solidFill>
                <a:latin typeface="Arial" panose="020B0604020202020204" pitchFamily="34" charset="0"/>
              </a:defRPr>
            </a:lvl2pPr>
            <a:lvl3pPr marL="1141413" indent="-227013">
              <a:defRPr sz="2800">
                <a:solidFill>
                  <a:schemeClr val="tx1"/>
                </a:solidFill>
                <a:latin typeface="Arial" panose="020B0604020202020204" pitchFamily="34" charset="0"/>
              </a:defRPr>
            </a:lvl3pPr>
            <a:lvl4pPr marL="1598613" indent="-227013">
              <a:defRPr sz="2800">
                <a:solidFill>
                  <a:schemeClr val="tx1"/>
                </a:solidFill>
                <a:latin typeface="Arial" panose="020B0604020202020204" pitchFamily="34" charset="0"/>
              </a:defRPr>
            </a:lvl4pPr>
            <a:lvl5pPr marL="2055813" indent="-227013">
              <a:defRPr sz="2800">
                <a:solidFill>
                  <a:schemeClr val="tx1"/>
                </a:solidFill>
                <a:latin typeface="Arial" panose="020B0604020202020204" pitchFamily="34" charset="0"/>
              </a:defRPr>
            </a:lvl5pPr>
            <a:lvl6pPr marL="2513013" indent="-227013" eaLnBrk="0" fontAlgn="base" hangingPunct="0">
              <a:spcBef>
                <a:spcPct val="0"/>
              </a:spcBef>
              <a:spcAft>
                <a:spcPct val="0"/>
              </a:spcAft>
              <a:defRPr sz="2800">
                <a:solidFill>
                  <a:schemeClr val="tx1"/>
                </a:solidFill>
                <a:latin typeface="Arial" panose="020B0604020202020204" pitchFamily="34" charset="0"/>
              </a:defRPr>
            </a:lvl6pPr>
            <a:lvl7pPr marL="2970213" indent="-227013" eaLnBrk="0" fontAlgn="base" hangingPunct="0">
              <a:spcBef>
                <a:spcPct val="0"/>
              </a:spcBef>
              <a:spcAft>
                <a:spcPct val="0"/>
              </a:spcAft>
              <a:defRPr sz="2800">
                <a:solidFill>
                  <a:schemeClr val="tx1"/>
                </a:solidFill>
                <a:latin typeface="Arial" panose="020B0604020202020204" pitchFamily="34" charset="0"/>
              </a:defRPr>
            </a:lvl7pPr>
            <a:lvl8pPr marL="3427413" indent="-227013" eaLnBrk="0" fontAlgn="base" hangingPunct="0">
              <a:spcBef>
                <a:spcPct val="0"/>
              </a:spcBef>
              <a:spcAft>
                <a:spcPct val="0"/>
              </a:spcAft>
              <a:defRPr sz="2800">
                <a:solidFill>
                  <a:schemeClr val="tx1"/>
                </a:solidFill>
                <a:latin typeface="Arial" panose="020B0604020202020204" pitchFamily="34" charset="0"/>
              </a:defRPr>
            </a:lvl8pPr>
            <a:lvl9pPr marL="3884613" indent="-227013" eaLnBrk="0" fontAlgn="base" hangingPunct="0">
              <a:spcBef>
                <a:spcPct val="0"/>
              </a:spcBef>
              <a:spcAft>
                <a:spcPct val="0"/>
              </a:spcAft>
              <a:defRPr sz="2800">
                <a:solidFill>
                  <a:schemeClr val="tx1"/>
                </a:solidFill>
                <a:latin typeface="Arial" panose="020B0604020202020204" pitchFamily="34" charset="0"/>
              </a:defRPr>
            </a:lvl9pPr>
          </a:lstStyle>
          <a:p>
            <a:fld id="{C3F249B1-138D-4D24-81B0-F73AF1184C01}" type="slidenum">
              <a:rPr lang="en-US" altLang="en-US" sz="1200">
                <a:solidFill>
                  <a:srgbClr val="000000"/>
                </a:solidFill>
                <a:latin typeface="Times" panose="02020603050405020304" pitchFamily="18" charset="0"/>
              </a:rPr>
              <a:pPr/>
              <a:t>5</a:t>
            </a:fld>
            <a:endParaRPr lang="en-US" altLang="en-US" sz="1200" dirty="0">
              <a:solidFill>
                <a:srgbClr val="000000"/>
              </a:solidFill>
              <a:latin typeface="Times" panose="02020603050405020304" pitchFamily="18" charset="0"/>
            </a:endParaRPr>
          </a:p>
        </p:txBody>
      </p:sp>
    </p:spTree>
    <p:extLst>
      <p:ext uri="{BB962C8B-B14F-4D97-AF65-F5344CB8AC3E}">
        <p14:creationId xmlns:p14="http://schemas.microsoft.com/office/powerpoint/2010/main" val="2524162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a:t>
            </a:r>
            <a:r>
              <a:rPr lang="en-US" baseline="0" dirty="0"/>
              <a:t> that 2.0 draws on the lessons of NSCA 1.0, and aims to simplify a complex process to assist in country-led assessments, potentially without external TA, and to aid comparison across countries with a set of common standard measures.</a:t>
            </a:r>
            <a:endParaRPr lang="en-US" dirty="0"/>
          </a:p>
        </p:txBody>
      </p:sp>
      <p:sp>
        <p:nvSpPr>
          <p:cNvPr id="4" name="Slide Number Placeholder 3"/>
          <p:cNvSpPr>
            <a:spLocks noGrp="1"/>
          </p:cNvSpPr>
          <p:nvPr>
            <p:ph type="sldNum" sz="quarter" idx="10"/>
          </p:nvPr>
        </p:nvSpPr>
        <p:spPr/>
        <p:txBody>
          <a:bodyPr/>
          <a:lstStyle/>
          <a:p>
            <a:fld id="{BEB1AEA3-8E71-4BE8-9394-E2C1302B336F}" type="slidenum">
              <a:rPr lang="en-US" smtClean="0"/>
              <a:t>6</a:t>
            </a:fld>
            <a:endParaRPr lang="en-US"/>
          </a:p>
        </p:txBody>
      </p:sp>
    </p:spTree>
    <p:extLst>
      <p:ext uri="{BB962C8B-B14F-4D97-AF65-F5344CB8AC3E}">
        <p14:creationId xmlns:p14="http://schemas.microsoft.com/office/powerpoint/2010/main" val="1009702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details some of the specific changes made to meet the objectives for NSCA 2.0</a:t>
            </a:r>
          </a:p>
        </p:txBody>
      </p:sp>
      <p:sp>
        <p:nvSpPr>
          <p:cNvPr id="4" name="Slide Number Placeholder 3"/>
          <p:cNvSpPr>
            <a:spLocks noGrp="1"/>
          </p:cNvSpPr>
          <p:nvPr>
            <p:ph type="sldNum" sz="quarter" idx="10"/>
          </p:nvPr>
        </p:nvSpPr>
        <p:spPr/>
        <p:txBody>
          <a:bodyPr/>
          <a:lstStyle/>
          <a:p>
            <a:fld id="{950B9C52-E2F9-4229-A752-FF3A322C8BC5}" type="slidenum">
              <a:rPr lang="en-US" smtClean="0"/>
              <a:t>7</a:t>
            </a:fld>
            <a:endParaRPr lang="en-US" dirty="0"/>
          </a:p>
        </p:txBody>
      </p:sp>
    </p:spTree>
    <p:extLst>
      <p:ext uri="{BB962C8B-B14F-4D97-AF65-F5344CB8AC3E}">
        <p14:creationId xmlns:p14="http://schemas.microsoft.com/office/powerpoint/2010/main" val="976290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NSCA is a very strong tool, but does not replace the needs for other assessments. Go round the circles to describe tools that can complement the NSCA, and emphasize where it is better to use these tools, dependent on the needs at the time, and the focus of any challenges or concerns, e.g. if cost of operation is a key concern an audit is better option than an NSCA, although the NSCA may identify inefficiencies, which if corrected could save costs.  Understanding the needs and complementarity are the key messages from this slide.</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8</a:t>
            </a:fld>
            <a:endParaRPr lang="en-US" dirty="0"/>
          </a:p>
        </p:txBody>
      </p:sp>
    </p:spTree>
    <p:extLst>
      <p:ext uri="{BB962C8B-B14F-4D97-AF65-F5344CB8AC3E}">
        <p14:creationId xmlns:p14="http://schemas.microsoft.com/office/powerpoint/2010/main" val="1319574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NSCA will point out gaps in the system, but cannot determine causality of those gaps. Quality, depth and breadth of available data will impact NSAC results for better or worse.</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9</a:t>
            </a:fld>
            <a:endParaRPr lang="en-US" dirty="0"/>
          </a:p>
        </p:txBody>
      </p:sp>
    </p:spTree>
    <p:extLst>
      <p:ext uri="{BB962C8B-B14F-4D97-AF65-F5344CB8AC3E}">
        <p14:creationId xmlns:p14="http://schemas.microsoft.com/office/powerpoint/2010/main" val="3288093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9/17/2018</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9/17/2018</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NSCA Overview</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defRPr/>
            </a:pPr>
            <a:r>
              <a:rPr lang="en-US" sz="1800" dirty="0">
                <a:solidFill>
                  <a:srgbClr val="FFFFFF"/>
                </a:solidFill>
              </a:rPr>
              <a:t>--/--/----</a:t>
            </a: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42469350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71952" y="1392860"/>
            <a:ext cx="9648093" cy="5305424"/>
          </a:xfrm>
        </p:spPr>
        <p:txBody>
          <a:bodyPr>
            <a:normAutofit/>
          </a:bodyPr>
          <a:lstStyle/>
          <a:p>
            <a:pPr>
              <a:spcBef>
                <a:spcPts val="1200"/>
              </a:spcBef>
              <a:buFont typeface="Wingdings" panose="05000000000000000000" pitchFamily="2" charset="2"/>
              <a:buChar char="ü"/>
            </a:pPr>
            <a:r>
              <a:rPr lang="en-US" dirty="0">
                <a:latin typeface="Gill Sans MT" panose="020B0502020104020203" pitchFamily="34" charset="0"/>
              </a:rPr>
              <a:t>Will be available for direct download </a:t>
            </a:r>
            <a:r>
              <a:rPr lang="en-US">
                <a:latin typeface="Gill Sans MT" panose="020B0502020104020203" pitchFamily="34" charset="0"/>
              </a:rPr>
              <a:t>from GHSC </a:t>
            </a:r>
            <a:r>
              <a:rPr lang="en-US" dirty="0">
                <a:latin typeface="Gill Sans MT" panose="020B0502020104020203" pitchFamily="34" charset="0"/>
              </a:rPr>
              <a:t>website and links from others</a:t>
            </a:r>
          </a:p>
          <a:p>
            <a:pPr>
              <a:spcBef>
                <a:spcPts val="1200"/>
              </a:spcBef>
              <a:buFont typeface="Wingdings" panose="05000000000000000000" pitchFamily="2" charset="2"/>
              <a:buChar char="ü"/>
            </a:pPr>
            <a:r>
              <a:rPr lang="en-US" dirty="0">
                <a:latin typeface="Gill Sans MT" panose="020B0502020104020203" pitchFamily="34" charset="0"/>
              </a:rPr>
              <a:t>Can be implemented directly by countries, or donors, and does not require international technical assistance</a:t>
            </a:r>
          </a:p>
          <a:p>
            <a:pPr>
              <a:spcBef>
                <a:spcPts val="1200"/>
              </a:spcBef>
              <a:buFont typeface="Wingdings" panose="05000000000000000000" pitchFamily="2" charset="2"/>
              <a:buChar char="ü"/>
            </a:pPr>
            <a:r>
              <a:rPr lang="en-US" dirty="0">
                <a:latin typeface="Gill Sans MT" panose="020B0502020104020203" pitchFamily="34" charset="0"/>
              </a:rPr>
              <a:t>Toolkit includes more than documentation</a:t>
            </a:r>
          </a:p>
          <a:p>
            <a:pPr>
              <a:spcBef>
                <a:spcPts val="1200"/>
              </a:spcBef>
              <a:buFont typeface="Wingdings" panose="05000000000000000000" pitchFamily="2" charset="2"/>
              <a:buChar char="ü"/>
            </a:pPr>
            <a:r>
              <a:rPr lang="en-US" dirty="0">
                <a:latin typeface="Gill Sans MT" panose="020B0502020104020203" pitchFamily="34" charset="0"/>
              </a:rPr>
              <a:t>A complete set of capability questions, with binary answers to reduce subjectivity</a:t>
            </a:r>
          </a:p>
          <a:p>
            <a:pPr>
              <a:spcBef>
                <a:spcPts val="1200"/>
              </a:spcBef>
              <a:buFont typeface="Wingdings" panose="05000000000000000000" pitchFamily="2" charset="2"/>
              <a:buChar char="ü"/>
            </a:pPr>
            <a:r>
              <a:rPr lang="en-US" dirty="0">
                <a:latin typeface="Gill Sans MT" panose="020B0502020104020203" pitchFamily="34" charset="0"/>
              </a:rPr>
              <a:t>Core set of metrics plus a scoring system</a:t>
            </a:r>
          </a:p>
          <a:p>
            <a:pPr>
              <a:spcBef>
                <a:spcPts val="1200"/>
              </a:spcBef>
              <a:buFont typeface="Wingdings" panose="05000000000000000000" pitchFamily="2" charset="2"/>
              <a:buChar char="ü"/>
            </a:pPr>
            <a:r>
              <a:rPr lang="en-US" dirty="0">
                <a:latin typeface="Gill Sans MT" panose="020B0502020104020203" pitchFamily="34" charset="0"/>
              </a:rPr>
              <a:t>Advanced metrics (for use when data is abundant)</a:t>
            </a:r>
          </a:p>
          <a:p>
            <a:pPr>
              <a:spcBef>
                <a:spcPts val="1200"/>
              </a:spcBef>
              <a:buFont typeface="Wingdings" panose="05000000000000000000" pitchFamily="2" charset="2"/>
              <a:buChar char="ü"/>
            </a:pPr>
            <a:r>
              <a:rPr lang="en-US" dirty="0">
                <a:latin typeface="Gill Sans MT" panose="020B0502020104020203" pitchFamily="34" charset="0"/>
              </a:rPr>
              <a:t>Additional advanced analyses (when data and capacity exist)</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10</a:t>
            </a:fld>
            <a:endParaRPr lang="en-US" altLang="en-US" dirty="0"/>
          </a:p>
        </p:txBody>
      </p:sp>
      <p:sp>
        <p:nvSpPr>
          <p:cNvPr id="5" name="Title 1">
            <a:extLst>
              <a:ext uri="{FF2B5EF4-FFF2-40B4-BE49-F238E27FC236}">
                <a16:creationId xmlns:a16="http://schemas.microsoft.com/office/drawing/2014/main" id="{A35BF829-957E-4D1B-9B13-999C37C310C2}"/>
              </a:ext>
            </a:extLst>
          </p:cNvPr>
          <p:cNvSpPr>
            <a:spLocks noGrp="1"/>
          </p:cNvSpPr>
          <p:nvPr>
            <p:ph type="title"/>
          </p:nvPr>
        </p:nvSpPr>
        <p:spPr>
          <a:xfrm>
            <a:off x="1271952" y="202215"/>
            <a:ext cx="10515600" cy="631336"/>
          </a:xfrm>
        </p:spPr>
        <p:txBody>
          <a:bodyPr>
            <a:normAutofit/>
          </a:bodyPr>
          <a:lstStyle/>
          <a:p>
            <a:r>
              <a:rPr lang="en-US" altLang="en-US" sz="3600" b="1" dirty="0">
                <a:solidFill>
                  <a:srgbClr val="C00000"/>
                </a:solidFill>
                <a:latin typeface="Gill Sans MT" panose="020B0502020104020203" pitchFamily="34" charset="0"/>
                <a:ea typeface="Arial" charset="0"/>
                <a:cs typeface="Arial" charset="0"/>
              </a:rPr>
              <a:t>NSCA 2.0 – Content Available to Partners I</a:t>
            </a:r>
            <a:endParaRPr lang="en-US" sz="3600" b="1" dirty="0">
              <a:solidFill>
                <a:srgbClr val="C00000"/>
              </a:solidFill>
              <a:latin typeface="Gill Sans MT" panose="020B0502020104020203" pitchFamily="34" charset="0"/>
              <a:ea typeface="Arial" charset="0"/>
              <a:cs typeface="Arial" charset="0"/>
            </a:endParaRPr>
          </a:p>
        </p:txBody>
      </p:sp>
    </p:spTree>
    <p:extLst>
      <p:ext uri="{BB962C8B-B14F-4D97-AF65-F5344CB8AC3E}">
        <p14:creationId xmlns:p14="http://schemas.microsoft.com/office/powerpoint/2010/main" val="397466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7911" y="108840"/>
            <a:ext cx="10515600" cy="631336"/>
          </a:xfrm>
        </p:spPr>
        <p:txBody>
          <a:bodyPr>
            <a:normAutofit/>
          </a:bodyPr>
          <a:lstStyle/>
          <a:p>
            <a:r>
              <a:rPr lang="en-US" altLang="en-US" sz="3600" b="1" dirty="0">
                <a:solidFill>
                  <a:srgbClr val="C00000"/>
                </a:solidFill>
                <a:latin typeface="Gill Sans MT" panose="020B0502020104020203" pitchFamily="34" charset="0"/>
                <a:ea typeface="Arial" charset="0"/>
                <a:cs typeface="Arial" charset="0"/>
              </a:rPr>
              <a:t>NSCA 2.0 – Content Available to Partners II</a:t>
            </a:r>
            <a:endParaRPr lang="en-US" sz="3600" b="1" dirty="0">
              <a:solidFill>
                <a:srgbClr val="C00000"/>
              </a:solidFill>
              <a:latin typeface="Gill Sans MT" panose="020B0502020104020203" pitchFamily="34" charset="0"/>
              <a:ea typeface="Arial" charset="0"/>
              <a:cs typeface="Arial" charset="0"/>
            </a:endParaRPr>
          </a:p>
        </p:txBody>
      </p:sp>
      <p:grpSp>
        <p:nvGrpSpPr>
          <p:cNvPr id="29" name="Group 28"/>
          <p:cNvGrpSpPr/>
          <p:nvPr/>
        </p:nvGrpSpPr>
        <p:grpSpPr>
          <a:xfrm>
            <a:off x="1924080" y="969588"/>
            <a:ext cx="8529638" cy="5486400"/>
            <a:chOff x="357188" y="1371600"/>
            <a:chExt cx="8529638" cy="5486400"/>
          </a:xfrm>
        </p:grpSpPr>
        <p:sp>
          <p:nvSpPr>
            <p:cNvPr id="23" name="Rounded Rectangle 22"/>
            <p:cNvSpPr/>
            <p:nvPr/>
          </p:nvSpPr>
          <p:spPr>
            <a:xfrm>
              <a:off x="357188" y="1371600"/>
              <a:ext cx="8529638" cy="5486400"/>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a:r>
                <a:rPr lang="en-US" b="1" dirty="0">
                  <a:latin typeface="Gill Sans MT" panose="020B0502020104020203" pitchFamily="34" charset="0"/>
                </a:rPr>
                <a:t>NSCA 2.0</a:t>
              </a:r>
            </a:p>
          </p:txBody>
        </p:sp>
        <p:grpSp>
          <p:nvGrpSpPr>
            <p:cNvPr id="26" name="Group 25"/>
            <p:cNvGrpSpPr/>
            <p:nvPr/>
          </p:nvGrpSpPr>
          <p:grpSpPr>
            <a:xfrm>
              <a:off x="687697" y="1999887"/>
              <a:ext cx="7768606" cy="4700586"/>
              <a:chOff x="688645" y="1928815"/>
              <a:chExt cx="7768606" cy="4700586"/>
            </a:xfrm>
          </p:grpSpPr>
          <p:sp>
            <p:nvSpPr>
              <p:cNvPr id="6" name="Freeform 5"/>
              <p:cNvSpPr/>
              <p:nvPr/>
            </p:nvSpPr>
            <p:spPr>
              <a:xfrm>
                <a:off x="68864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a:latin typeface="Gill Sans MT" panose="020B0502020104020203" pitchFamily="34" charset="0"/>
                  </a:rPr>
                  <a:t>User Guide</a:t>
                </a:r>
                <a:br>
                  <a:rPr lang="en-US" sz="2000" b="1" dirty="0"/>
                </a:br>
                <a:endParaRPr lang="en-US" sz="2000" b="1" dirty="0"/>
              </a:p>
            </p:txBody>
          </p:sp>
          <p:sp>
            <p:nvSpPr>
              <p:cNvPr id="12" name="Freeform 11"/>
              <p:cNvSpPr/>
              <p:nvPr/>
            </p:nvSpPr>
            <p:spPr>
              <a:xfrm>
                <a:off x="3338586"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a:latin typeface="Gill Sans MT" panose="020B0502020104020203" pitchFamily="34" charset="0"/>
                  </a:rPr>
                  <a:t>Toolkit</a:t>
                </a:r>
              </a:p>
            </p:txBody>
          </p:sp>
          <p:sp>
            <p:nvSpPr>
              <p:cNvPr id="16" name="Freeform 15"/>
              <p:cNvSpPr/>
              <p:nvPr/>
            </p:nvSpPr>
            <p:spPr>
              <a:xfrm>
                <a:off x="599042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a:latin typeface="Gill Sans MT" panose="020B0502020104020203" pitchFamily="34" charset="0"/>
                  </a:rPr>
                  <a:t>Tool</a:t>
                </a:r>
              </a:p>
            </p:txBody>
          </p:sp>
        </p:grpSp>
        <p:grpSp>
          <p:nvGrpSpPr>
            <p:cNvPr id="24" name="Group 23"/>
            <p:cNvGrpSpPr/>
            <p:nvPr/>
          </p:nvGrpSpPr>
          <p:grpSpPr>
            <a:xfrm>
              <a:off x="932483" y="2589624"/>
              <a:ext cx="1974408" cy="4036007"/>
              <a:chOff x="932483" y="2412631"/>
              <a:chExt cx="1974408" cy="4127212"/>
            </a:xfrm>
          </p:grpSpPr>
          <p:sp>
            <p:nvSpPr>
              <p:cNvPr id="7" name="Freeform 6"/>
              <p:cNvSpPr/>
              <p:nvPr/>
            </p:nvSpPr>
            <p:spPr>
              <a:xfrm>
                <a:off x="93248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Introduction/</a:t>
                </a:r>
              </a:p>
              <a:p>
                <a:pPr algn="ctr" defTabSz="533400">
                  <a:lnSpc>
                    <a:spcPct val="90000"/>
                  </a:lnSpc>
                  <a:spcBef>
                    <a:spcPct val="0"/>
                  </a:spcBef>
                  <a:spcAft>
                    <a:spcPct val="35000"/>
                  </a:spcAft>
                </a:pPr>
                <a:r>
                  <a:rPr lang="en-US" sz="1400" dirty="0">
                    <a:latin typeface="Gill Sans MT" panose="020B0502020104020203" pitchFamily="34" charset="0"/>
                  </a:rPr>
                  <a:t>Background</a:t>
                </a:r>
              </a:p>
            </p:txBody>
          </p:sp>
          <p:sp>
            <p:nvSpPr>
              <p:cNvPr id="8" name="Freeform 7"/>
              <p:cNvSpPr/>
              <p:nvPr/>
            </p:nvSpPr>
            <p:spPr>
              <a:xfrm>
                <a:off x="933431" y="3324242"/>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Planning and preparations</a:t>
                </a:r>
              </a:p>
            </p:txBody>
          </p:sp>
          <p:sp>
            <p:nvSpPr>
              <p:cNvPr id="9" name="Freeform 8"/>
              <p:cNvSpPr/>
              <p:nvPr/>
            </p:nvSpPr>
            <p:spPr>
              <a:xfrm>
                <a:off x="93248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Data collection</a:t>
                </a:r>
              </a:p>
            </p:txBody>
          </p:sp>
          <p:sp>
            <p:nvSpPr>
              <p:cNvPr id="10" name="Freeform 9"/>
              <p:cNvSpPr/>
              <p:nvPr/>
            </p:nvSpPr>
            <p:spPr>
              <a:xfrm>
                <a:off x="93343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Analysis</a:t>
                </a:r>
              </a:p>
            </p:txBody>
          </p:sp>
          <p:sp>
            <p:nvSpPr>
              <p:cNvPr id="11" name="Freeform 10"/>
              <p:cNvSpPr/>
              <p:nvPr/>
            </p:nvSpPr>
            <p:spPr>
              <a:xfrm>
                <a:off x="93343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Reporting</a:t>
                </a:r>
              </a:p>
            </p:txBody>
          </p:sp>
        </p:grpSp>
        <p:grpSp>
          <p:nvGrpSpPr>
            <p:cNvPr id="25" name="Group 24"/>
            <p:cNvGrpSpPr/>
            <p:nvPr/>
          </p:nvGrpSpPr>
          <p:grpSpPr>
            <a:xfrm>
              <a:off x="3585269" y="2557861"/>
              <a:ext cx="4625298" cy="4071540"/>
              <a:chOff x="3585269" y="2557861"/>
              <a:chExt cx="4625298" cy="4071540"/>
            </a:xfrm>
          </p:grpSpPr>
          <p:sp>
            <p:nvSpPr>
              <p:cNvPr id="13" name="Freeform 12"/>
              <p:cNvSpPr/>
              <p:nvPr/>
            </p:nvSpPr>
            <p:spPr>
              <a:xfrm>
                <a:off x="3585269" y="2557861"/>
                <a:ext cx="1973460" cy="1265367"/>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Assessment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Planning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Training Docs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Data Collection Instructions</a:t>
                </a:r>
              </a:p>
            </p:txBody>
          </p:sp>
          <p:sp>
            <p:nvSpPr>
              <p:cNvPr id="14" name="Freeform 13"/>
              <p:cNvSpPr/>
              <p:nvPr/>
            </p:nvSpPr>
            <p:spPr>
              <a:xfrm>
                <a:off x="3585269" y="3903599"/>
                <a:ext cx="1973460" cy="893163"/>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Reporting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Templates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Analysis workbooks</a:t>
                </a:r>
              </a:p>
            </p:txBody>
          </p:sp>
          <p:sp>
            <p:nvSpPr>
              <p:cNvPr id="15" name="Freeform 14"/>
              <p:cNvSpPr/>
              <p:nvPr/>
            </p:nvSpPr>
            <p:spPr>
              <a:xfrm>
                <a:off x="3585269" y="4919997"/>
                <a:ext cx="1973460" cy="1708344"/>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Survey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KPI list &amp; definitions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CMM Model (functions, levels of service, etc.)</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Survey Instructions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Analysis Plans</a:t>
                </a:r>
              </a:p>
            </p:txBody>
          </p:sp>
          <p:sp>
            <p:nvSpPr>
              <p:cNvPr id="17" name="Freeform 16"/>
              <p:cNvSpPr/>
              <p:nvPr/>
            </p:nvSpPr>
            <p:spPr>
              <a:xfrm>
                <a:off x="623710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Survey CTO Code</a:t>
                </a:r>
              </a:p>
            </p:txBody>
          </p:sp>
          <p:sp>
            <p:nvSpPr>
              <p:cNvPr id="18" name="Freeform 17"/>
              <p:cNvSpPr/>
              <p:nvPr/>
            </p:nvSpPr>
            <p:spPr>
              <a:xfrm>
                <a:off x="623710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Printable copies of Surveys</a:t>
                </a:r>
              </a:p>
            </p:txBody>
          </p:sp>
          <p:sp>
            <p:nvSpPr>
              <p:cNvPr id="19" name="Freeform 18"/>
              <p:cNvSpPr/>
              <p:nvPr/>
            </p:nvSpPr>
            <p:spPr>
              <a:xfrm>
                <a:off x="623616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CMM Master Questionnaire</a:t>
                </a:r>
              </a:p>
            </p:txBody>
          </p:sp>
          <p:sp>
            <p:nvSpPr>
              <p:cNvPr id="20" name="Freeform 19"/>
              <p:cNvSpPr/>
              <p:nvPr/>
            </p:nvSpPr>
            <p:spPr>
              <a:xfrm>
                <a:off x="623710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KPI Collection tool</a:t>
                </a:r>
              </a:p>
            </p:txBody>
          </p:sp>
        </p:grpSp>
      </p:grpSp>
      <p:sp>
        <p:nvSpPr>
          <p:cNvPr id="3" name="Slide Number Placeholder 2"/>
          <p:cNvSpPr>
            <a:spLocks noGrp="1"/>
          </p:cNvSpPr>
          <p:nvPr>
            <p:ph type="sldNum" sz="quarter" idx="12"/>
          </p:nvPr>
        </p:nvSpPr>
        <p:spPr/>
        <p:txBody>
          <a:bodyPr/>
          <a:lstStyle/>
          <a:p>
            <a:fld id="{B9F1CF4F-F94A-4E72-8A7A-1D90E0D98BB3}" type="slidenum">
              <a:rPr lang="en-US" altLang="en-US" smtClean="0"/>
              <a:pPr/>
              <a:t>11</a:t>
            </a:fld>
            <a:endParaRPr lang="en-US" altLang="en-US" dirty="0"/>
          </a:p>
        </p:txBody>
      </p:sp>
    </p:spTree>
    <p:extLst>
      <p:ext uri="{BB962C8B-B14F-4D97-AF65-F5344CB8AC3E}">
        <p14:creationId xmlns:p14="http://schemas.microsoft.com/office/powerpoint/2010/main" val="1573753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709737" y="1123217"/>
            <a:ext cx="8775233" cy="4991100"/>
            <a:chOff x="390387" y="1142673"/>
            <a:chExt cx="8214683" cy="4456291"/>
          </a:xfrm>
        </p:grpSpPr>
        <p:grpSp>
          <p:nvGrpSpPr>
            <p:cNvPr id="42" name="Group 41"/>
            <p:cNvGrpSpPr/>
            <p:nvPr/>
          </p:nvGrpSpPr>
          <p:grpSpPr>
            <a:xfrm>
              <a:off x="606682" y="1645583"/>
              <a:ext cx="7998388" cy="3953381"/>
              <a:chOff x="606682" y="1645583"/>
              <a:chExt cx="7998388" cy="3953381"/>
            </a:xfrm>
          </p:grpSpPr>
          <p:grpSp>
            <p:nvGrpSpPr>
              <p:cNvPr id="3" name="Group 2"/>
              <p:cNvGrpSpPr/>
              <p:nvPr/>
            </p:nvGrpSpPr>
            <p:grpSpPr>
              <a:xfrm>
                <a:off x="606682" y="2528408"/>
                <a:ext cx="7995853" cy="3070556"/>
                <a:chOff x="606682" y="2202798"/>
                <a:chExt cx="7995853" cy="4866799"/>
              </a:xfrm>
            </p:grpSpPr>
            <p:sp>
              <p:nvSpPr>
                <p:cNvPr id="7" name="Freeform 6"/>
                <p:cNvSpPr/>
                <p:nvPr/>
              </p:nvSpPr>
              <p:spPr>
                <a:xfrm>
                  <a:off x="606682" y="2202798"/>
                  <a:ext cx="1034820" cy="800178"/>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INITIATION</a:t>
                  </a:r>
                  <a:r>
                    <a:rPr lang="en-US" sz="1100" dirty="0">
                      <a:latin typeface="Gill Sans MT" panose="020B0502020104020203" pitchFamily="34" charset="0"/>
                    </a:rPr>
                    <a:t>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0" name="Freeform 9"/>
                <p:cNvSpPr/>
                <p:nvPr/>
              </p:nvSpPr>
              <p:spPr>
                <a:xfrm>
                  <a:off x="1111529" y="2993968"/>
                  <a:ext cx="2223479"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PLANNING</a:t>
                  </a:r>
                </a:p>
              </p:txBody>
            </p:sp>
            <p:sp>
              <p:nvSpPr>
                <p:cNvPr id="12" name="Freeform 11"/>
                <p:cNvSpPr/>
                <p:nvPr/>
              </p:nvSpPr>
              <p:spPr>
                <a:xfrm>
                  <a:off x="2946635" y="3119676"/>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3" name="Freeform 12"/>
                <p:cNvSpPr/>
                <p:nvPr/>
              </p:nvSpPr>
              <p:spPr>
                <a:xfrm>
                  <a:off x="1936682" y="3717971"/>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 PREPARATION (includes data collector training)</a:t>
                  </a:r>
                  <a:r>
                    <a:rPr lang="en-US" sz="1100" dirty="0">
                      <a:latin typeface="Gill Sans MT" panose="020B0502020104020203" pitchFamily="34" charset="0"/>
                    </a:rPr>
                    <a:t>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ANALYSIS</a:t>
                  </a:r>
                  <a:r>
                    <a:rPr lang="en-US" sz="1100" dirty="0"/>
                    <a:t> </a:t>
                  </a:r>
                </a:p>
              </p:txBody>
            </p:sp>
            <p:sp>
              <p:nvSpPr>
                <p:cNvPr id="22" name="Pentagon 21"/>
                <p:cNvSpPr/>
                <p:nvPr/>
              </p:nvSpPr>
              <p:spPr>
                <a:xfrm>
                  <a:off x="6987218" y="6078232"/>
                  <a:ext cx="1615317"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REPORTING AND</a:t>
                  </a:r>
                </a:p>
                <a:p>
                  <a:pPr defTabSz="533400">
                    <a:lnSpc>
                      <a:spcPct val="90000"/>
                    </a:lnSpc>
                    <a:spcBef>
                      <a:spcPct val="0"/>
                    </a:spcBef>
                    <a:spcAft>
                      <a:spcPct val="35000"/>
                    </a:spcAft>
                  </a:pPr>
                  <a:r>
                    <a:rPr lang="en-US" sz="1400" dirty="0">
                      <a:latin typeface="Gill Sans MT" panose="020B0502020104020203" pitchFamily="34" charset="0"/>
                    </a:rPr>
                    <a:t>DISSEMINATION</a:t>
                  </a:r>
                </a:p>
              </p:txBody>
            </p:sp>
            <p:sp>
              <p:nvSpPr>
                <p:cNvPr id="24" name="Freeform 23"/>
                <p:cNvSpPr/>
                <p:nvPr/>
              </p:nvSpPr>
              <p:spPr>
                <a:xfrm>
                  <a:off x="4580555" y="4649309"/>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a:t>
                  </a:r>
                </a:p>
              </p:txBody>
            </p:sp>
          </p:grpSp>
          <p:sp>
            <p:nvSpPr>
              <p:cNvPr id="31" name="Freeform 30"/>
              <p:cNvSpPr/>
              <p:nvPr/>
            </p:nvSpPr>
            <p:spPr>
              <a:xfrm>
                <a:off x="606682" y="1645583"/>
                <a:ext cx="7998388" cy="890510"/>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MANAGEMENT (Ongoing)</a:t>
                </a:r>
                <a:r>
                  <a:rPr lang="en-US" sz="120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en-US" sz="1200" dirty="0"/>
            </a:p>
          </p:txBody>
        </p:sp>
      </p:grpSp>
      <p:sp>
        <p:nvSpPr>
          <p:cNvPr id="30" name="Rectangle 29"/>
          <p:cNvSpPr/>
          <p:nvPr/>
        </p:nvSpPr>
        <p:spPr>
          <a:xfrm>
            <a:off x="3902079" y="348805"/>
            <a:ext cx="4883217" cy="646331"/>
          </a:xfrm>
          <a:prstGeom prst="rect">
            <a:avLst/>
          </a:prstGeom>
        </p:spPr>
        <p:txBody>
          <a:bodyPr wrap="square">
            <a:spAutoFit/>
          </a:bodyPr>
          <a:lstStyle/>
          <a:p>
            <a:r>
              <a:rPr lang="en-US" sz="3600" b="1" dirty="0">
                <a:solidFill>
                  <a:srgbClr val="FF0000"/>
                </a:solidFill>
                <a:latin typeface="Gill Sans MT" panose="020B0502020104020203" pitchFamily="34" charset="0"/>
                <a:ea typeface="+mj-ea"/>
                <a:cs typeface="+mj-cs"/>
              </a:rPr>
              <a:t>Indicative Timeline</a:t>
            </a:r>
            <a:endParaRPr lang="en-US" sz="3600" dirty="0">
              <a:solidFill>
                <a:srgbClr val="FF0000"/>
              </a:solidFill>
              <a:latin typeface="Gill Sans MT" panose="020B0502020104020203" pitchFamily="34" charset="0"/>
            </a:endParaRPr>
          </a:p>
        </p:txBody>
      </p:sp>
      <p:sp>
        <p:nvSpPr>
          <p:cNvPr id="5" name="Slide Number Placeholder 4"/>
          <p:cNvSpPr>
            <a:spLocks noGrp="1"/>
          </p:cNvSpPr>
          <p:nvPr>
            <p:ph type="sldNum" sz="quarter" idx="12"/>
          </p:nvPr>
        </p:nvSpPr>
        <p:spPr/>
        <p:txBody>
          <a:bodyPr/>
          <a:lstStyle/>
          <a:p>
            <a:fld id="{B9F1CF4F-F94A-4E72-8A7A-1D90E0D98BB3}" type="slidenum">
              <a:rPr lang="en-US" altLang="en-US" smtClean="0"/>
              <a:pPr/>
              <a:t>12</a:t>
            </a:fld>
            <a:endParaRPr lang="en-US" altLang="en-US" dirty="0"/>
          </a:p>
        </p:txBody>
      </p:sp>
    </p:spTree>
    <p:extLst>
      <p:ext uri="{BB962C8B-B14F-4D97-AF65-F5344CB8AC3E}">
        <p14:creationId xmlns:p14="http://schemas.microsoft.com/office/powerpoint/2010/main" val="649536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992332" y="642939"/>
            <a:ext cx="8273875" cy="4348162"/>
            <a:chOff x="390387" y="1142673"/>
            <a:chExt cx="8273875" cy="4456291"/>
          </a:xfrm>
        </p:grpSpPr>
        <p:grpSp>
          <p:nvGrpSpPr>
            <p:cNvPr id="42" name="Group 41"/>
            <p:cNvGrpSpPr/>
            <p:nvPr/>
          </p:nvGrpSpPr>
          <p:grpSpPr>
            <a:xfrm>
              <a:off x="502046" y="2054400"/>
              <a:ext cx="8162216" cy="3544564"/>
              <a:chOff x="502046" y="2054400"/>
              <a:chExt cx="8162216" cy="3544564"/>
            </a:xfrm>
          </p:grpSpPr>
          <p:grpSp>
            <p:nvGrpSpPr>
              <p:cNvPr id="3" name="Group 2"/>
              <p:cNvGrpSpPr/>
              <p:nvPr/>
            </p:nvGrpSpPr>
            <p:grpSpPr>
              <a:xfrm>
                <a:off x="502047" y="2580698"/>
                <a:ext cx="8162215" cy="3018266"/>
                <a:chOff x="502047" y="2285677"/>
                <a:chExt cx="8162215" cy="4783920"/>
              </a:xfrm>
            </p:grpSpPr>
            <p:sp>
              <p:nvSpPr>
                <p:cNvPr id="7" name="Freeform 6"/>
                <p:cNvSpPr/>
                <p:nvPr/>
              </p:nvSpPr>
              <p:spPr>
                <a:xfrm>
                  <a:off x="502047" y="2285677"/>
                  <a:ext cx="1285713" cy="800179"/>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INITIATION</a:t>
                  </a:r>
                  <a:r>
                    <a:rPr lang="en-US" sz="1100" dirty="0"/>
                    <a:t>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0" name="Freeform 9"/>
                <p:cNvSpPr/>
                <p:nvPr/>
              </p:nvSpPr>
              <p:spPr>
                <a:xfrm>
                  <a:off x="1124092" y="3085853"/>
                  <a:ext cx="2223479" cy="744857"/>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PLANNING</a:t>
                  </a:r>
                </a:p>
              </p:txBody>
            </p:sp>
            <p:sp>
              <p:nvSpPr>
                <p:cNvPr id="12" name="Freeform 11"/>
                <p:cNvSpPr/>
                <p:nvPr/>
              </p:nvSpPr>
              <p:spPr>
                <a:xfrm>
                  <a:off x="2953630" y="3228971"/>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3" name="Freeform 12"/>
                <p:cNvSpPr/>
                <p:nvPr/>
              </p:nvSpPr>
              <p:spPr>
                <a:xfrm>
                  <a:off x="1936682" y="3802957"/>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 PREPARATION (includes data collector training)</a:t>
                  </a:r>
                  <a:r>
                    <a:rPr lang="en-US" sz="1100" dirty="0"/>
                    <a:t>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t>ANALYSIS</a:t>
                  </a:r>
                </a:p>
              </p:txBody>
            </p:sp>
            <p:sp>
              <p:nvSpPr>
                <p:cNvPr id="22" name="Pentagon 21"/>
                <p:cNvSpPr/>
                <p:nvPr/>
              </p:nvSpPr>
              <p:spPr>
                <a:xfrm>
                  <a:off x="6987217" y="6078232"/>
                  <a:ext cx="1677045"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t>REPORTING AND</a:t>
                  </a:r>
                </a:p>
                <a:p>
                  <a:pPr defTabSz="533400">
                    <a:lnSpc>
                      <a:spcPct val="90000"/>
                    </a:lnSpc>
                    <a:spcBef>
                      <a:spcPct val="0"/>
                    </a:spcBef>
                    <a:spcAft>
                      <a:spcPct val="35000"/>
                    </a:spcAft>
                  </a:pPr>
                  <a:r>
                    <a:rPr lang="en-US" sz="1400" dirty="0"/>
                    <a:t>DISSEMINATION</a:t>
                  </a:r>
                </a:p>
              </p:txBody>
            </p:sp>
            <p:sp>
              <p:nvSpPr>
                <p:cNvPr id="24" name="Freeform 23"/>
                <p:cNvSpPr/>
                <p:nvPr/>
              </p:nvSpPr>
              <p:spPr>
                <a:xfrm>
                  <a:off x="4557305" y="4755151"/>
                  <a:ext cx="1278217"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a:t>
                  </a:r>
                  <a:endParaRPr lang="en-US" sz="1400" dirty="0"/>
                </a:p>
              </p:txBody>
            </p:sp>
          </p:grpSp>
          <p:sp>
            <p:nvSpPr>
              <p:cNvPr id="31" name="Freeform 30"/>
              <p:cNvSpPr/>
              <p:nvPr/>
            </p:nvSpPr>
            <p:spPr>
              <a:xfrm>
                <a:off x="502046" y="2079136"/>
                <a:ext cx="8162215" cy="345443"/>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MANAGEMENT (Ongoing</a:t>
                </a:r>
                <a:r>
                  <a:rPr lang="en-US" sz="1200" dirty="0">
                    <a:latin typeface="Gill Sans MT" panose="020B0502020104020203" pitchFamily="34" charset="0"/>
                  </a:rPr>
                  <a:t>)</a:t>
                </a:r>
                <a:r>
                  <a:rPr lang="en-US" sz="120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en-US" sz="1200" dirty="0"/>
            </a:p>
          </p:txBody>
        </p:sp>
      </p:grpSp>
      <p:sp>
        <p:nvSpPr>
          <p:cNvPr id="32" name="Rectangle 31"/>
          <p:cNvSpPr/>
          <p:nvPr/>
        </p:nvSpPr>
        <p:spPr>
          <a:xfrm>
            <a:off x="3418454" y="229725"/>
            <a:ext cx="5713798" cy="584775"/>
          </a:xfrm>
          <a:prstGeom prst="rect">
            <a:avLst/>
          </a:prstGeom>
        </p:spPr>
        <p:txBody>
          <a:bodyPr wrap="square">
            <a:spAutoFit/>
          </a:bodyPr>
          <a:lstStyle/>
          <a:p>
            <a:r>
              <a:rPr lang="en-US" sz="3200" b="1" dirty="0">
                <a:solidFill>
                  <a:srgbClr val="FF0000"/>
                </a:solidFill>
                <a:latin typeface="Gill Sans MT" panose="020B0502020104020203" pitchFamily="34" charset="0"/>
                <a:ea typeface="+mj-ea"/>
                <a:cs typeface="+mj-cs"/>
              </a:rPr>
              <a:t>Timeline &amp; HR Resources</a:t>
            </a:r>
            <a:endParaRPr lang="en-US" sz="3200" dirty="0">
              <a:solidFill>
                <a:srgbClr val="FF0000"/>
              </a:solidFill>
              <a:latin typeface="Gill Sans MT" panose="020B0502020104020203" pitchFamily="34" charset="0"/>
            </a:endParaRPr>
          </a:p>
        </p:txBody>
      </p:sp>
      <p:sp>
        <p:nvSpPr>
          <p:cNvPr id="34" name="Rounded Rectangle 33"/>
          <p:cNvSpPr/>
          <p:nvPr/>
        </p:nvSpPr>
        <p:spPr>
          <a:xfrm>
            <a:off x="3538627" y="4988962"/>
            <a:ext cx="3896314" cy="1314365"/>
          </a:xfrm>
          <a:prstGeom prst="round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dirty="0">
                <a:latin typeface="Gill Sans MT" panose="020B0502020104020203" pitchFamily="34" charset="0"/>
              </a:rPr>
              <a:t>    Data Collection Team </a:t>
            </a:r>
          </a:p>
        </p:txBody>
      </p:sp>
      <p:sp>
        <p:nvSpPr>
          <p:cNvPr id="37" name="Rounded Rectangle 36"/>
          <p:cNvSpPr/>
          <p:nvPr/>
        </p:nvSpPr>
        <p:spPr>
          <a:xfrm>
            <a:off x="2206092" y="5510227"/>
            <a:ext cx="7998387" cy="2998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dirty="0">
                <a:latin typeface="Gill Sans MT" panose="020B0502020104020203" pitchFamily="34" charset="0"/>
              </a:rPr>
              <a:t>                                   Assessment Core Team</a:t>
            </a:r>
          </a:p>
        </p:txBody>
      </p:sp>
      <p:sp>
        <p:nvSpPr>
          <p:cNvPr id="38" name="Rounded Rectangle 37"/>
          <p:cNvSpPr/>
          <p:nvPr/>
        </p:nvSpPr>
        <p:spPr>
          <a:xfrm>
            <a:off x="2206092" y="5792525"/>
            <a:ext cx="7998387" cy="30761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dirty="0"/>
              <a:t>                                             Steering Committee</a:t>
            </a:r>
          </a:p>
        </p:txBody>
      </p:sp>
      <p:sp>
        <p:nvSpPr>
          <p:cNvPr id="39" name="Rounded Rectangle 38"/>
          <p:cNvSpPr/>
          <p:nvPr/>
        </p:nvSpPr>
        <p:spPr>
          <a:xfrm>
            <a:off x="3538627" y="6232189"/>
            <a:ext cx="3896314" cy="63252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      Data Collectors</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13</a:t>
            </a:fld>
            <a:endParaRPr lang="en-US" altLang="en-US" dirty="0"/>
          </a:p>
        </p:txBody>
      </p:sp>
    </p:spTree>
    <p:extLst>
      <p:ext uri="{BB962C8B-B14F-4D97-AF65-F5344CB8AC3E}">
        <p14:creationId xmlns:p14="http://schemas.microsoft.com/office/powerpoint/2010/main" val="195334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ctrTitle"/>
          </p:nvPr>
        </p:nvSpPr>
        <p:spPr>
          <a:xfrm>
            <a:off x="703120" y="323973"/>
            <a:ext cx="9372600" cy="620458"/>
          </a:xfrm>
        </p:spPr>
        <p:txBody>
          <a:bodyPr/>
          <a:lstStyle/>
          <a:p>
            <a:pPr eaLnBrk="1" hangingPunct="1"/>
            <a:r>
              <a:rPr lang="en-US" altLang="en-US" sz="3200" b="1" dirty="0">
                <a:solidFill>
                  <a:srgbClr val="C00000"/>
                </a:solidFill>
                <a:latin typeface="Gill Sans MT" panose="020B0502020104020203" pitchFamily="34" charset="0"/>
                <a:cs typeface="Gill Sans MT" panose="020B0502020104020203" pitchFamily="34" charset="0"/>
              </a:rPr>
              <a:t>NSCA Overview</a:t>
            </a:r>
          </a:p>
        </p:txBody>
      </p:sp>
      <p:sp>
        <p:nvSpPr>
          <p:cNvPr id="3" name="Subtitle 2">
            <a:extLst>
              <a:ext uri="{FF2B5EF4-FFF2-40B4-BE49-F238E27FC236}">
                <a16:creationId xmlns:a16="http://schemas.microsoft.com/office/drawing/2014/main" id="{F62CB67A-423F-4F0A-BA8E-1E5623F3CB6F}"/>
              </a:ext>
            </a:extLst>
          </p:cNvPr>
          <p:cNvSpPr>
            <a:spLocks noGrp="1"/>
          </p:cNvSpPr>
          <p:nvPr>
            <p:ph type="subTitle" idx="1"/>
          </p:nvPr>
        </p:nvSpPr>
        <p:spPr>
          <a:xfrm>
            <a:off x="261907" y="1147997"/>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Objectives</a:t>
            </a: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the high-level objectives of the NSCA</a:t>
            </a:r>
            <a:r>
              <a:rPr lang="en-US" sz="3200">
                <a:latin typeface="Gill Sans MT" panose="020B0502020104020203" pitchFamily="34" charset="0"/>
              </a:rPr>
              <a:t>, its </a:t>
            </a:r>
            <a:r>
              <a:rPr lang="en-US" sz="3200" dirty="0">
                <a:latin typeface="Gill Sans MT" panose="020B0502020104020203" pitchFamily="34" charset="0"/>
              </a:rPr>
              <a:t>history and the benefits from use of the tool:</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Objectives in conducting an assessment</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History of the tool, and previous usage</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Contents of the tool</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What’s new in NSCA 2.0</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Stakeholder inputs</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Scope and limitations</a:t>
            </a: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id="{4F04F762-D734-4819-A187-20227253EAFD}"/>
              </a:ext>
            </a:extLst>
          </p:cNvPr>
          <p:cNvSpPr>
            <a:spLocks noGrp="1"/>
          </p:cNvSpPr>
          <p:nvPr>
            <p:ph type="dt" sz="quarter" idx="10"/>
          </p:nvPr>
        </p:nvSpPr>
        <p:spPr bwMode="auto">
          <a:xfrm>
            <a:off x="261908" y="643264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7770DE6A-AFAE-4BA9-AAB3-9755F28EB553}" type="datetime1">
              <a:rPr lang="en-US" altLang="en-US" sz="601">
                <a:solidFill>
                  <a:srgbClr val="635C5B"/>
                </a:solidFill>
                <a:latin typeface="Gill Sans MT" panose="020B0502020104020203" pitchFamily="34" charset="0"/>
              </a:rPr>
              <a:pPr/>
              <a:t>9/17/2018</a:t>
            </a:fld>
            <a:endParaRPr lang="en-US"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id="{8A604343-BCC3-45E1-BE80-F1DD43D3500B}"/>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E139EB3F-7CF1-4F22-A49A-8E1E0EE6AB37}" type="slidenum">
              <a:rPr lang="en-US" altLang="en-US" sz="601">
                <a:solidFill>
                  <a:srgbClr val="635C5B"/>
                </a:solidFill>
                <a:latin typeface="Gill Sans MT" panose="020B0502020104020203" pitchFamily="34" charset="0"/>
              </a:rPr>
              <a:pPr/>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40489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ctrTitle"/>
          </p:nvPr>
        </p:nvSpPr>
        <p:spPr>
          <a:xfrm>
            <a:off x="836123" y="257471"/>
            <a:ext cx="9372600" cy="620458"/>
          </a:xfrm>
        </p:spPr>
        <p:txBody>
          <a:bodyPr/>
          <a:lstStyle/>
          <a:p>
            <a:pPr>
              <a:defRPr/>
            </a:pPr>
            <a:r>
              <a:rPr lang="en-GB" sz="3200" b="1" dirty="0">
                <a:solidFill>
                  <a:srgbClr val="C00000"/>
                </a:solidFill>
                <a:latin typeface="Arial" charset="0"/>
              </a:rPr>
              <a:t>Objectives</a:t>
            </a:r>
          </a:p>
        </p:txBody>
      </p:sp>
      <p:sp>
        <p:nvSpPr>
          <p:cNvPr id="3" name="Subtitle 2">
            <a:extLst>
              <a:ext uri="{FF2B5EF4-FFF2-40B4-BE49-F238E27FC236}">
                <a16:creationId xmlns:a16="http://schemas.microsoft.com/office/drawing/2014/main" id="{F62CB67A-423F-4F0A-BA8E-1E5623F3CB6F}"/>
              </a:ext>
            </a:extLst>
          </p:cNvPr>
          <p:cNvSpPr>
            <a:spLocks noGrp="1"/>
          </p:cNvSpPr>
          <p:nvPr>
            <p:ph type="subTitle" idx="1"/>
          </p:nvPr>
        </p:nvSpPr>
        <p:spPr>
          <a:xfrm>
            <a:off x="261907" y="1147997"/>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Primary Objective</a:t>
            </a:r>
          </a:p>
          <a:p>
            <a:pPr marL="457182" lvl="1" algn="l" defTabSz="912778">
              <a:lnSpc>
                <a:spcPct val="80000"/>
              </a:lnSpc>
              <a:spcBef>
                <a:spcPct val="20000"/>
              </a:spcBef>
              <a:spcAft>
                <a:spcPct val="0"/>
              </a:spcAft>
            </a:pPr>
            <a:r>
              <a:rPr lang="en-US" sz="2800" dirty="0">
                <a:latin typeface="Gill Sans MT" panose="020B0502020104020203" pitchFamily="34" charset="0"/>
              </a:rPr>
              <a:t>Inform and guide supply chain country and donor investments. Identify and prioritize poor performing areas in the [public] health supply chain. Monitor the impact of specific supply chain improvement activities and/or investments Objectives in conducting an assessment</a:t>
            </a:r>
          </a:p>
          <a:p>
            <a:pPr marL="454025" algn="l">
              <a:defRPr/>
            </a:pPr>
            <a:r>
              <a:rPr lang="en-US" sz="3200" b="1" dirty="0">
                <a:latin typeface="Gill Sans MT" panose="020B0502020104020203" pitchFamily="34" charset="0"/>
              </a:rPr>
              <a:t>Secondary Objectives</a:t>
            </a:r>
            <a:endParaRPr lang="en-US" sz="3200" dirty="0">
              <a:latin typeface="Gill Sans MT" panose="020B0502020104020203" pitchFamily="34" charset="0"/>
            </a:endParaRPr>
          </a:p>
          <a:p>
            <a:pPr marL="933450" indent="-457200" algn="l">
              <a:buFont typeface="Wingdings" panose="05000000000000000000" pitchFamily="2" charset="2"/>
              <a:buChar char="ü"/>
              <a:defRPr/>
            </a:pPr>
            <a:r>
              <a:rPr lang="en-US" sz="2800" dirty="0">
                <a:latin typeface="Gill Sans MT" panose="020B0502020104020203" pitchFamily="34" charset="0"/>
              </a:rPr>
              <a:t>Measure supply chain performance and capability. Identify bottlenecks and gaps across the supply chain. Monitor progress over time and against national performance indicator targets. </a:t>
            </a:r>
          </a:p>
          <a:p>
            <a:pPr marL="933450" indent="-457200" algn="l">
              <a:buFont typeface="Wingdings" panose="05000000000000000000" pitchFamily="2" charset="2"/>
              <a:buChar char="ü"/>
              <a:defRPr/>
            </a:pPr>
            <a:r>
              <a:rPr lang="en-US" sz="2800" dirty="0">
                <a:latin typeface="Gill Sans MT" panose="020B0502020104020203" pitchFamily="34" charset="0"/>
              </a:rPr>
              <a:t>Inform country strategic planning and performance management processes. Inform national supply chain policies and decisions with data on broadly accepted metrics and analytics</a:t>
            </a:r>
            <a:endParaRPr lang="en-US" sz="2800" dirty="0">
              <a:solidFill>
                <a:srgbClr val="C00000"/>
              </a:solidFill>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id="{4F04F762-D734-4819-A187-20227253EAFD}"/>
              </a:ext>
            </a:extLst>
          </p:cNvPr>
          <p:cNvSpPr>
            <a:spLocks noGrp="1"/>
          </p:cNvSpPr>
          <p:nvPr>
            <p:ph type="dt" sz="quarter" idx="10"/>
          </p:nvPr>
        </p:nvSpPr>
        <p:spPr bwMode="auto">
          <a:xfrm>
            <a:off x="261908" y="643264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7770DE6A-AFAE-4BA9-AAB3-9755F28EB553}" type="datetime1">
              <a:rPr lang="en-US" altLang="en-US" sz="601">
                <a:solidFill>
                  <a:srgbClr val="635C5B"/>
                </a:solidFill>
                <a:latin typeface="Gill Sans MT" panose="020B0502020104020203" pitchFamily="34" charset="0"/>
              </a:rPr>
              <a:pPr/>
              <a:t>9/17/2018</a:t>
            </a:fld>
            <a:endParaRPr lang="en-US"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id="{8A604343-BCC3-45E1-BE80-F1DD43D3500B}"/>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E139EB3F-7CF1-4F22-A49A-8E1E0EE6AB37}" type="slidenum">
              <a:rPr lang="en-US" altLang="en-US" sz="601">
                <a:solidFill>
                  <a:srgbClr val="635C5B"/>
                </a:solidFill>
                <a:latin typeface="Gill Sans MT" panose="020B0502020104020203" pitchFamily="34" charset="0"/>
              </a:rPr>
              <a:pPr/>
              <a:t>3</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1968298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1306"/>
          </a:xfrm>
        </p:spPr>
        <p:txBody>
          <a:bodyPr>
            <a:normAutofit/>
          </a:bodyPr>
          <a:lstStyle/>
          <a:p>
            <a:pPr algn="ctr"/>
            <a:r>
              <a:rPr lang="en-US" sz="3200" b="1" dirty="0">
                <a:solidFill>
                  <a:srgbClr val="C00000"/>
                </a:solidFill>
                <a:latin typeface="Arial" charset="0"/>
                <a:ea typeface="Arial" charset="0"/>
                <a:cs typeface="Arial" charset="0"/>
              </a:rPr>
              <a:t>A brief history of the NSCA</a:t>
            </a:r>
          </a:p>
        </p:txBody>
      </p:sp>
      <p:sp>
        <p:nvSpPr>
          <p:cNvPr id="3" name="Content Placeholder 2"/>
          <p:cNvSpPr>
            <a:spLocks noGrp="1"/>
          </p:cNvSpPr>
          <p:nvPr>
            <p:ph idx="1"/>
          </p:nvPr>
        </p:nvSpPr>
        <p:spPr>
          <a:xfrm>
            <a:off x="838200" y="1336432"/>
            <a:ext cx="10515600" cy="5455065"/>
          </a:xfrm>
        </p:spPr>
        <p:txBody>
          <a:bodyPr>
            <a:normAutofit/>
          </a:bodyPr>
          <a:lstStyle/>
          <a:p>
            <a:pPr>
              <a:buFont typeface="Wingdings" panose="05000000000000000000" pitchFamily="2" charset="2"/>
              <a:buChar char="ü"/>
            </a:pPr>
            <a:r>
              <a:rPr lang="en-US" dirty="0">
                <a:latin typeface="Gill Sans MT" panose="020B0502020104020203" pitchFamily="34" charset="0"/>
              </a:rPr>
              <a:t>Developed between 2010 and 2012 at the request of USAID by the PEPFAR-funded Supply Chain Management System (SCMS) project</a:t>
            </a:r>
          </a:p>
          <a:p>
            <a:pPr>
              <a:buFont typeface="Wingdings" panose="05000000000000000000" pitchFamily="2" charset="2"/>
              <a:buChar char="ü"/>
            </a:pPr>
            <a:endParaRPr lang="en-US" dirty="0">
              <a:latin typeface="Gill Sans MT" panose="020B0502020104020203" pitchFamily="34" charset="0"/>
            </a:endParaRPr>
          </a:p>
          <a:p>
            <a:pPr>
              <a:buFont typeface="Wingdings" panose="05000000000000000000" pitchFamily="2" charset="2"/>
              <a:buChar char="ü"/>
            </a:pPr>
            <a:r>
              <a:rPr lang="en-GB" dirty="0">
                <a:effectLst/>
                <a:latin typeface="Gill Sans MT" panose="020B0502020104020203" pitchFamily="34" charset="0"/>
              </a:rPr>
              <a:t> Initially focused on KPIs to get a single performance score, this developed into a more comprehensive view incorporating capability and supply chain maturity</a:t>
            </a:r>
          </a:p>
          <a:p>
            <a:pPr>
              <a:buFont typeface="Wingdings" panose="05000000000000000000" pitchFamily="2" charset="2"/>
              <a:buChar char="ü"/>
            </a:pPr>
            <a:endParaRPr lang="en-GB" dirty="0">
              <a:effectLst/>
              <a:latin typeface="Gill Sans MT" panose="020B0502020104020203" pitchFamily="34" charset="0"/>
            </a:endParaRPr>
          </a:p>
          <a:p>
            <a:pPr>
              <a:buFont typeface="Wingdings" panose="05000000000000000000" pitchFamily="2" charset="2"/>
              <a:buChar char="ü"/>
            </a:pPr>
            <a:r>
              <a:rPr lang="en-GB" dirty="0">
                <a:latin typeface="Gill Sans MT" panose="020B0502020104020203" pitchFamily="34" charset="0"/>
              </a:rPr>
              <a:t>Between 2012 and 2016 the NSCA was implemented 21 times.</a:t>
            </a:r>
          </a:p>
          <a:p>
            <a:pPr>
              <a:buFont typeface="Wingdings" panose="05000000000000000000" pitchFamily="2" charset="2"/>
              <a:buChar char="ü"/>
            </a:pPr>
            <a:endParaRPr lang="en-GB" dirty="0">
              <a:latin typeface="Gill Sans MT" panose="020B0502020104020203" pitchFamily="34" charset="0"/>
            </a:endParaRPr>
          </a:p>
          <a:p>
            <a:pPr>
              <a:buFont typeface="Wingdings" panose="05000000000000000000" pitchFamily="2" charset="2"/>
              <a:buChar char="ü"/>
            </a:pPr>
            <a:r>
              <a:rPr lang="en-GB" dirty="0">
                <a:latin typeface="Gill Sans MT" panose="020B0502020104020203" pitchFamily="34" charset="0"/>
              </a:rPr>
              <a:t>In 2016 USAID decided to work with Axios and Abt to develop an NSCA 2.0 building on the lessons from the original NSCA</a:t>
            </a:r>
            <a:endParaRPr lang="en-US" dirty="0">
              <a:latin typeface="Gill Sans MT" panose="020B0502020104020203" pitchFamily="34" charset="0"/>
            </a:endParaRPr>
          </a:p>
          <a:p>
            <a:pPr>
              <a:buFont typeface="Wingdings" panose="05000000000000000000" pitchFamily="2" charset="2"/>
              <a:buChar char="ü"/>
            </a:pPr>
            <a:endParaRPr lang="en-US" dirty="0">
              <a:latin typeface="Gill Sans MT" panose="020B0502020104020203" pitchFamily="34" charset="0"/>
            </a:endParaRPr>
          </a:p>
        </p:txBody>
      </p:sp>
    </p:spTree>
    <p:extLst>
      <p:ext uri="{BB962C8B-B14F-4D97-AF65-F5344CB8AC3E}">
        <p14:creationId xmlns:p14="http://schemas.microsoft.com/office/powerpoint/2010/main" val="127707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145089" y="1642717"/>
            <a:ext cx="18473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br>
              <a:rPr lang="en-US" altLang="en-US" sz="2800" dirty="0">
                <a:solidFill>
                  <a:srgbClr val="000000"/>
                </a:solidFill>
              </a:rPr>
            </a:br>
            <a:endParaRPr lang="en-US" altLang="en-US" sz="2800" dirty="0">
              <a:solidFill>
                <a:srgbClr val="000000"/>
              </a:solidFill>
            </a:endParaRPr>
          </a:p>
          <a:p>
            <a:pPr>
              <a:spcBef>
                <a:spcPct val="0"/>
              </a:spcBef>
              <a:buFontTx/>
              <a:buNone/>
            </a:pPr>
            <a:endParaRPr lang="en-US" altLang="en-US" sz="2800" dirty="0">
              <a:solidFill>
                <a:srgbClr val="000000"/>
              </a:solidFill>
            </a:endParaRPr>
          </a:p>
        </p:txBody>
      </p:sp>
      <p:sp>
        <p:nvSpPr>
          <p:cNvPr id="8195" name="TextBox 5"/>
          <p:cNvSpPr txBox="1">
            <a:spLocks noChangeArrowheads="1"/>
          </p:cNvSpPr>
          <p:nvPr/>
        </p:nvSpPr>
        <p:spPr bwMode="auto">
          <a:xfrm>
            <a:off x="3009901" y="230189"/>
            <a:ext cx="640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a:solidFill>
                  <a:srgbClr val="C00000"/>
                </a:solidFill>
                <a:latin typeface="Gill Sans MT" panose="020B0502020104020203" pitchFamily="34" charset="0"/>
              </a:rPr>
              <a:t>Countries, NSCA Scope, &amp; Year</a:t>
            </a:r>
          </a:p>
        </p:txBody>
      </p:sp>
      <p:graphicFrame>
        <p:nvGraphicFramePr>
          <p:cNvPr id="7" name="Table 6"/>
          <p:cNvGraphicFramePr>
            <a:graphicFrameLocks noGrp="1"/>
          </p:cNvGraphicFramePr>
          <p:nvPr>
            <p:extLst>
              <p:ext uri="{D42A27DB-BD31-4B8C-83A1-F6EECF244321}">
                <p14:modId xmlns:p14="http://schemas.microsoft.com/office/powerpoint/2010/main" val="2019112186"/>
              </p:ext>
            </p:extLst>
          </p:nvPr>
        </p:nvGraphicFramePr>
        <p:xfrm>
          <a:off x="1752601" y="1163638"/>
          <a:ext cx="8915401" cy="4707144"/>
        </p:xfrm>
        <a:graphic>
          <a:graphicData uri="http://schemas.openxmlformats.org/drawingml/2006/table">
            <a:tbl>
              <a:tblPr firstRow="1" bandRow="1">
                <a:tableStyleId>{5C22544A-7EE6-4342-B048-85BDC9FD1C3A}</a:tableStyleId>
              </a:tblPr>
              <a:tblGrid>
                <a:gridCol w="1305521">
                  <a:extLst>
                    <a:ext uri="{9D8B030D-6E8A-4147-A177-3AD203B41FA5}">
                      <a16:colId xmlns:a16="http://schemas.microsoft.com/office/drawing/2014/main" val="20000"/>
                    </a:ext>
                  </a:extLst>
                </a:gridCol>
                <a:gridCol w="1941296">
                  <a:extLst>
                    <a:ext uri="{9D8B030D-6E8A-4147-A177-3AD203B41FA5}">
                      <a16:colId xmlns:a16="http://schemas.microsoft.com/office/drawing/2014/main" val="20001"/>
                    </a:ext>
                  </a:extLst>
                </a:gridCol>
                <a:gridCol w="1087126">
                  <a:extLst>
                    <a:ext uri="{9D8B030D-6E8A-4147-A177-3AD203B41FA5}">
                      <a16:colId xmlns:a16="http://schemas.microsoft.com/office/drawing/2014/main" val="20002"/>
                    </a:ext>
                  </a:extLst>
                </a:gridCol>
                <a:gridCol w="1475385">
                  <a:extLst>
                    <a:ext uri="{9D8B030D-6E8A-4147-A177-3AD203B41FA5}">
                      <a16:colId xmlns:a16="http://schemas.microsoft.com/office/drawing/2014/main" val="20003"/>
                    </a:ext>
                  </a:extLst>
                </a:gridCol>
                <a:gridCol w="1947071">
                  <a:extLst>
                    <a:ext uri="{9D8B030D-6E8A-4147-A177-3AD203B41FA5}">
                      <a16:colId xmlns:a16="http://schemas.microsoft.com/office/drawing/2014/main" val="20004"/>
                    </a:ext>
                  </a:extLst>
                </a:gridCol>
                <a:gridCol w="1159002">
                  <a:extLst>
                    <a:ext uri="{9D8B030D-6E8A-4147-A177-3AD203B41FA5}">
                      <a16:colId xmlns:a16="http://schemas.microsoft.com/office/drawing/2014/main" val="20005"/>
                    </a:ext>
                  </a:extLst>
                </a:gridCol>
              </a:tblGrid>
              <a:tr h="404372">
                <a:tc>
                  <a:txBody>
                    <a:bodyPr/>
                    <a:lstStyle/>
                    <a:p>
                      <a:pPr algn="ctr"/>
                      <a:r>
                        <a:rPr lang="en-US" sz="1500" b="1" dirty="0">
                          <a:latin typeface="Gill Sans MT" panose="020B0502020104020203" pitchFamily="34" charset="0"/>
                        </a:rPr>
                        <a:t>Country</a:t>
                      </a:r>
                    </a:p>
                  </a:txBody>
                  <a:tcPr marL="91451" marR="91451" marT="45723" marB="45723"/>
                </a:tc>
                <a:tc>
                  <a:txBody>
                    <a:bodyPr/>
                    <a:lstStyle/>
                    <a:p>
                      <a:pPr algn="ctr"/>
                      <a:r>
                        <a:rPr lang="en-US" sz="1500" b="1" dirty="0">
                          <a:latin typeface="Gill Sans MT" panose="020B0502020104020203" pitchFamily="34" charset="0"/>
                        </a:rPr>
                        <a:t>Scope</a:t>
                      </a:r>
                    </a:p>
                  </a:txBody>
                  <a:tcPr marL="91451" marR="91451" marT="45723" marB="45723"/>
                </a:tc>
                <a:tc>
                  <a:txBody>
                    <a:bodyPr/>
                    <a:lstStyle/>
                    <a:p>
                      <a:pPr algn="ctr"/>
                      <a:r>
                        <a:rPr lang="en-US" sz="1500" b="1" dirty="0">
                          <a:latin typeface="Gill Sans MT" panose="020B0502020104020203" pitchFamily="34" charset="0"/>
                        </a:rPr>
                        <a:t>Year</a:t>
                      </a:r>
                    </a:p>
                  </a:txBody>
                  <a:tcPr marL="91451" marR="91451" marT="45723" marB="45723"/>
                </a:tc>
                <a:tc>
                  <a:txBody>
                    <a:bodyPr/>
                    <a:lstStyle/>
                    <a:p>
                      <a:pPr algn="ctr"/>
                      <a:r>
                        <a:rPr lang="en-US" sz="1500" b="1" dirty="0">
                          <a:latin typeface="Gill Sans MT" panose="020B0502020104020203" pitchFamily="34" charset="0"/>
                        </a:rPr>
                        <a:t>Country</a:t>
                      </a:r>
                    </a:p>
                  </a:txBody>
                  <a:tcPr marL="91451" marR="91451" marT="45723" marB="45723"/>
                </a:tc>
                <a:tc>
                  <a:txBody>
                    <a:bodyPr/>
                    <a:lstStyle/>
                    <a:p>
                      <a:pPr algn="ctr"/>
                      <a:r>
                        <a:rPr lang="en-US" sz="1500" b="1" dirty="0">
                          <a:latin typeface="Gill Sans MT" panose="020B0502020104020203" pitchFamily="34" charset="0"/>
                        </a:rPr>
                        <a:t>Scope</a:t>
                      </a:r>
                    </a:p>
                  </a:txBody>
                  <a:tcPr marL="91451" marR="91451" marT="45723" marB="45723"/>
                </a:tc>
                <a:tc>
                  <a:txBody>
                    <a:bodyPr/>
                    <a:lstStyle/>
                    <a:p>
                      <a:pPr algn="ctr"/>
                      <a:r>
                        <a:rPr lang="en-US" sz="1500" b="1" dirty="0">
                          <a:latin typeface="Gill Sans MT" panose="020B0502020104020203" pitchFamily="34" charset="0"/>
                        </a:rPr>
                        <a:t>Year</a:t>
                      </a:r>
                    </a:p>
                  </a:txBody>
                  <a:tcPr marL="91451" marR="91451" marT="45723" marB="45723"/>
                </a:tc>
                <a:extLst>
                  <a:ext uri="{0D108BD9-81ED-4DB2-BD59-A6C34878D82A}">
                    <a16:rowId xmlns:a16="http://schemas.microsoft.com/office/drawing/2014/main" val="10000"/>
                  </a:ext>
                </a:extLst>
              </a:tr>
              <a:tr h="378451">
                <a:tc>
                  <a:txBody>
                    <a:bodyPr/>
                    <a:lstStyle/>
                    <a:p>
                      <a:r>
                        <a:rPr lang="en-US" sz="1500" dirty="0">
                          <a:latin typeface="Gill Sans MT" panose="020B0502020104020203" pitchFamily="34" charset="0"/>
                        </a:rPr>
                        <a:t>Angola</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2016</a:t>
                      </a:r>
                    </a:p>
                  </a:txBody>
                  <a:tcPr marL="91451" marR="91451" marT="45723" marB="45723"/>
                </a:tc>
                <a:tc>
                  <a:txBody>
                    <a:bodyPr/>
                    <a:lstStyle/>
                    <a:p>
                      <a:r>
                        <a:rPr lang="en-US" sz="1500" i="1" dirty="0">
                          <a:solidFill>
                            <a:srgbClr val="0070C0"/>
                          </a:solidFill>
                          <a:latin typeface="Gill Sans MT" panose="020B0502020104020203" pitchFamily="34" charset="0"/>
                        </a:rPr>
                        <a:t>Lesotho</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2013</a:t>
                      </a:r>
                    </a:p>
                  </a:txBody>
                  <a:tcPr marL="91451" marR="91451" marT="45723" marB="45723"/>
                </a:tc>
                <a:extLst>
                  <a:ext uri="{0D108BD9-81ED-4DB2-BD59-A6C34878D82A}">
                    <a16:rowId xmlns:a16="http://schemas.microsoft.com/office/drawing/2014/main" val="10001"/>
                  </a:ext>
                </a:extLst>
              </a:tr>
              <a:tr h="320027">
                <a:tc>
                  <a:txBody>
                    <a:bodyPr/>
                    <a:lstStyle/>
                    <a:p>
                      <a:r>
                        <a:rPr lang="en-US" sz="1500" dirty="0">
                          <a:latin typeface="Gill Sans MT" panose="020B0502020104020203" pitchFamily="34" charset="0"/>
                        </a:rPr>
                        <a:t>Benin</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2015</a:t>
                      </a:r>
                    </a:p>
                  </a:txBody>
                  <a:tcPr marL="91451" marR="91451" marT="45723" marB="45723"/>
                </a:tc>
                <a:tc>
                  <a:txBody>
                    <a:bodyPr/>
                    <a:lstStyle/>
                    <a:p>
                      <a:r>
                        <a:rPr lang="en-US" sz="1500" dirty="0">
                          <a:latin typeface="Gill Sans MT" panose="020B0502020104020203" pitchFamily="34" charset="0"/>
                        </a:rPr>
                        <a:t>Mozambique</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extLst>
                  <a:ext uri="{0D108BD9-81ED-4DB2-BD59-A6C34878D82A}">
                    <a16:rowId xmlns:a16="http://schemas.microsoft.com/office/drawing/2014/main" val="10002"/>
                  </a:ext>
                </a:extLst>
              </a:tr>
              <a:tr h="320027">
                <a:tc>
                  <a:txBody>
                    <a:bodyPr/>
                    <a:lstStyle/>
                    <a:p>
                      <a:r>
                        <a:rPr lang="en-US" sz="1500" dirty="0">
                          <a:latin typeface="Gill Sans MT" panose="020B0502020104020203" pitchFamily="34" charset="0"/>
                        </a:rPr>
                        <a:t>Botswana</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tc>
                  <a:txBody>
                    <a:bodyPr/>
                    <a:lstStyle/>
                    <a:p>
                      <a:r>
                        <a:rPr lang="en-US" sz="1500" dirty="0">
                          <a:latin typeface="Gill Sans MT" panose="020B0502020104020203" pitchFamily="34" charset="0"/>
                        </a:rPr>
                        <a:t>Namibia</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2013</a:t>
                      </a:r>
                    </a:p>
                  </a:txBody>
                  <a:tcPr marL="91451" marR="91451" marT="45723" marB="45723"/>
                </a:tc>
                <a:extLst>
                  <a:ext uri="{0D108BD9-81ED-4DB2-BD59-A6C34878D82A}">
                    <a16:rowId xmlns:a16="http://schemas.microsoft.com/office/drawing/2014/main" val="10003"/>
                  </a:ext>
                </a:extLst>
              </a:tr>
              <a:tr h="320027">
                <a:tc>
                  <a:txBody>
                    <a:bodyPr/>
                    <a:lstStyle/>
                    <a:p>
                      <a:r>
                        <a:rPr lang="en-US" sz="1500" dirty="0">
                          <a:latin typeface="Gill Sans MT" panose="020B0502020104020203" pitchFamily="34" charset="0"/>
                        </a:rPr>
                        <a:t>Burma</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Nigeria </a:t>
                      </a:r>
                    </a:p>
                  </a:txBody>
                  <a:tcPr marL="91451" marR="91451" marT="45723" marB="45723"/>
                </a:tc>
                <a:tc>
                  <a:txBody>
                    <a:bodyPr/>
                    <a:lstStyle/>
                    <a:p>
                      <a:r>
                        <a:rPr lang="en-US" sz="1500" dirty="0">
                          <a:latin typeface="Gill Sans MT" panose="020B0502020104020203" pitchFamily="34" charset="0"/>
                        </a:rPr>
                        <a:t>Full</a:t>
                      </a:r>
                      <a:r>
                        <a:rPr lang="en-US" sz="1500" baseline="0" dirty="0">
                          <a:latin typeface="Gill Sans MT" panose="020B0502020104020203" pitchFamily="34" charset="0"/>
                        </a:rPr>
                        <a:t> Scale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extLst>
                  <a:ext uri="{0D108BD9-81ED-4DB2-BD59-A6C34878D82A}">
                    <a16:rowId xmlns:a16="http://schemas.microsoft.com/office/drawing/2014/main" val="10004"/>
                  </a:ext>
                </a:extLst>
              </a:tr>
              <a:tr h="320027">
                <a:tc>
                  <a:txBody>
                    <a:bodyPr/>
                    <a:lstStyle/>
                    <a:p>
                      <a:r>
                        <a:rPr lang="en-US" sz="1500" dirty="0">
                          <a:latin typeface="Gill Sans MT" panose="020B0502020104020203" pitchFamily="34" charset="0"/>
                        </a:rPr>
                        <a:t>Burundi</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Panama</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2013</a:t>
                      </a:r>
                    </a:p>
                  </a:txBody>
                  <a:tcPr marL="91451" marR="91451" marT="45723" marB="45723"/>
                </a:tc>
                <a:extLst>
                  <a:ext uri="{0D108BD9-81ED-4DB2-BD59-A6C34878D82A}">
                    <a16:rowId xmlns:a16="http://schemas.microsoft.com/office/drawing/2014/main" val="10005"/>
                  </a:ext>
                </a:extLst>
              </a:tr>
              <a:tr h="320027">
                <a:tc>
                  <a:txBody>
                    <a:bodyPr/>
                    <a:lstStyle/>
                    <a:p>
                      <a:r>
                        <a:rPr lang="en-US" sz="1500" dirty="0">
                          <a:latin typeface="Gill Sans MT" panose="020B0502020104020203" pitchFamily="34" charset="0"/>
                        </a:rPr>
                        <a:t>Cote</a:t>
                      </a:r>
                      <a:r>
                        <a:rPr lang="en-US" sz="1500" baseline="0" dirty="0">
                          <a:latin typeface="Gill Sans MT" panose="020B0502020104020203" pitchFamily="34" charset="0"/>
                        </a:rPr>
                        <a:t> d’Ivoire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Paraguay</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extLst>
                  <a:ext uri="{0D108BD9-81ED-4DB2-BD59-A6C34878D82A}">
                    <a16:rowId xmlns:a16="http://schemas.microsoft.com/office/drawing/2014/main" val="10006"/>
                  </a:ext>
                </a:extLst>
              </a:tr>
              <a:tr h="320027">
                <a:tc>
                  <a:txBody>
                    <a:bodyPr/>
                    <a:lstStyle/>
                    <a:p>
                      <a:r>
                        <a:rPr lang="en-US" sz="1500" dirty="0">
                          <a:latin typeface="Gill Sans MT" panose="020B0502020104020203" pitchFamily="34" charset="0"/>
                        </a:rPr>
                        <a:t>DRC</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solidFill>
                            <a:srgbClr val="C00000"/>
                          </a:solidFill>
                          <a:latin typeface="Gill Sans MT" panose="020B0502020104020203" pitchFamily="34" charset="0"/>
                        </a:rPr>
                        <a:t>Rwanda*</a:t>
                      </a:r>
                    </a:p>
                  </a:txBody>
                  <a:tcPr marL="91451" marR="91451" marT="45723" marB="45723"/>
                </a:tc>
                <a:tc>
                  <a:txBody>
                    <a:bodyPr/>
                    <a:lstStyle/>
                    <a:p>
                      <a:r>
                        <a:rPr lang="en-US" sz="1500" dirty="0">
                          <a:solidFill>
                            <a:srgbClr val="C00000"/>
                          </a:solidFill>
                          <a:latin typeface="Gill Sans MT" panose="020B0502020104020203" pitchFamily="34" charset="0"/>
                        </a:rPr>
                        <a:t>Full Scale/ 2.0 Pilot</a:t>
                      </a:r>
                    </a:p>
                  </a:txBody>
                  <a:tcPr marL="91451" marR="91451" marT="45723" marB="45723"/>
                </a:tc>
                <a:tc>
                  <a:txBody>
                    <a:bodyPr/>
                    <a:lstStyle/>
                    <a:p>
                      <a:r>
                        <a:rPr lang="en-US" sz="1500" dirty="0">
                          <a:solidFill>
                            <a:srgbClr val="C00000"/>
                          </a:solidFill>
                          <a:latin typeface="Gill Sans MT" panose="020B0502020104020203" pitchFamily="34" charset="0"/>
                        </a:rPr>
                        <a:t>2013/5/7</a:t>
                      </a:r>
                    </a:p>
                  </a:txBody>
                  <a:tcPr marL="91451" marR="91451" marT="45723" marB="45723"/>
                </a:tc>
                <a:extLst>
                  <a:ext uri="{0D108BD9-81ED-4DB2-BD59-A6C34878D82A}">
                    <a16:rowId xmlns:a16="http://schemas.microsoft.com/office/drawing/2014/main" val="10007"/>
                  </a:ext>
                </a:extLst>
              </a:tr>
              <a:tr h="320027">
                <a:tc>
                  <a:txBody>
                    <a:bodyPr/>
                    <a:lstStyle/>
                    <a:p>
                      <a:r>
                        <a:rPr lang="en-US" sz="1500" i="1" dirty="0">
                          <a:solidFill>
                            <a:srgbClr val="0070C0"/>
                          </a:solidFill>
                          <a:latin typeface="Gill Sans MT" panose="020B0502020104020203" pitchFamily="34" charset="0"/>
                        </a:rPr>
                        <a:t>Djibouti</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2015</a:t>
                      </a:r>
                    </a:p>
                  </a:txBody>
                  <a:tcPr marL="91451" marR="91451" marT="45723" marB="45723"/>
                </a:tc>
                <a:tc>
                  <a:txBody>
                    <a:bodyPr/>
                    <a:lstStyle/>
                    <a:p>
                      <a:r>
                        <a:rPr lang="en-US" sz="1500" dirty="0">
                          <a:latin typeface="Gill Sans MT" panose="020B0502020104020203" pitchFamily="34" charset="0"/>
                        </a:rPr>
                        <a:t>South Africa (Gauteng)</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extLst>
                  <a:ext uri="{0D108BD9-81ED-4DB2-BD59-A6C34878D82A}">
                    <a16:rowId xmlns:a16="http://schemas.microsoft.com/office/drawing/2014/main" val="10008"/>
                  </a:ext>
                </a:extLst>
              </a:tr>
              <a:tr h="320027">
                <a:tc>
                  <a:txBody>
                    <a:bodyPr/>
                    <a:lstStyle/>
                    <a:p>
                      <a:r>
                        <a:rPr lang="en-US" sz="1500" dirty="0">
                          <a:latin typeface="Gill Sans MT" panose="020B0502020104020203" pitchFamily="34" charset="0"/>
                        </a:rPr>
                        <a:t>El Salvador</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tc>
                  <a:txBody>
                    <a:bodyPr/>
                    <a:lstStyle/>
                    <a:p>
                      <a:r>
                        <a:rPr lang="en-US" sz="1500" dirty="0">
                          <a:latin typeface="Gill Sans MT" panose="020B0502020104020203" pitchFamily="34" charset="0"/>
                        </a:rPr>
                        <a:t>Uganda</a:t>
                      </a:r>
                    </a:p>
                  </a:txBody>
                  <a:tcPr marL="91451" marR="91451" marT="45723" marB="45723"/>
                </a:tc>
                <a:tc>
                  <a:txBody>
                    <a:bodyPr/>
                    <a:lstStyle/>
                    <a:p>
                      <a:r>
                        <a:rPr lang="en-US" sz="1500" dirty="0">
                          <a:latin typeface="Gill Sans MT" panose="020B0502020104020203" pitchFamily="34" charset="0"/>
                        </a:rPr>
                        <a:t>Full Scale 2.0</a:t>
                      </a:r>
                    </a:p>
                  </a:txBody>
                  <a:tcPr marL="91451" marR="91451" marT="45723" marB="45723"/>
                </a:tc>
                <a:tc>
                  <a:txBody>
                    <a:bodyPr/>
                    <a:lstStyle/>
                    <a:p>
                      <a:r>
                        <a:rPr lang="en-US" sz="1500" baseline="0" dirty="0">
                          <a:latin typeface="Gill Sans MT" panose="020B0502020104020203" pitchFamily="34" charset="0"/>
                        </a:rPr>
                        <a:t>2018</a:t>
                      </a:r>
                      <a:endParaRPr lang="en-US" sz="1500" dirty="0">
                        <a:latin typeface="Gill Sans MT" panose="020B0502020104020203" pitchFamily="34" charset="0"/>
                      </a:endParaRPr>
                    </a:p>
                  </a:txBody>
                  <a:tcPr marL="91451" marR="91451" marT="45723" marB="45723"/>
                </a:tc>
                <a:extLst>
                  <a:ext uri="{0D108BD9-81ED-4DB2-BD59-A6C34878D82A}">
                    <a16:rowId xmlns:a16="http://schemas.microsoft.com/office/drawing/2014/main" val="10009"/>
                  </a:ext>
                </a:extLst>
              </a:tr>
              <a:tr h="378451">
                <a:tc>
                  <a:txBody>
                    <a:bodyPr/>
                    <a:lstStyle/>
                    <a:p>
                      <a:r>
                        <a:rPr lang="en-US" sz="1500" i="1" dirty="0">
                          <a:solidFill>
                            <a:srgbClr val="0070C0"/>
                          </a:solidFill>
                          <a:latin typeface="Gill Sans MT" panose="020B0502020104020203" pitchFamily="34" charset="0"/>
                        </a:rPr>
                        <a:t>Eritrea</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Ukraine</a:t>
                      </a:r>
                    </a:p>
                  </a:txBody>
                  <a:tcPr marL="91451" marR="91451" marT="45723" marB="45723"/>
                </a:tc>
                <a:tc>
                  <a:txBody>
                    <a:bodyPr/>
                    <a:lstStyle/>
                    <a:p>
                      <a:r>
                        <a:rPr lang="en-US" sz="1500" dirty="0">
                          <a:latin typeface="Gill Sans MT" panose="020B0502020104020203" pitchFamily="34" charset="0"/>
                        </a:rPr>
                        <a:t>Full</a:t>
                      </a:r>
                      <a:r>
                        <a:rPr lang="en-US" sz="1500" baseline="0" dirty="0">
                          <a:latin typeface="Gill Sans MT" panose="020B0502020104020203" pitchFamily="34" charset="0"/>
                        </a:rPr>
                        <a:t> Scale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2015</a:t>
                      </a:r>
                    </a:p>
                  </a:txBody>
                  <a:tcPr marL="91451" marR="91451" marT="45723" marB="45723"/>
                </a:tc>
                <a:extLst>
                  <a:ext uri="{0D108BD9-81ED-4DB2-BD59-A6C34878D82A}">
                    <a16:rowId xmlns:a16="http://schemas.microsoft.com/office/drawing/2014/main" val="10010"/>
                  </a:ext>
                </a:extLst>
              </a:tr>
              <a:tr h="378451">
                <a:tc>
                  <a:txBody>
                    <a:bodyPr/>
                    <a:lstStyle/>
                    <a:p>
                      <a:r>
                        <a:rPr lang="en-US" sz="1500" i="0" dirty="0">
                          <a:solidFill>
                            <a:schemeClr val="tx1"/>
                          </a:solidFill>
                          <a:latin typeface="Gill Sans MT" panose="020B0502020104020203" pitchFamily="34" charset="0"/>
                        </a:rPr>
                        <a:t>Guinea</a:t>
                      </a:r>
                    </a:p>
                  </a:txBody>
                  <a:tcPr marL="91451" marR="91451" marT="45723" marB="45723"/>
                </a:tc>
                <a:tc>
                  <a:txBody>
                    <a:bodyPr/>
                    <a:lstStyle/>
                    <a:p>
                      <a:r>
                        <a:rPr lang="en-US" sz="1500" i="0" dirty="0">
                          <a:solidFill>
                            <a:schemeClr val="tx1"/>
                          </a:solidFill>
                          <a:latin typeface="Gill Sans MT" panose="020B0502020104020203" pitchFamily="34" charset="0"/>
                        </a:rPr>
                        <a:t>Full Scale</a:t>
                      </a:r>
                    </a:p>
                  </a:txBody>
                  <a:tcPr marL="91451" marR="91451" marT="45723" marB="45723"/>
                </a:tc>
                <a:tc>
                  <a:txBody>
                    <a:bodyPr/>
                    <a:lstStyle/>
                    <a:p>
                      <a:r>
                        <a:rPr lang="en-US" sz="1500" i="0" dirty="0">
                          <a:solidFill>
                            <a:schemeClr val="tx1"/>
                          </a:solidFill>
                          <a:latin typeface="Gill Sans MT" panose="020B0502020104020203" pitchFamily="34" charset="0"/>
                        </a:rPr>
                        <a:t>2017</a:t>
                      </a:r>
                    </a:p>
                  </a:txBody>
                  <a:tcPr marL="91451" marR="91451" marT="45723" marB="45723"/>
                </a:tc>
                <a:tc>
                  <a:txBody>
                    <a:bodyPr/>
                    <a:lstStyle/>
                    <a:p>
                      <a:r>
                        <a:rPr lang="en-US" sz="1500" dirty="0">
                          <a:solidFill>
                            <a:srgbClr val="C00000"/>
                          </a:solidFill>
                          <a:latin typeface="Gill Sans MT" panose="020B0502020104020203" pitchFamily="34" charset="0"/>
                        </a:rPr>
                        <a:t>Zambia</a:t>
                      </a:r>
                    </a:p>
                  </a:txBody>
                  <a:tcPr marL="91451" marR="91451" marT="45723" marB="45723"/>
                </a:tc>
                <a:tc>
                  <a:txBody>
                    <a:bodyPr/>
                    <a:lstStyle/>
                    <a:p>
                      <a:r>
                        <a:rPr lang="en-US" sz="1500" dirty="0">
                          <a:solidFill>
                            <a:srgbClr val="C00000"/>
                          </a:solidFill>
                          <a:latin typeface="Gill Sans MT" panose="020B0502020104020203" pitchFamily="34" charset="0"/>
                        </a:rPr>
                        <a:t>2.0 Pilot</a:t>
                      </a:r>
                    </a:p>
                  </a:txBody>
                  <a:tcPr marL="91451" marR="91451" marT="45723" marB="45723"/>
                </a:tc>
                <a:tc>
                  <a:txBody>
                    <a:bodyPr/>
                    <a:lstStyle/>
                    <a:p>
                      <a:r>
                        <a:rPr lang="en-US" sz="1500" dirty="0">
                          <a:solidFill>
                            <a:srgbClr val="C00000"/>
                          </a:solidFill>
                          <a:latin typeface="Gill Sans MT" panose="020B0502020104020203" pitchFamily="34" charset="0"/>
                        </a:rPr>
                        <a:t>2017</a:t>
                      </a:r>
                    </a:p>
                  </a:txBody>
                  <a:tcPr marL="91451" marR="91451" marT="45723" marB="45723"/>
                </a:tc>
                <a:extLst>
                  <a:ext uri="{0D108BD9-81ED-4DB2-BD59-A6C34878D82A}">
                    <a16:rowId xmlns:a16="http://schemas.microsoft.com/office/drawing/2014/main" val="10011"/>
                  </a:ext>
                </a:extLst>
              </a:tr>
              <a:tr h="378451">
                <a:tc>
                  <a:txBody>
                    <a:bodyPr/>
                    <a:lstStyle/>
                    <a:p>
                      <a:r>
                        <a:rPr lang="en-US" sz="1500" dirty="0">
                          <a:latin typeface="Gill Sans MT" panose="020B0502020104020203" pitchFamily="34" charset="0"/>
                        </a:rPr>
                        <a:t>Jamaica</a:t>
                      </a:r>
                    </a:p>
                  </a:txBody>
                  <a:tcPr marL="91451" marR="91451" marT="45723" marB="45723"/>
                </a:tc>
                <a:tc>
                  <a:txBody>
                    <a:bodyPr/>
                    <a:lstStyle/>
                    <a:p>
                      <a:r>
                        <a:rPr lang="en-US" sz="1500" dirty="0">
                          <a:latin typeface="Gill Sans MT" panose="020B0502020104020203" pitchFamily="34" charset="0"/>
                        </a:rPr>
                        <a:t>Snapshot</a:t>
                      </a:r>
                    </a:p>
                  </a:txBody>
                  <a:tcPr marL="91451" marR="91451" marT="45723" marB="45723"/>
                </a:tc>
                <a:tc>
                  <a:txBody>
                    <a:bodyPr/>
                    <a:lstStyle/>
                    <a:p>
                      <a:r>
                        <a:rPr lang="en-US" sz="1500" dirty="0">
                          <a:latin typeface="Gill Sans MT" panose="020B0502020104020203" pitchFamily="34" charset="0"/>
                        </a:rPr>
                        <a:t>2016</a:t>
                      </a:r>
                    </a:p>
                  </a:txBody>
                  <a:tcPr marL="91451" marR="91451" marT="45723" marB="45723"/>
                </a:tc>
                <a:tc>
                  <a:txBody>
                    <a:bodyPr/>
                    <a:lstStyle/>
                    <a:p>
                      <a:endParaRPr lang="en-US" dirty="0">
                        <a:latin typeface="Gill Sans MT" panose="020B0502020104020203" pitchFamily="34" charset="0"/>
                      </a:endParaRPr>
                    </a:p>
                  </a:txBody>
                  <a:tcPr marL="91451" marR="91451" marT="45723" marB="45723"/>
                </a:tc>
                <a:tc>
                  <a:txBody>
                    <a:bodyPr/>
                    <a:lstStyle/>
                    <a:p>
                      <a:endParaRPr lang="en-US" dirty="0">
                        <a:latin typeface="Gill Sans MT" panose="020B0502020104020203" pitchFamily="34" charset="0"/>
                      </a:endParaRPr>
                    </a:p>
                  </a:txBody>
                  <a:tcPr marL="91451" marR="91451" marT="45723" marB="45723"/>
                </a:tc>
                <a:tc>
                  <a:txBody>
                    <a:bodyPr/>
                    <a:lstStyle/>
                    <a:p>
                      <a:endParaRPr lang="en-US" dirty="0">
                        <a:latin typeface="Gill Sans MT" panose="020B0502020104020203" pitchFamily="34" charset="0"/>
                      </a:endParaRPr>
                    </a:p>
                  </a:txBody>
                  <a:tcPr marL="91451" marR="91451" marT="45723" marB="45723"/>
                </a:tc>
                <a:extLst>
                  <a:ext uri="{0D108BD9-81ED-4DB2-BD59-A6C34878D82A}">
                    <a16:rowId xmlns:a16="http://schemas.microsoft.com/office/drawing/2014/main" val="10012"/>
                  </a:ext>
                </a:extLst>
              </a:tr>
            </a:tbl>
          </a:graphicData>
        </a:graphic>
      </p:graphicFrame>
      <p:sp>
        <p:nvSpPr>
          <p:cNvPr id="8296" name="TextBox 7"/>
          <p:cNvSpPr txBox="1">
            <a:spLocks noChangeArrowheads="1"/>
          </p:cNvSpPr>
          <p:nvPr/>
        </p:nvSpPr>
        <p:spPr bwMode="auto">
          <a:xfrm>
            <a:off x="1781175" y="6242051"/>
            <a:ext cx="7620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400" dirty="0">
                <a:solidFill>
                  <a:srgbClr val="000000"/>
                </a:solidFill>
                <a:latin typeface="Gill Sans MT" panose="020B0502020104020203" pitchFamily="34" charset="0"/>
              </a:rPr>
              <a:t>NSCAs in</a:t>
            </a:r>
            <a:r>
              <a:rPr lang="en-US" altLang="en-US" sz="1400" dirty="0">
                <a:solidFill>
                  <a:srgbClr val="0070C0"/>
                </a:solidFill>
                <a:latin typeface="Gill Sans MT" panose="020B0502020104020203" pitchFamily="34" charset="0"/>
              </a:rPr>
              <a:t> </a:t>
            </a:r>
            <a:r>
              <a:rPr lang="en-US" altLang="en-US" sz="1400" i="1" dirty="0">
                <a:solidFill>
                  <a:srgbClr val="0070C0"/>
                </a:solidFill>
                <a:latin typeface="Gill Sans MT" panose="020B0502020104020203" pitchFamily="34" charset="0"/>
              </a:rPr>
              <a:t>BLUE</a:t>
            </a:r>
            <a:r>
              <a:rPr lang="en-US" altLang="en-US" sz="1400" dirty="0">
                <a:solidFill>
                  <a:srgbClr val="0070C0"/>
                </a:solidFill>
                <a:latin typeface="Gill Sans MT" panose="020B0502020104020203" pitchFamily="34" charset="0"/>
              </a:rPr>
              <a:t> </a:t>
            </a:r>
            <a:r>
              <a:rPr lang="en-US" altLang="en-US" sz="1400" dirty="0">
                <a:solidFill>
                  <a:srgbClr val="000000"/>
                </a:solidFill>
                <a:latin typeface="Gill Sans MT" panose="020B0502020104020203" pitchFamily="34" charset="0"/>
              </a:rPr>
              <a:t>were supported by the Global Fund, NSCAs in </a:t>
            </a:r>
            <a:r>
              <a:rPr lang="en-US" altLang="en-US" sz="1400" dirty="0">
                <a:solidFill>
                  <a:srgbClr val="C00000"/>
                </a:solidFill>
                <a:latin typeface="Gill Sans MT" panose="020B0502020104020203" pitchFamily="34" charset="0"/>
              </a:rPr>
              <a:t>Red are NSCA 2.0 pilots</a:t>
            </a:r>
            <a:endParaRPr lang="en-US" altLang="en-US" sz="1400" dirty="0">
              <a:solidFill>
                <a:srgbClr val="000000"/>
              </a:solidFill>
              <a:latin typeface="Gill Sans MT" panose="020B0502020104020203" pitchFamily="34" charset="0"/>
            </a:endParaRPr>
          </a:p>
          <a:p>
            <a:pPr>
              <a:spcBef>
                <a:spcPct val="0"/>
              </a:spcBef>
              <a:buFontTx/>
              <a:buNone/>
            </a:pPr>
            <a:r>
              <a:rPr lang="en-US" altLang="en-US" sz="1400" dirty="0">
                <a:solidFill>
                  <a:srgbClr val="000000"/>
                </a:solidFill>
                <a:latin typeface="Gill Sans MT" panose="020B0502020104020203" pitchFamily="34" charset="0"/>
              </a:rPr>
              <a:t>*Rwanda has implemented the NSCA three times. </a:t>
            </a:r>
          </a:p>
        </p:txBody>
      </p:sp>
      <p:sp>
        <p:nvSpPr>
          <p:cNvPr id="2" name="Slide Number Placeholder 1"/>
          <p:cNvSpPr>
            <a:spLocks noGrp="1"/>
          </p:cNvSpPr>
          <p:nvPr>
            <p:ph type="sldNum" sz="quarter" idx="12"/>
          </p:nvPr>
        </p:nvSpPr>
        <p:spPr/>
        <p:txBody>
          <a:bodyPr/>
          <a:lstStyle/>
          <a:p>
            <a:fld id="{C16AFFB4-B1F4-4784-ADA3-5AEED083F242}" type="slidenum">
              <a:rPr lang="en-US" altLang="en-US" smtClean="0"/>
              <a:pPr/>
              <a:t>5</a:t>
            </a:fld>
            <a:endParaRPr lang="en-US" altLang="en-US" dirty="0"/>
          </a:p>
        </p:txBody>
      </p:sp>
    </p:spTree>
    <p:extLst>
      <p:ext uri="{BB962C8B-B14F-4D97-AF65-F5344CB8AC3E}">
        <p14:creationId xmlns:p14="http://schemas.microsoft.com/office/powerpoint/2010/main" val="536177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0"/>
            <a:ext cx="12343841" cy="1113673"/>
          </a:xfrm>
        </p:spPr>
        <p:txBody>
          <a:bodyPr>
            <a:normAutofit/>
          </a:bodyPr>
          <a:lstStyle/>
          <a:p>
            <a:pPr algn="ctr"/>
            <a:r>
              <a:rPr lang="en-US" sz="3600" b="1" dirty="0">
                <a:solidFill>
                  <a:srgbClr val="C00000"/>
                </a:solidFill>
                <a:latin typeface="Gill Sans MT" panose="020B0502020104020203" pitchFamily="34" charset="0"/>
              </a:rPr>
              <a:t>USAID Objectives for </a:t>
            </a:r>
            <a:br>
              <a:rPr lang="en-US" sz="3600" b="1" dirty="0">
                <a:solidFill>
                  <a:srgbClr val="C00000"/>
                </a:solidFill>
                <a:latin typeface="Gill Sans MT" panose="020B0502020104020203" pitchFamily="34" charset="0"/>
              </a:rPr>
            </a:br>
            <a:r>
              <a:rPr lang="en-US" sz="3600" b="1" dirty="0">
                <a:solidFill>
                  <a:srgbClr val="C00000"/>
                </a:solidFill>
                <a:latin typeface="Gill Sans MT" panose="020B0502020104020203" pitchFamily="34" charset="0"/>
              </a:rPr>
              <a:t>National Supply Chain Assessment 2.0</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sp>
        <p:nvSpPr>
          <p:cNvPr id="4" name="Rectangle 3">
            <a:extLst>
              <a:ext uri="{FF2B5EF4-FFF2-40B4-BE49-F238E27FC236}">
                <a16:creationId xmlns:a16="http://schemas.microsoft.com/office/drawing/2014/main" id="{75EB3BE9-4DD3-430C-99D3-5535FDD4F1B0}"/>
              </a:ext>
            </a:extLst>
          </p:cNvPr>
          <p:cNvSpPr/>
          <p:nvPr/>
        </p:nvSpPr>
        <p:spPr>
          <a:xfrm>
            <a:off x="694082" y="1524258"/>
            <a:ext cx="10803834" cy="4832092"/>
          </a:xfrm>
          <a:prstGeom prst="rect">
            <a:avLst/>
          </a:prstGeom>
        </p:spPr>
        <p:txBody>
          <a:bodyPr wrap="square">
            <a:spAutoFit/>
          </a:bodyPr>
          <a:lstStyle/>
          <a:p>
            <a:pPr marL="285750" indent="-285750">
              <a:buFont typeface="Wingdings" panose="05000000000000000000" pitchFamily="2" charset="2"/>
              <a:buChar char="ü"/>
            </a:pPr>
            <a:r>
              <a:rPr lang="en-US" sz="2800" dirty="0">
                <a:latin typeface="Gill Sans MT" panose="020B0502020104020203" pitchFamily="34" charset="0"/>
              </a:rPr>
              <a:t>Define more clearly the primary and secondary objectives for the NSCA methodology, incorporate a mechanism that will permit the NSCA methodology to be tailored to a specific intended objective and audience</a:t>
            </a:r>
          </a:p>
          <a:p>
            <a:pPr marL="285750" indent="-285750">
              <a:buFont typeface="Wingdings" panose="05000000000000000000" pitchFamily="2" charset="2"/>
              <a:buChar char="ü"/>
            </a:pPr>
            <a:r>
              <a:rPr lang="en-US" sz="2800" dirty="0">
                <a:latin typeface="Gill Sans MT" panose="020B0502020104020203" pitchFamily="34" charset="0"/>
              </a:rPr>
              <a:t>Standardize data collection tools, methods, and reporting templates (and the resulting data)</a:t>
            </a:r>
          </a:p>
          <a:p>
            <a:pPr marL="285750" indent="-285750">
              <a:buFont typeface="Wingdings" panose="05000000000000000000" pitchFamily="2" charset="2"/>
              <a:buChar char="ü"/>
            </a:pPr>
            <a:r>
              <a:rPr lang="en-US" sz="2800" dirty="0">
                <a:latin typeface="Gill Sans MT" panose="020B0502020104020203" pitchFamily="34" charset="0"/>
              </a:rPr>
              <a:t>Improve measurement of local capacity/sustainability in supply chain management</a:t>
            </a:r>
          </a:p>
          <a:p>
            <a:pPr marL="285750" indent="-285750">
              <a:buFont typeface="Wingdings" panose="05000000000000000000" pitchFamily="2" charset="2"/>
              <a:buChar char="ü"/>
            </a:pPr>
            <a:r>
              <a:rPr lang="en-US" sz="2800" dirty="0">
                <a:latin typeface="Gill Sans MT" panose="020B0502020104020203" pitchFamily="34" charset="0"/>
              </a:rPr>
              <a:t>Facilitate utilization of the results</a:t>
            </a:r>
          </a:p>
          <a:p>
            <a:pPr marL="285750" indent="-285750">
              <a:buFont typeface="Wingdings" panose="05000000000000000000" pitchFamily="2" charset="2"/>
              <a:buChar char="ü"/>
            </a:pPr>
            <a:r>
              <a:rPr lang="en-US" sz="2800" dirty="0">
                <a:latin typeface="Gill Sans MT" panose="020B0502020104020203" pitchFamily="34" charset="0"/>
              </a:rPr>
              <a:t>Expand the pool of organizations and individuals qualified to implement the NSCA</a:t>
            </a:r>
          </a:p>
        </p:txBody>
      </p:sp>
    </p:spTree>
    <p:extLst>
      <p:ext uri="{BB962C8B-B14F-4D97-AF65-F5344CB8AC3E}">
        <p14:creationId xmlns:p14="http://schemas.microsoft.com/office/powerpoint/2010/main" val="2847486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254" y="119134"/>
            <a:ext cx="8938846" cy="609600"/>
          </a:xfrm>
        </p:spPr>
        <p:txBody>
          <a:bodyPr>
            <a:noAutofit/>
          </a:bodyPr>
          <a:lstStyle/>
          <a:p>
            <a:pPr lvl="1" algn="ctr"/>
            <a:r>
              <a:rPr lang="en-US" sz="3200" b="1" dirty="0">
                <a:solidFill>
                  <a:srgbClr val="C00000"/>
                </a:solidFill>
                <a:latin typeface="Gill Sans MT" panose="020B0502020104020203" pitchFamily="34" charset="0"/>
                <a:ea typeface="Arial" charset="0"/>
                <a:cs typeface="Arial" charset="0"/>
              </a:rPr>
              <a:t>Changes/Improvements from NSCA 1.0</a:t>
            </a:r>
          </a:p>
        </p:txBody>
      </p:sp>
      <p:sp>
        <p:nvSpPr>
          <p:cNvPr id="3" name="Content Placeholder 2"/>
          <p:cNvSpPr>
            <a:spLocks noGrp="1"/>
          </p:cNvSpPr>
          <p:nvPr>
            <p:ph idx="1"/>
          </p:nvPr>
        </p:nvSpPr>
        <p:spPr>
          <a:xfrm>
            <a:off x="1019909" y="798188"/>
            <a:ext cx="10539300" cy="6101097"/>
          </a:xfrm>
        </p:spPr>
        <p:txBody>
          <a:bodyPr>
            <a:normAutofit/>
          </a:bodyPr>
          <a:lstStyle/>
          <a:p>
            <a:pPr marL="0" indent="0">
              <a:buNone/>
            </a:pPr>
            <a:r>
              <a:rPr lang="en-US" dirty="0">
                <a:solidFill>
                  <a:srgbClr val="C00000"/>
                </a:solidFill>
                <a:latin typeface="Gill Sans MT" panose="020B0502020104020203" pitchFamily="34" charset="0"/>
              </a:rPr>
              <a:t>Content</a:t>
            </a:r>
          </a:p>
          <a:p>
            <a:pPr lvl="1">
              <a:buFont typeface="Wingdings" panose="05000000000000000000" pitchFamily="2" charset="2"/>
              <a:buChar char="ü"/>
            </a:pPr>
            <a:r>
              <a:rPr lang="en-US" dirty="0">
                <a:latin typeface="Gill Sans MT" panose="020B0502020104020203" pitchFamily="34" charset="0"/>
              </a:rPr>
              <a:t>Updated with current content and expanded modules (e.g. LMIS, Governance, HR, cold chain)</a:t>
            </a:r>
          </a:p>
          <a:p>
            <a:pPr lvl="1">
              <a:buFont typeface="Wingdings" panose="05000000000000000000" pitchFamily="2" charset="2"/>
              <a:buChar char="ü"/>
            </a:pPr>
            <a:r>
              <a:rPr lang="en-US" dirty="0">
                <a:latin typeface="Gill Sans MT" panose="020B0502020104020203" pitchFamily="34" charset="0"/>
              </a:rPr>
              <a:t>Expanded list of KPIs to measure local capacity/sustainability in supply chain management</a:t>
            </a:r>
          </a:p>
          <a:p>
            <a:pPr lvl="1">
              <a:buFont typeface="Wingdings" panose="05000000000000000000" pitchFamily="2" charset="2"/>
              <a:buChar char="ü"/>
            </a:pPr>
            <a:r>
              <a:rPr lang="en-US" dirty="0">
                <a:latin typeface="Gill Sans MT" panose="020B0502020104020203" pitchFamily="34" charset="0"/>
              </a:rPr>
              <a:t>Greatly increased use of binary questions rather than grades</a:t>
            </a:r>
          </a:p>
          <a:p>
            <a:pPr lvl="1">
              <a:buFont typeface="Wingdings" panose="05000000000000000000" pitchFamily="2" charset="2"/>
              <a:buChar char="ü"/>
            </a:pPr>
            <a:r>
              <a:rPr lang="en-US" dirty="0">
                <a:latin typeface="Gill Sans MT" panose="020B0502020104020203" pitchFamily="34" charset="0"/>
              </a:rPr>
              <a:t>Quantitative Repeatable Methodology</a:t>
            </a:r>
          </a:p>
          <a:p>
            <a:pPr lvl="1">
              <a:buFont typeface="Wingdings" panose="05000000000000000000" pitchFamily="2" charset="2"/>
              <a:buChar char="ü"/>
            </a:pPr>
            <a:r>
              <a:rPr lang="en-US" dirty="0">
                <a:latin typeface="Gill Sans MT" panose="020B0502020104020203" pitchFamily="34" charset="0"/>
              </a:rPr>
              <a:t>Clear sampling strategy and methodology that is tailored to specific intended objectives and audience.</a:t>
            </a:r>
          </a:p>
          <a:p>
            <a:pPr marL="0" indent="0">
              <a:buNone/>
            </a:pPr>
            <a:r>
              <a:rPr lang="en-US" dirty="0">
                <a:solidFill>
                  <a:srgbClr val="C00000"/>
                </a:solidFill>
                <a:latin typeface="Gill Sans MT" panose="020B0502020104020203" pitchFamily="34" charset="0"/>
              </a:rPr>
              <a:t>Ease of Use</a:t>
            </a:r>
          </a:p>
          <a:p>
            <a:pPr lvl="1">
              <a:buFont typeface="Wingdings" panose="05000000000000000000" pitchFamily="2" charset="2"/>
              <a:buChar char="ü"/>
            </a:pPr>
            <a:r>
              <a:rPr lang="en-US" dirty="0">
                <a:latin typeface="Gill Sans MT" panose="020B0502020104020203" pitchFamily="34" charset="0"/>
              </a:rPr>
              <a:t>Publically available code, SOPs, user guides, templates</a:t>
            </a:r>
          </a:p>
          <a:p>
            <a:pPr lvl="1">
              <a:buFont typeface="Wingdings" panose="05000000000000000000" pitchFamily="2" charset="2"/>
              <a:buChar char="ü"/>
            </a:pPr>
            <a:r>
              <a:rPr lang="en-US" dirty="0">
                <a:latin typeface="Gill Sans MT" panose="020B0502020104020203" pitchFamily="34" charset="0"/>
              </a:rPr>
              <a:t>Template code, core set of analyses (semi)-automated </a:t>
            </a:r>
          </a:p>
          <a:p>
            <a:pPr lvl="1">
              <a:buFont typeface="Wingdings" panose="05000000000000000000" pitchFamily="2" charset="2"/>
              <a:buChar char="ü"/>
            </a:pPr>
            <a:r>
              <a:rPr lang="en-US" altLang="en-US" dirty="0">
                <a:latin typeface="Gill Sans MT" panose="020B0502020104020203" pitchFamily="34" charset="0"/>
              </a:rPr>
              <a:t>Aligned with other tools to allow for reciprocity </a:t>
            </a:r>
          </a:p>
          <a:p>
            <a:pPr lvl="1">
              <a:buFont typeface="Wingdings" panose="05000000000000000000" pitchFamily="2" charset="2"/>
              <a:buChar char="ü"/>
            </a:pPr>
            <a:r>
              <a:rPr lang="en-US" dirty="0">
                <a:latin typeface="Gill Sans MT" panose="020B0502020104020203" pitchFamily="34" charset="0"/>
              </a:rPr>
              <a:t>Modular–with distinct modules and service levels, an implementer can expand or contract scope without compromising the model </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7</a:t>
            </a:fld>
            <a:endParaRPr lang="en-US" altLang="en-US" dirty="0"/>
          </a:p>
        </p:txBody>
      </p:sp>
    </p:spTree>
    <p:extLst>
      <p:ext uri="{BB962C8B-B14F-4D97-AF65-F5344CB8AC3E}">
        <p14:creationId xmlns:p14="http://schemas.microsoft.com/office/powerpoint/2010/main" val="3014655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8506"/>
            <a:ext cx="10515600" cy="977090"/>
          </a:xfrm>
        </p:spPr>
        <p:txBody>
          <a:bodyPr>
            <a:normAutofit/>
          </a:bodyPr>
          <a:lstStyle/>
          <a:p>
            <a:r>
              <a:rPr lang="en-US" sz="2800" dirty="0">
                <a:latin typeface="Gill Sans MT" panose="020B0502020104020203" pitchFamily="34" charset="0"/>
              </a:rPr>
              <a:t>NSCA 2.0 does not fulfill all supply chain evaluation needs- it may intersect with, but cannot replace, other resources</a:t>
            </a:r>
          </a:p>
        </p:txBody>
      </p:sp>
      <p:grpSp>
        <p:nvGrpSpPr>
          <p:cNvPr id="18" name="Group 17"/>
          <p:cNvGrpSpPr/>
          <p:nvPr/>
        </p:nvGrpSpPr>
        <p:grpSpPr>
          <a:xfrm>
            <a:off x="2717550" y="1854860"/>
            <a:ext cx="6454787" cy="4252081"/>
            <a:chOff x="1951319" y="2430221"/>
            <a:chExt cx="5570423" cy="3999789"/>
          </a:xfrm>
        </p:grpSpPr>
        <p:sp>
          <p:nvSpPr>
            <p:cNvPr id="19" name="Freeform 18"/>
            <p:cNvSpPr/>
            <p:nvPr/>
          </p:nvSpPr>
          <p:spPr>
            <a:xfrm>
              <a:off x="3472564" y="2430221"/>
              <a:ext cx="2599922" cy="2848850"/>
            </a:xfrm>
            <a:custGeom>
              <a:avLst/>
              <a:gdLst>
                <a:gd name="connsiteX0" fmla="*/ 0 w 2599922"/>
                <a:gd name="connsiteY0" fmla="*/ 1299961 h 2599922"/>
                <a:gd name="connsiteX1" fmla="*/ 1299961 w 2599922"/>
                <a:gd name="connsiteY1" fmla="*/ 0 h 2599922"/>
                <a:gd name="connsiteX2" fmla="*/ 2599922 w 2599922"/>
                <a:gd name="connsiteY2" fmla="*/ 1299961 h 2599922"/>
                <a:gd name="connsiteX3" fmla="*/ 1299961 w 2599922"/>
                <a:gd name="connsiteY3" fmla="*/ 2599922 h 2599922"/>
                <a:gd name="connsiteX4" fmla="*/ 0 w 2599922"/>
                <a:gd name="connsiteY4" fmla="*/ 1299961 h 25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22" h="2599922">
                  <a:moveTo>
                    <a:pt x="0" y="1299961"/>
                  </a:moveTo>
                  <a:cubicBezTo>
                    <a:pt x="0" y="582012"/>
                    <a:pt x="582012" y="0"/>
                    <a:pt x="1299961" y="0"/>
                  </a:cubicBezTo>
                  <a:cubicBezTo>
                    <a:pt x="2017910" y="0"/>
                    <a:pt x="2599922" y="582012"/>
                    <a:pt x="2599922" y="1299961"/>
                  </a:cubicBezTo>
                  <a:cubicBezTo>
                    <a:pt x="2599922" y="2017910"/>
                    <a:pt x="2017910" y="2599922"/>
                    <a:pt x="1299961" y="2599922"/>
                  </a:cubicBezTo>
                  <a:cubicBezTo>
                    <a:pt x="582012" y="2599922"/>
                    <a:pt x="0" y="2017910"/>
                    <a:pt x="0" y="129996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404880" tIns="404880" rIns="404880" bIns="404880" numCol="1" spcCol="1270" anchor="ctr" anchorCtr="0">
              <a:noAutofit/>
            </a:bodyPr>
            <a:lstStyle/>
            <a:p>
              <a:pPr algn="ctr" defTabSz="844550">
                <a:lnSpc>
                  <a:spcPct val="90000"/>
                </a:lnSpc>
                <a:spcBef>
                  <a:spcPct val="0"/>
                </a:spcBef>
                <a:spcAft>
                  <a:spcPct val="35000"/>
                </a:spcAft>
              </a:pPr>
              <a:r>
                <a:rPr lang="en-US" sz="1900" dirty="0">
                  <a:latin typeface="Gill Sans MT" panose="020B0502020104020203" pitchFamily="34" charset="0"/>
                </a:rPr>
                <a:t>NSCA is a point in time assessment. The NSCA was </a:t>
              </a:r>
              <a:r>
                <a:rPr lang="en-US" sz="1900" b="1" dirty="0">
                  <a:solidFill>
                    <a:srgbClr val="0070C0"/>
                  </a:solidFill>
                  <a:latin typeface="Gill Sans MT" panose="020B0502020104020203" pitchFamily="34" charset="0"/>
                </a:rPr>
                <a:t>NOT</a:t>
              </a:r>
              <a:r>
                <a:rPr lang="en-US" sz="1900" b="1" dirty="0">
                  <a:solidFill>
                    <a:srgbClr val="C00000"/>
                  </a:solidFill>
                  <a:latin typeface="Gill Sans MT" panose="020B0502020104020203" pitchFamily="34" charset="0"/>
                </a:rPr>
                <a:t> </a:t>
              </a:r>
              <a:r>
                <a:rPr lang="en-US" sz="1900" dirty="0">
                  <a:latin typeface="Gill Sans MT" panose="020B0502020104020203" pitchFamily="34" charset="0"/>
                </a:rPr>
                <a:t>designed</a:t>
              </a:r>
              <a:r>
                <a:rPr lang="en-US" sz="1900" dirty="0"/>
                <a:t>:  </a:t>
              </a:r>
            </a:p>
          </p:txBody>
        </p:sp>
        <p:sp>
          <p:nvSpPr>
            <p:cNvPr id="23" name="Freeform 22"/>
            <p:cNvSpPr/>
            <p:nvPr/>
          </p:nvSpPr>
          <p:spPr>
            <a:xfrm>
              <a:off x="5884354" y="3227361"/>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an auditing activity</a:t>
              </a:r>
            </a:p>
          </p:txBody>
        </p:sp>
        <p:sp>
          <p:nvSpPr>
            <p:cNvPr id="25" name="Freeform 24"/>
            <p:cNvSpPr/>
            <p:nvPr/>
          </p:nvSpPr>
          <p:spPr>
            <a:xfrm>
              <a:off x="5352432" y="43368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For detailed ROI calculations. </a:t>
              </a:r>
            </a:p>
          </p:txBody>
        </p:sp>
        <p:sp>
          <p:nvSpPr>
            <p:cNvPr id="26" name="Freeform 25"/>
            <p:cNvSpPr/>
            <p:nvPr/>
          </p:nvSpPr>
          <p:spPr>
            <a:xfrm>
              <a:off x="4413888" y="5130049"/>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 method for identifying fraudulent behaviors</a:t>
              </a:r>
            </a:p>
          </p:txBody>
        </p:sp>
        <p:sp>
          <p:nvSpPr>
            <p:cNvPr id="27" name="Freeform 26"/>
            <p:cNvSpPr/>
            <p:nvPr/>
          </p:nvSpPr>
          <p:spPr>
            <a:xfrm>
              <a:off x="3079853" y="50607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 performance tool to evaluate specific sites or individuals</a:t>
              </a:r>
            </a:p>
          </p:txBody>
        </p:sp>
        <p:sp>
          <p:nvSpPr>
            <p:cNvPr id="28" name="Freeform 27"/>
            <p:cNvSpPr/>
            <p:nvPr/>
          </p:nvSpPr>
          <p:spPr>
            <a:xfrm>
              <a:off x="2220670" y="4334364"/>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To provide longitudinal insights*</a:t>
              </a:r>
            </a:p>
          </p:txBody>
        </p:sp>
        <p:sp>
          <p:nvSpPr>
            <p:cNvPr id="29" name="Freeform 28"/>
            <p:cNvSpPr/>
            <p:nvPr/>
          </p:nvSpPr>
          <p:spPr>
            <a:xfrm>
              <a:off x="1951319" y="3204665"/>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To provide information on causality of observations </a:t>
              </a:r>
            </a:p>
          </p:txBody>
        </p:sp>
      </p:grpSp>
      <p:sp>
        <p:nvSpPr>
          <p:cNvPr id="13" name="Rectangle 12"/>
          <p:cNvSpPr/>
          <p:nvPr/>
        </p:nvSpPr>
        <p:spPr>
          <a:xfrm>
            <a:off x="3484793" y="144308"/>
            <a:ext cx="4875597" cy="646331"/>
          </a:xfrm>
          <a:prstGeom prst="rect">
            <a:avLst/>
          </a:prstGeom>
        </p:spPr>
        <p:txBody>
          <a:bodyPr wrap="square">
            <a:spAutoFit/>
          </a:bodyPr>
          <a:lstStyle/>
          <a:p>
            <a:pPr algn="ctr"/>
            <a:r>
              <a:rPr lang="en-US" sz="3600" b="1" dirty="0">
                <a:solidFill>
                  <a:srgbClr val="C00000"/>
                </a:solidFill>
                <a:latin typeface="Gill Sans MT" panose="020B0502020104020203" pitchFamily="34" charset="0"/>
                <a:ea typeface="Arial" charset="0"/>
                <a:cs typeface="Arial" charset="0"/>
              </a:rPr>
              <a:t>What NSCA is not</a:t>
            </a:r>
            <a:endParaRPr lang="en-US" sz="3600" dirty="0">
              <a:solidFill>
                <a:srgbClr val="C00000"/>
              </a:solidFill>
              <a:latin typeface="Gill Sans MT" panose="020B0502020104020203" pitchFamily="34" charset="0"/>
              <a:ea typeface="Arial" charset="0"/>
              <a:cs typeface="Arial" charset="0"/>
            </a:endParaRPr>
          </a:p>
        </p:txBody>
      </p:sp>
      <p:sp>
        <p:nvSpPr>
          <p:cNvPr id="4" name="Rectangular Callout 3"/>
          <p:cNvSpPr/>
          <p:nvPr/>
        </p:nvSpPr>
        <p:spPr bwMode="auto">
          <a:xfrm>
            <a:off x="1762125" y="4381686"/>
            <a:ext cx="955424" cy="667129"/>
          </a:xfrm>
          <a:prstGeom prst="wedgeRectCallout">
            <a:avLst>
              <a:gd name="adj1" fmla="val 90824"/>
              <a:gd name="adj2" fmla="val -444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Cohort </a:t>
            </a:r>
          </a:p>
          <a:p>
            <a:pPr eaLnBrk="0" fontAlgn="base" hangingPunct="0">
              <a:spcBef>
                <a:spcPct val="0"/>
              </a:spcBef>
              <a:spcAft>
                <a:spcPct val="0"/>
              </a:spcAft>
            </a:pPr>
            <a:r>
              <a:rPr lang="en-US" sz="1400" dirty="0">
                <a:solidFill>
                  <a:schemeClr val="bg1"/>
                </a:solidFill>
                <a:latin typeface="Gill Sans MT" panose="020B0502020104020203" pitchFamily="34" charset="0"/>
              </a:rPr>
              <a:t>study</a:t>
            </a:r>
          </a:p>
        </p:txBody>
      </p:sp>
      <p:sp>
        <p:nvSpPr>
          <p:cNvPr id="15" name="Rectangular Callout 14"/>
          <p:cNvSpPr/>
          <p:nvPr/>
        </p:nvSpPr>
        <p:spPr bwMode="auto">
          <a:xfrm>
            <a:off x="1407078" y="3226003"/>
            <a:ext cx="1022099" cy="649980"/>
          </a:xfrm>
          <a:prstGeom prst="wedgeRectCallout">
            <a:avLst>
              <a:gd name="adj1" fmla="val 94812"/>
              <a:gd name="adj2" fmla="val 200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Impact Evaluation</a:t>
            </a:r>
          </a:p>
        </p:txBody>
      </p:sp>
      <p:sp>
        <p:nvSpPr>
          <p:cNvPr id="16" name="Rectangular Callout 15"/>
          <p:cNvSpPr/>
          <p:nvPr/>
        </p:nvSpPr>
        <p:spPr bwMode="auto">
          <a:xfrm>
            <a:off x="2644121" y="5637674"/>
            <a:ext cx="1022099" cy="649980"/>
          </a:xfrm>
          <a:prstGeom prst="wedgeRectCallout">
            <a:avLst>
              <a:gd name="adj1" fmla="val 91084"/>
              <a:gd name="adj2" fmla="val -547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Annual Review</a:t>
            </a:r>
          </a:p>
        </p:txBody>
      </p:sp>
      <p:sp>
        <p:nvSpPr>
          <p:cNvPr id="17" name="Rectangular Callout 16"/>
          <p:cNvSpPr/>
          <p:nvPr/>
        </p:nvSpPr>
        <p:spPr bwMode="auto">
          <a:xfrm>
            <a:off x="8398418" y="5509527"/>
            <a:ext cx="1022099" cy="649980"/>
          </a:xfrm>
          <a:prstGeom prst="wedgeRectCallout">
            <a:avLst>
              <a:gd name="adj1" fmla="val -147484"/>
              <a:gd name="adj2" fmla="val -3861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MAR or SLICE</a:t>
            </a:r>
          </a:p>
        </p:txBody>
      </p:sp>
      <p:sp>
        <p:nvSpPr>
          <p:cNvPr id="20" name="Rectangular Callout 19"/>
          <p:cNvSpPr/>
          <p:nvPr/>
        </p:nvSpPr>
        <p:spPr bwMode="auto">
          <a:xfrm>
            <a:off x="9162337" y="4398835"/>
            <a:ext cx="1022099" cy="649980"/>
          </a:xfrm>
          <a:prstGeom prst="wedgeRectCallout">
            <a:avLst>
              <a:gd name="adj1" fmla="val -130710"/>
              <a:gd name="adj2" fmla="val 3758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Arial" panose="020B0604020202020204" pitchFamily="34" charset="0"/>
              </a:rPr>
              <a:t>Annual Review</a:t>
            </a:r>
          </a:p>
        </p:txBody>
      </p:sp>
      <p:sp>
        <p:nvSpPr>
          <p:cNvPr id="21" name="Rectangular Callout 20"/>
          <p:cNvSpPr/>
          <p:nvPr/>
        </p:nvSpPr>
        <p:spPr bwMode="auto">
          <a:xfrm>
            <a:off x="9563618" y="3531940"/>
            <a:ext cx="1022099" cy="649980"/>
          </a:xfrm>
          <a:prstGeom prst="wedgeRectCallout">
            <a:avLst>
              <a:gd name="adj1" fmla="val -93433"/>
              <a:gd name="adj2" fmla="val -9869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Costing or Audit</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8</a:t>
            </a:fld>
            <a:endParaRPr lang="en-US" altLang="en-US" dirty="0"/>
          </a:p>
        </p:txBody>
      </p:sp>
      <p:sp>
        <p:nvSpPr>
          <p:cNvPr id="5" name="TextBox 4">
            <a:extLst>
              <a:ext uri="{FF2B5EF4-FFF2-40B4-BE49-F238E27FC236}">
                <a16:creationId xmlns:a16="http://schemas.microsoft.com/office/drawing/2014/main" id="{0FF9AE39-152B-4FF8-8630-F245E9DDFCBA}"/>
              </a:ext>
            </a:extLst>
          </p:cNvPr>
          <p:cNvSpPr txBox="1"/>
          <p:nvPr/>
        </p:nvSpPr>
        <p:spPr>
          <a:xfrm>
            <a:off x="2194117" y="6593337"/>
            <a:ext cx="9349313" cy="276999"/>
          </a:xfrm>
          <a:prstGeom prst="rect">
            <a:avLst/>
          </a:prstGeom>
          <a:noFill/>
        </p:spPr>
        <p:txBody>
          <a:bodyPr wrap="square" rtlCol="0">
            <a:spAutoFit/>
          </a:bodyPr>
          <a:lstStyle/>
          <a:p>
            <a:r>
              <a:rPr lang="en-US" sz="1200" dirty="0"/>
              <a:t>*While a single NSCA cannot provide longitudinal insights, multiple periodic NSCAs could potentially serve that purpose.</a:t>
            </a:r>
          </a:p>
        </p:txBody>
      </p:sp>
    </p:spTree>
    <p:extLst>
      <p:ext uri="{BB962C8B-B14F-4D97-AF65-F5344CB8AC3E}">
        <p14:creationId xmlns:p14="http://schemas.microsoft.com/office/powerpoint/2010/main" val="4051393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47651"/>
            <a:ext cx="10392295" cy="5968537"/>
          </a:xfrm>
        </p:spPr>
        <p:txBody>
          <a:bodyPr>
            <a:normAutofit lnSpcReduction="10000"/>
          </a:bodyPr>
          <a:lstStyle/>
          <a:p>
            <a:pPr>
              <a:buFont typeface="Wingdings" panose="05000000000000000000" pitchFamily="2" charset="2"/>
              <a:buChar char="ü"/>
            </a:pPr>
            <a:r>
              <a:rPr lang="en-US" dirty="0">
                <a:latin typeface="Gill Sans MT" panose="020B0502020104020203" pitchFamily="34" charset="0"/>
              </a:rPr>
              <a:t>NSCA can describe performance (in terms of KPIs) and the capability maturity of a supply chain; however, </a:t>
            </a:r>
            <a:r>
              <a:rPr lang="en-US" dirty="0">
                <a:solidFill>
                  <a:srgbClr val="FF0000"/>
                </a:solidFill>
                <a:latin typeface="Gill Sans MT" panose="020B0502020104020203" pitchFamily="34" charset="0"/>
              </a:rPr>
              <a:t>it cannot necessarily derive the reasons for good/poor performance.</a:t>
            </a:r>
          </a:p>
          <a:p>
            <a:pPr>
              <a:buFont typeface="Wingdings" panose="05000000000000000000" pitchFamily="2" charset="2"/>
              <a:buChar char="ü"/>
            </a:pPr>
            <a:endParaRPr lang="en-US" dirty="0">
              <a:solidFill>
                <a:srgbClr val="FF0000"/>
              </a:solidFill>
              <a:latin typeface="Gill Sans MT" panose="020B0502020104020203" pitchFamily="34" charset="0"/>
            </a:endParaRPr>
          </a:p>
          <a:p>
            <a:pPr lvl="1">
              <a:buFont typeface="Arial" panose="020B0604020202020204" pitchFamily="34" charset="0"/>
              <a:buChar char="•"/>
            </a:pPr>
            <a:r>
              <a:rPr lang="en-US" sz="2800" dirty="0">
                <a:latin typeface="Gill Sans MT" panose="020B0502020104020203" pitchFamily="34" charset="0"/>
              </a:rPr>
              <a:t>Depending on the sample size, detailed analysis can show correlation, but not necessarily causation. </a:t>
            </a:r>
          </a:p>
          <a:p>
            <a:pPr lvl="1">
              <a:buFont typeface="Arial" panose="020B0604020202020204" pitchFamily="34" charset="0"/>
              <a:buChar char="•"/>
            </a:pPr>
            <a:r>
              <a:rPr lang="en-US" sz="2800" dirty="0">
                <a:latin typeface="Gill Sans MT" panose="020B0502020104020203" pitchFamily="34" charset="0"/>
              </a:rPr>
              <a:t>The CMM can help to isolate the inputs and process that are commonly present or absent at different levels of the supply chain</a:t>
            </a:r>
          </a:p>
          <a:p>
            <a:pPr lvl="1">
              <a:spcBef>
                <a:spcPts val="1000"/>
              </a:spcBef>
              <a:buFont typeface="Arial" panose="020B0604020202020204" pitchFamily="34" charset="0"/>
              <a:buChar char="•"/>
            </a:pPr>
            <a:endParaRPr lang="en-US" sz="28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CMM findings are therefore likely to identify areas where investments or actions can lead to improved performance. </a:t>
            </a:r>
          </a:p>
          <a:p>
            <a:pPr lvl="1">
              <a:spcBef>
                <a:spcPts val="1000"/>
              </a:spcBef>
              <a:buFont typeface="Wingdings" panose="05000000000000000000" pitchFamily="2" charset="2"/>
              <a:buChar char="ü"/>
            </a:pPr>
            <a:endParaRPr lang="en-US" sz="28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Data limitations: some self-reporting, data quality, missing data, some point in time data instead of six months of data</a:t>
            </a:r>
          </a:p>
          <a:p>
            <a:endParaRPr lang="en-US" sz="2000" dirty="0"/>
          </a:p>
        </p:txBody>
      </p:sp>
      <p:sp>
        <p:nvSpPr>
          <p:cNvPr id="6" name="Rectangle 5"/>
          <p:cNvSpPr/>
          <p:nvPr/>
        </p:nvSpPr>
        <p:spPr>
          <a:xfrm>
            <a:off x="4587148" y="159989"/>
            <a:ext cx="2894398" cy="646331"/>
          </a:xfrm>
          <a:prstGeom prst="rect">
            <a:avLst/>
          </a:prstGeom>
        </p:spPr>
        <p:txBody>
          <a:bodyPr wrap="square">
            <a:spAutoFit/>
          </a:bodyPr>
          <a:lstStyle/>
          <a:p>
            <a:pPr algn="ctr"/>
            <a:r>
              <a:rPr lang="en-US" sz="3600" b="1" dirty="0">
                <a:solidFill>
                  <a:srgbClr val="C00000"/>
                </a:solidFill>
                <a:latin typeface="Gill Sans MT" panose="020B0502020104020203" pitchFamily="34" charset="0"/>
                <a:ea typeface="Arial" charset="0"/>
                <a:cs typeface="Arial" charset="0"/>
              </a:rPr>
              <a:t>Limitations</a:t>
            </a:r>
            <a:endParaRPr lang="en-US" sz="3600" dirty="0">
              <a:solidFill>
                <a:srgbClr val="C00000"/>
              </a:solidFill>
              <a:latin typeface="Gill Sans MT" panose="020B0502020104020203" pitchFamily="34" charset="0"/>
              <a:ea typeface="Arial" charset="0"/>
              <a:cs typeface="Arial" charset="0"/>
            </a:endParaRP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Tree>
    <p:extLst>
      <p:ext uri="{BB962C8B-B14F-4D97-AF65-F5344CB8AC3E}">
        <p14:creationId xmlns:p14="http://schemas.microsoft.com/office/powerpoint/2010/main" val="332043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1725</Words>
  <Application>Microsoft Office PowerPoint</Application>
  <PresentationFormat>Widescreen</PresentationFormat>
  <Paragraphs>254</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Gill Sans MT</vt:lpstr>
      <vt:lpstr>Times</vt:lpstr>
      <vt:lpstr>Wingdings</vt:lpstr>
      <vt:lpstr>Office Theme</vt:lpstr>
      <vt:lpstr>PowerPoint Presentation</vt:lpstr>
      <vt:lpstr>NSCA Overview</vt:lpstr>
      <vt:lpstr>Objectives</vt:lpstr>
      <vt:lpstr>A brief history of the NSCA</vt:lpstr>
      <vt:lpstr>PowerPoint Presentation</vt:lpstr>
      <vt:lpstr>USAID Objectives for  National Supply Chain Assessment 2.0</vt:lpstr>
      <vt:lpstr>Changes/Improvements from NSCA 1.0</vt:lpstr>
      <vt:lpstr>NSCA 2.0 does not fulfill all supply chain evaluation needs- it may intersect with, but cannot replace, other resources</vt:lpstr>
      <vt:lpstr>PowerPoint Presentation</vt:lpstr>
      <vt:lpstr>NSCA 2.0 – Content Available to Partners I</vt:lpstr>
      <vt:lpstr>NSCA 2.0 – Content Available to Partners II</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23</cp:revision>
  <dcterms:created xsi:type="dcterms:W3CDTF">2018-05-01T03:36:14Z</dcterms:created>
  <dcterms:modified xsi:type="dcterms:W3CDTF">2018-09-17T15:13:05Z</dcterms:modified>
</cp:coreProperties>
</file>