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14"/>
  </p:notesMasterIdLst>
  <p:sldIdLst>
    <p:sldId id="461" r:id="rId2"/>
    <p:sldId id="462" r:id="rId3"/>
    <p:sldId id="463" r:id="rId4"/>
    <p:sldId id="464" r:id="rId5"/>
    <p:sldId id="465" r:id="rId6"/>
    <p:sldId id="466" r:id="rId7"/>
    <p:sldId id="467" r:id="rId8"/>
    <p:sldId id="468" r:id="rId9"/>
    <p:sldId id="469" r:id="rId10"/>
    <p:sldId id="470" r:id="rId11"/>
    <p:sldId id="471" r:id="rId12"/>
    <p:sldId id="47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12" autoAdjust="0"/>
    <p:restoredTop sz="79511"/>
  </p:normalViewPr>
  <p:slideViewPr>
    <p:cSldViewPr snapToGrid="0">
      <p:cViewPr varScale="1">
        <p:scale>
          <a:sx n="84" d="100"/>
          <a:sy n="84" d="100"/>
        </p:scale>
        <p:origin x="132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5/24/18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78793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7 KPIs should all be monitored routinely by senior supply chain managers as they will show trends, reflecting how improvement measures may be working, they are also all early warning signs of deteriorating performance that requires prompt corrective action.</a:t>
            </a:r>
          </a:p>
          <a:p>
            <a:r>
              <a:rPr lang="en-US" dirty="0" smtClean="0"/>
              <a:t>If time allows try to talk through how this could be and get a discussion going on what deteriorating</a:t>
            </a:r>
            <a:r>
              <a:rPr lang="en-US" baseline="0" dirty="0" smtClean="0"/>
              <a:t> performance could lead to, and how it could be corrected.</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0057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 one example of a Definition or IRS. Talk through the various sections and what people will find there and how they can be helpful during the assessment.  Recommend that all assessment teams have</a:t>
            </a:r>
            <a:r>
              <a:rPr lang="en-US" baseline="0" dirty="0" smtClean="0"/>
              <a:t> access to a full copy of the IRSs for KPIs being assessed.</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8487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point of this slide is</a:t>
            </a:r>
            <a:r>
              <a:rPr lang="en-US" baseline="0" dirty="0"/>
              <a:t> not to explain this calculation, but to point out that we have this information for each KPI in the two documents that all participants will have access to. These documents are available along with all other NSCA documentation.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6454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setting the scene for what is to follow during this KPI segment, this short opening session will recap on the KPIs shown on Day 1, show an example Definition/IRS to explain the various cells and the guidance contained in those sheets for collating results and conducting the calculations. Explain that the data collection teams will not be doing the KPI calculations. They will collect the data that is</a:t>
            </a:r>
            <a:r>
              <a:rPr lang="en-US" baseline="0" dirty="0"/>
              <a:t> then used to calculate the metrics during the data analysis phase.</a:t>
            </a:r>
          </a:p>
          <a:p>
            <a:endParaRPr lang="en-US" dirty="0"/>
          </a:p>
          <a:p>
            <a:r>
              <a:rPr lang="en-US" dirty="0"/>
              <a:t>We will then explain how</a:t>
            </a:r>
            <a:r>
              <a:rPr lang="en-US" baseline="0" dirty="0"/>
              <a:t> the data is used in the calculations and flow through to some of the standard outputs, table and graphics.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942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recommended that presenters have a copy of the KPI Definitions or Indicator Reference Sheets to hand in the event of detailed questions on individual KPIs.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1923310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Core KPIs that cover the front end of the supply chain, forecasting the need, the sources of funds,</a:t>
            </a:r>
            <a:r>
              <a:rPr lang="en-US" baseline="0" dirty="0" smtClean="0"/>
              <a:t> vendor performance and procurement value in terms of prices paid.</a:t>
            </a:r>
          </a:p>
          <a:p>
            <a:endParaRPr lang="en-US" baseline="0" dirty="0" smtClean="0"/>
          </a:p>
          <a:p>
            <a:r>
              <a:rPr lang="en-US" baseline="0" dirty="0" smtClean="0"/>
              <a:t>For the Forecasting KPI stress that this is to assess the accuracy of the forecast, and when reviewed routinely before a new forecast is made it provides the opportunity to learn lessons and instill a routine of continuous improvement in the quality and depth of forecasts.  Inaccurate forecasts lead to procurement and supply of the wrong items and quantities to satisfy patient needs, a can be a significant contributory factor to stock outs.</a:t>
            </a:r>
          </a:p>
          <a:p>
            <a:endParaRPr lang="en-US" baseline="0" dirty="0" smtClean="0"/>
          </a:p>
          <a:p>
            <a:r>
              <a:rPr lang="en-US" baseline="0" dirty="0" smtClean="0"/>
              <a:t>For KPI 2.1 Vendor on time and in full, stress the in full bit, this is new to many systems, but is the best practice standard used in commercial supply chains.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8610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 of the optional KPIs is to add depth or breadth that supports deeper analysis, or to address specific problems identified in setting the scope and objectives of the NSCA.</a:t>
            </a:r>
          </a:p>
          <a:p>
            <a:endParaRPr lang="en-US" dirty="0" smtClean="0"/>
          </a:p>
          <a:p>
            <a:r>
              <a:rPr lang="en-US" dirty="0" smtClean="0"/>
              <a:t>Talk briefly through the individual KPIs, with</a:t>
            </a:r>
            <a:r>
              <a:rPr lang="en-US" baseline="0" dirty="0" smtClean="0"/>
              <a:t> particular reference to local circumstances.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695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more warehousing KPIs than in any other area, which recognizes the criticality of warehouse performance in meeting patients needs.</a:t>
            </a:r>
          </a:p>
          <a:p>
            <a:endParaRPr lang="en-US" dirty="0" smtClean="0"/>
          </a:p>
          <a:p>
            <a:r>
              <a:rPr lang="en-US" dirty="0" smtClean="0"/>
              <a:t>Although</a:t>
            </a:r>
            <a:r>
              <a:rPr lang="en-US" baseline="0" dirty="0" smtClean="0"/>
              <a:t> stock out rate usually gets all the headlines and discussion, KPI 3.1 Stocked According to plan can be more insightful.  If facilities are stocked according to plan, and the forecasts on which the plan is based are reasonably accurate, then </a:t>
            </a:r>
            <a:r>
              <a:rPr lang="en-US" baseline="0" dirty="0" err="1" smtClean="0"/>
              <a:t>stockouts</a:t>
            </a:r>
            <a:r>
              <a:rPr lang="en-US" baseline="0" dirty="0" smtClean="0"/>
              <a:t> should not arise.  One can describe Stocked According to Plan as the positive equivalent of the negative Stocked Out failure.  Stocked According to plan can be a good measure to positively </a:t>
            </a:r>
            <a:r>
              <a:rPr lang="en-US" baseline="0" dirty="0" err="1" smtClean="0"/>
              <a:t>incentivise</a:t>
            </a:r>
            <a:r>
              <a:rPr lang="en-US" baseline="0" dirty="0" smtClean="0"/>
              <a:t> managers and staff.</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897043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Stock turn is a commercial</a:t>
            </a:r>
            <a:r>
              <a:rPr lang="en-US" baseline="0" dirty="0" smtClean="0"/>
              <a:t> sector measure that speaks to the efficiency of the warehousing operation, the higher the rate of turn the more efficient the operation, i.e. stock is not sitting unused on shelves in the warehouse it is moving through the patient facing facilities.\Cost are often hard to get, but would be critical in the private sector, so should be equally important to the public sector.</a:t>
            </a:r>
          </a:p>
          <a:p>
            <a:r>
              <a:rPr lang="en-US" baseline="0" dirty="0" smtClean="0"/>
              <a:t>3.7, 3.11 </a:t>
            </a:r>
            <a:r>
              <a:rPr lang="en-US" baseline="0" dirty="0" err="1" smtClean="0"/>
              <a:t>nd</a:t>
            </a:r>
            <a:r>
              <a:rPr lang="en-US" baseline="0" dirty="0" smtClean="0"/>
              <a:t> 3.12 all speak to quality assurance, 3.7 in particular is important for drugs and vaccines that must be kept at a set temperature, even short outages can be critical.</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564559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KPI 4.2 can be particularly insightful in identifying areas under stress that are placing high numbers of emergency orders.  This always begs the question why, the answer to which can be very helpful in identifying areas of improvement/challenge.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1433575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final two categories are cross-cutting and potentially impact all others areas, and can often be the underlying problems to weak performance.  Discuss how and why this may be so.</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824959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5/24/18</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5/24/18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5/24/18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5/24/18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5/24/18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5/24/18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5/24/18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5/24/18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5/24/18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4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70.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--:--am/pm : --:--am/pm</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800"/>
              </a:spcAft>
              <a:buClrTx/>
              <a:buSzTx/>
              <a:buFont typeface="Arial"/>
              <a:buNone/>
              <a:tabLst/>
              <a:defRPr/>
            </a:pPr>
            <a:r>
              <a:rPr kumimoji="0" lang="en-US" sz="1800" b="0" i="0" u="none" strike="noStrike" kern="1200" cap="none" spc="0" normalizeH="0" baseline="0" noProof="0" dirty="0">
                <a:ln>
                  <a:noFill/>
                </a:ln>
                <a:solidFill>
                  <a:srgbClr val="FFFFFF"/>
                </a:solidFill>
                <a:effectLst/>
                <a:uLnTx/>
                <a:uFillTx/>
                <a:latin typeface="Gill Sans MT"/>
                <a:ea typeface="+mn-ea"/>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177749604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0"/>
            <a:ext cx="9372600" cy="569387"/>
          </a:xfrm>
        </p:spPr>
        <p:txBody>
          <a:bodyPr>
            <a:normAutofit/>
          </a:bodyPr>
          <a:lstStyle/>
          <a:p>
            <a:pPr algn="l" eaLnBrk="1" hangingPunct="1"/>
            <a:r>
              <a:rPr lang="en-US" altLang="en-US" sz="3200" b="1" dirty="0">
                <a:solidFill>
                  <a:srgbClr val="C00000"/>
                </a:solidFill>
                <a:latin typeface="Gill Sans MT" panose="020B0502020104020203" pitchFamily="34" charset="0"/>
                <a:cs typeface="Gill Sans MT" panose="020B0502020104020203" pitchFamily="34" charset="0"/>
              </a:rPr>
              <a:t>KPIs to monitor routinely</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163571" y="755228"/>
            <a:ext cx="11613194" cy="6400799"/>
          </a:xfrm>
        </p:spPr>
        <p:txBody>
          <a:bodyPr>
            <a:normAutofit/>
          </a:bodyPr>
          <a:lstStyle/>
          <a:p>
            <a:pPr marL="457182" lvl="1" algn="l" defTabSz="912778">
              <a:spcBef>
                <a:spcPct val="20000"/>
              </a:spcBef>
              <a:spcAft>
                <a:spcPts val="1200"/>
              </a:spcAft>
            </a:pPr>
            <a:r>
              <a:rPr lang="en-US" altLang="en-US" sz="2800" b="1" dirty="0">
                <a:solidFill>
                  <a:schemeClr val="tx1"/>
                </a:solidFill>
                <a:latin typeface="Gill Sans MT" panose="020B0502020104020203" pitchFamily="34" charset="0"/>
                <a:cs typeface="Gill Sans MT" panose="020B0502020104020203" pitchFamily="34" charset="0"/>
              </a:rPr>
              <a:t>Seven KPIs can be used on a routine basis to support ongoing management of the supply chain:</a:t>
            </a:r>
            <a:endParaRPr lang="en-US" altLang="en-US" sz="2800" dirty="0">
              <a:solidFill>
                <a:schemeClr val="tx1"/>
              </a:solidFill>
              <a:latin typeface="Gill Sans MT" panose="020B0502020104020203" pitchFamily="34" charset="0"/>
              <a:cs typeface="Gill Sans MT" panose="020B0502020104020203" pitchFamily="34" charset="0"/>
            </a:endParaRPr>
          </a:p>
          <a:p>
            <a:pPr marL="447675" algn="l"/>
            <a:r>
              <a:rPr lang="en-US" sz="2800" dirty="0">
                <a:latin typeface="Gill Sans MT" panose="020B0502020104020203" pitchFamily="34" charset="0"/>
              </a:rPr>
              <a:t>2.1 – Vendor on-time and in full delivery rate</a:t>
            </a:r>
            <a:endParaRPr lang="en-GB" sz="2800" dirty="0">
              <a:latin typeface="Gill Sans MT" panose="020B0502020104020203" pitchFamily="34" charset="0"/>
            </a:endParaRPr>
          </a:p>
          <a:p>
            <a:pPr marL="447675" algn="l"/>
            <a:r>
              <a:rPr lang="en-US" sz="2800" dirty="0">
                <a:latin typeface="Gill Sans MT" panose="020B0502020104020203" pitchFamily="34" charset="0"/>
              </a:rPr>
              <a:t>3.1 – Stocked according to plan</a:t>
            </a:r>
            <a:endParaRPr lang="en-GB" sz="2800" dirty="0">
              <a:latin typeface="Gill Sans MT" panose="020B0502020104020203" pitchFamily="34" charset="0"/>
            </a:endParaRPr>
          </a:p>
          <a:p>
            <a:pPr marL="447675" algn="l"/>
            <a:r>
              <a:rPr lang="en-US" sz="2800" dirty="0">
                <a:latin typeface="Gill Sans MT" panose="020B0502020104020203" pitchFamily="34" charset="0"/>
              </a:rPr>
              <a:t>3.2 – Stock out rate by tracer commodity by level of the system</a:t>
            </a:r>
            <a:endParaRPr lang="en-GB" sz="2800" dirty="0">
              <a:latin typeface="Gill Sans MT" panose="020B0502020104020203" pitchFamily="34" charset="0"/>
            </a:endParaRPr>
          </a:p>
          <a:p>
            <a:pPr marL="447675" algn="l"/>
            <a:r>
              <a:rPr lang="en-US" sz="2800" dirty="0">
                <a:latin typeface="Gill Sans MT" panose="020B0502020104020203" pitchFamily="34" charset="0"/>
              </a:rPr>
              <a:t>3.4 – Order fill rate</a:t>
            </a:r>
            <a:endParaRPr lang="en-GB" sz="2800" dirty="0">
              <a:latin typeface="Gill Sans MT" panose="020B0502020104020203" pitchFamily="34" charset="0"/>
            </a:endParaRPr>
          </a:p>
          <a:p>
            <a:pPr marL="447675" algn="l"/>
            <a:r>
              <a:rPr lang="en-US" sz="2800" dirty="0">
                <a:latin typeface="Gill Sans MT" panose="020B0502020104020203" pitchFamily="34" charset="0"/>
              </a:rPr>
              <a:t>4.1 – On time delivery to facility</a:t>
            </a:r>
            <a:endParaRPr lang="en-GB" sz="2800" dirty="0">
              <a:latin typeface="Gill Sans MT" panose="020B0502020104020203" pitchFamily="34" charset="0"/>
            </a:endParaRPr>
          </a:p>
          <a:p>
            <a:pPr marL="447675" algn="l"/>
            <a:r>
              <a:rPr lang="en-US" sz="2800" dirty="0">
                <a:latin typeface="Gill Sans MT" panose="020B0502020104020203" pitchFamily="34" charset="0"/>
              </a:rPr>
              <a:t>4.2 – Percentage of orders placed by health facilities as emergency orders</a:t>
            </a:r>
            <a:endParaRPr lang="en-GB" sz="2800" dirty="0">
              <a:latin typeface="Gill Sans MT" panose="020B0502020104020203" pitchFamily="34" charset="0"/>
            </a:endParaRPr>
          </a:p>
          <a:p>
            <a:pPr marL="447675" algn="l"/>
            <a:r>
              <a:rPr lang="en-US" sz="2800" dirty="0">
                <a:latin typeface="Gill Sans MT" panose="020B0502020104020203" pitchFamily="34" charset="0"/>
              </a:rPr>
              <a:t>6.1 – Facility reporting rates on time</a:t>
            </a:r>
          </a:p>
          <a:p>
            <a:pPr marL="447675" algn="l"/>
            <a:r>
              <a:rPr lang="en-US" sz="2800" dirty="0">
                <a:solidFill>
                  <a:schemeClr val="tx1"/>
                </a:solidFill>
                <a:latin typeface="Gill Sans MT" panose="020B0502020104020203" pitchFamily="34" charset="0"/>
              </a:rPr>
              <a:t>Monitoring these indicators on a monthly basis will provide live trending data, with adverse movements providing an early warning of performance deterioration, and supporting mitigating or corrective actions.</a:t>
            </a:r>
            <a:endParaRPr lang="en-GB" sz="2800" dirty="0">
              <a:solidFill>
                <a:schemeClr val="tx1"/>
              </a:solidFill>
              <a:latin typeface="Gill Sans MT" panose="020B0502020104020203" pitchFamily="34" charset="0"/>
            </a:endParaRPr>
          </a:p>
          <a:p>
            <a:pPr marL="457182" lvl="1" algn="l" defTabSz="912778">
              <a:spcBef>
                <a:spcPct val="20000"/>
              </a:spcBef>
              <a:spcAft>
                <a:spcPct val="0"/>
              </a:spcAft>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864914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5/24/18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Footer Placeholder 2"/>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94" b="0" i="0" u="none" strike="noStrike" kern="1200" cap="none" spc="0" normalizeH="0" baseline="0" noProof="0" dirty="0">
                <a:ln>
                  <a:noFill/>
                </a:ln>
                <a:solidFill>
                  <a:srgbClr val="6C6463"/>
                </a:solidFill>
                <a:effectLst/>
                <a:uLnTx/>
                <a:uFillTx/>
                <a:latin typeface="Gill Sans MT"/>
                <a:ea typeface="+mn-ea"/>
              </a:rPr>
              <a:t>FOOTER GOES HERE</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89210" y="-107334"/>
            <a:ext cx="12600878" cy="590931"/>
          </a:xfrm>
        </p:spPr>
        <p:txBody>
          <a:bodyPr/>
          <a:lstStyle/>
          <a:p>
            <a:r>
              <a:rPr lang="en-US" sz="3600" b="1" dirty="0">
                <a:solidFill>
                  <a:srgbClr val="C00000"/>
                </a:solidFill>
                <a:latin typeface="Gill Sans MT" panose="020B0502020104020203" pitchFamily="34" charset="0"/>
              </a:rPr>
              <a:t>Example KPI Definition or Indicator Reference Sheet</a:t>
            </a:r>
          </a:p>
        </p:txBody>
      </p:sp>
      <p:graphicFrame>
        <p:nvGraphicFramePr>
          <p:cNvPr id="8" name="Content Placeholder 7"/>
          <p:cNvGraphicFramePr>
            <a:graphicFrameLocks noGrp="1"/>
          </p:cNvGraphicFramePr>
          <p:nvPr>
            <p:ph idx="1"/>
            <p:extLst/>
          </p:nvPr>
        </p:nvGraphicFramePr>
        <p:xfrm>
          <a:off x="0" y="551388"/>
          <a:ext cx="12191999" cy="6299946"/>
        </p:xfrm>
        <a:graphic>
          <a:graphicData uri="http://schemas.openxmlformats.org/drawingml/2006/table">
            <a:tbl>
              <a:tblPr firstRow="1" bandRow="1">
                <a:tableStyleId>{5C22544A-7EE6-4342-B048-85BDC9FD1C3A}</a:tableStyleId>
              </a:tblPr>
              <a:tblGrid>
                <a:gridCol w="1999093">
                  <a:extLst>
                    <a:ext uri="{9D8B030D-6E8A-4147-A177-3AD203B41FA5}">
                      <a16:colId xmlns:a16="http://schemas.microsoft.com/office/drawing/2014/main" xmlns="" val="20000"/>
                    </a:ext>
                  </a:extLst>
                </a:gridCol>
                <a:gridCol w="10192906">
                  <a:extLst>
                    <a:ext uri="{9D8B030D-6E8A-4147-A177-3AD203B41FA5}">
                      <a16:colId xmlns:a16="http://schemas.microsoft.com/office/drawing/2014/main" xmlns="" val="20001"/>
                    </a:ext>
                  </a:extLst>
                </a:gridCol>
              </a:tblGrid>
              <a:tr h="221579">
                <a:tc gridSpan="2">
                  <a:txBody>
                    <a:bodyPr/>
                    <a:lstStyle/>
                    <a:p>
                      <a:r>
                        <a:rPr lang="en-US" sz="2000" b="1" kern="1200" dirty="0">
                          <a:solidFill>
                            <a:schemeClr val="lt1"/>
                          </a:solidFill>
                          <a:effectLst/>
                          <a:latin typeface="+mn-lt"/>
                          <a:ea typeface="+mn-ea"/>
                          <a:cs typeface="+mn-cs"/>
                        </a:rPr>
                        <a:t>3.1 Stocked according to plan</a:t>
                      </a:r>
                      <a:r>
                        <a:rPr lang="en-GB" sz="2000" dirty="0">
                          <a:effectLst/>
                        </a:rPr>
                        <a:t> </a:t>
                      </a:r>
                      <a:endParaRPr lang="en-US" sz="2000" dirty="0"/>
                    </a:p>
                  </a:txBody>
                  <a:tcPr/>
                </a:tc>
                <a:tc hMerge="1">
                  <a:txBody>
                    <a:bodyPr/>
                    <a:lstStyle/>
                    <a:p>
                      <a:endParaRPr lang="en-US" dirty="0"/>
                    </a:p>
                  </a:txBody>
                  <a:tcPr/>
                </a:tc>
                <a:extLst>
                  <a:ext uri="{0D108BD9-81ED-4DB2-BD59-A6C34878D82A}">
                    <a16:rowId xmlns:a16="http://schemas.microsoft.com/office/drawing/2014/main" xmlns="" val="10000"/>
                  </a:ext>
                </a:extLst>
              </a:tr>
              <a:tr h="56570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Definition</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r>
                        <a:rPr lang="en-US" sz="1800" kern="1200" dirty="0">
                          <a:solidFill>
                            <a:schemeClr val="accent3"/>
                          </a:solidFill>
                          <a:effectLst/>
                          <a:latin typeface="Gill Sans MT" panose="020B0502020104020203" pitchFamily="34" charset="0"/>
                          <a:ea typeface="Arial" charset="0"/>
                          <a:cs typeface="Arial" charset="0"/>
                        </a:rPr>
                        <a:t>This indicator measures the percentage of tracer commodities between the established minimum and maximum stock levels at each assessed facility.</a:t>
                      </a:r>
                      <a:r>
                        <a:rPr lang="en-GB" sz="1800" dirty="0">
                          <a:solidFill>
                            <a:schemeClr val="accent3"/>
                          </a:solidFill>
                          <a:effectLst/>
                          <a:latin typeface="Gill Sans MT" panose="020B0502020104020203" pitchFamily="34" charset="0"/>
                          <a:ea typeface="Arial" charset="0"/>
                          <a:cs typeface="Arial" charset="0"/>
                        </a:rPr>
                        <a:t> </a:t>
                      </a:r>
                      <a:endParaRPr lang="en-US" sz="1800" dirty="0">
                        <a:solidFill>
                          <a:schemeClr val="accent3"/>
                        </a:solidFill>
                        <a:latin typeface="Gill Sans MT" panose="020B0502020104020203" pitchFamily="34" charset="0"/>
                        <a:ea typeface="Arial" charset="0"/>
                        <a:cs typeface="Arial" charset="0"/>
                      </a:endParaRPr>
                    </a:p>
                  </a:txBody>
                  <a:tcPr/>
                </a:tc>
                <a:extLst>
                  <a:ext uri="{0D108BD9-81ED-4DB2-BD59-A6C34878D82A}">
                    <a16:rowId xmlns:a16="http://schemas.microsoft.com/office/drawing/2014/main" xmlns="" val="10001"/>
                  </a:ext>
                </a:extLst>
              </a:tr>
              <a:tr h="60171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Formula</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endParaRPr lang="en-US" sz="1800" dirty="0">
                        <a:latin typeface="Gill Sans MT" panose="020B0502020104020203" pitchFamily="34" charset="0"/>
                      </a:endParaRPr>
                    </a:p>
                  </a:txBody>
                  <a:tcPr/>
                </a:tc>
                <a:extLst>
                  <a:ext uri="{0D108BD9-81ED-4DB2-BD59-A6C34878D82A}">
                    <a16:rowId xmlns:a16="http://schemas.microsoft.com/office/drawing/2014/main" xmlns="" val="10002"/>
                  </a:ext>
                </a:extLst>
              </a:tr>
              <a:tr h="69602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Required data</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Months of Stock on hand at a point in time for each month of the reporting period</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Established minimum/maximum levels for each facility type visited</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Identifying information: product type, geographic area, facility type, facility name</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a16="http://schemas.microsoft.com/office/drawing/2014/main" xmlns="" val="10003"/>
                  </a:ext>
                </a:extLst>
              </a:tr>
              <a:tr h="465869">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Data sources</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nSpc>
                          <a:spcPct val="100000"/>
                        </a:lnSpc>
                        <a:spcBef>
                          <a:spcPts val="0"/>
                        </a:spcBef>
                        <a:spcAft>
                          <a:spcPts val="0"/>
                        </a:spcAft>
                        <a:buFont typeface="Arial" charset="0"/>
                        <a:buChar char="•"/>
                      </a:pPr>
                      <a:r>
                        <a:rPr lang="en-US" sz="1800" i="1" dirty="0">
                          <a:solidFill>
                            <a:srgbClr val="6C6463"/>
                          </a:solidFill>
                          <a:effectLst/>
                          <a:latin typeface="Gill Sans MT" panose="020B0502020104020203" pitchFamily="34" charset="0"/>
                          <a:ea typeface="Arial" charset="0"/>
                          <a:cs typeface="Arial" charset="0"/>
                        </a:rPr>
                        <a:t>Months of Stock on hand</a:t>
                      </a:r>
                      <a:r>
                        <a:rPr lang="en-US" sz="1800" dirty="0">
                          <a:solidFill>
                            <a:srgbClr val="6C6463"/>
                          </a:solidFill>
                          <a:effectLst/>
                          <a:latin typeface="Gill Sans MT" panose="020B0502020104020203" pitchFamily="34" charset="0"/>
                          <a:ea typeface="Arial" charset="0"/>
                          <a:cs typeface="Arial" charset="0"/>
                        </a:rPr>
                        <a:t>: day of visit: physical stock count, historical: stock cards               </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i="1" dirty="0">
                          <a:solidFill>
                            <a:srgbClr val="6C6463"/>
                          </a:solidFill>
                          <a:effectLst/>
                          <a:latin typeface="Gill Sans MT" panose="020B0502020104020203" pitchFamily="34" charset="0"/>
                          <a:ea typeface="Arial" charset="0"/>
                          <a:cs typeface="Arial" charset="0"/>
                        </a:rPr>
                        <a:t>Minimum/maximum levels</a:t>
                      </a:r>
                      <a:r>
                        <a:rPr lang="en-US" sz="1800" dirty="0">
                          <a:solidFill>
                            <a:srgbClr val="6C6463"/>
                          </a:solidFill>
                          <a:effectLst/>
                          <a:latin typeface="Gill Sans MT" panose="020B0502020104020203" pitchFamily="34" charset="0"/>
                          <a:ea typeface="Arial" charset="0"/>
                          <a:cs typeface="Arial" charset="0"/>
                        </a:rPr>
                        <a:t>: Ministry of Health  </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a16="http://schemas.microsoft.com/office/drawing/2014/main" xmlns="" val="10004"/>
                  </a:ext>
                </a:extLst>
              </a:tr>
              <a:tr h="139761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Collection and analysis tips</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Stock-on-hand data will be the total units of stock at the point in time determined by the assessment team. Assessment teams should ensure that teams are collecting stock-on-hand data at the same point each month, often the beginning or end of each month. </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Months of stock (MOS) will be calculated using stock on hand and consumption. MOS should be the value considered when determining whether a facility is between the minimum and maximum levels. Data collection forms should automatically calculate this data point.</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a16="http://schemas.microsoft.com/office/drawing/2014/main" xmlns="" val="10005"/>
                  </a:ext>
                </a:extLst>
              </a:tr>
              <a:tr h="64695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Reference performance level</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Arial" charset="0"/>
                        </a:rPr>
                        <a:t>WHO recommended target is that 100% of stocks should be within the max/min tolerance.  This would be exceptional performance, in practice 90% or above would be a good performance.</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a16="http://schemas.microsoft.com/office/drawing/2014/main" xmlns="" val="10006"/>
                  </a:ext>
                </a:extLst>
              </a:tr>
              <a:tr h="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Related indicators</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Arial" charset="0"/>
                        </a:rPr>
                        <a:t>3.2 Stock out rate by tracer commodity by level in the system, 3.3 Stock accuracy, and 2.1 Vendor on time and in full delivery rates</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a16="http://schemas.microsoft.com/office/drawing/2014/main" xmlns="" val="10007"/>
                  </a:ext>
                </a:extLst>
              </a:tr>
              <a:tr h="404864">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Level</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Arial" charset="0"/>
                        </a:rPr>
                        <a:t>All warehouses and health facilities that are part of the site-visit sample</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a16="http://schemas.microsoft.com/office/drawing/2014/main" xmlns="" val="10008"/>
                  </a:ext>
                </a:extLst>
              </a:tr>
            </a:tbl>
          </a:graphicData>
        </a:graphic>
      </p:graphicFrame>
      <p:pic>
        <p:nvPicPr>
          <p:cNvPr id="14" name="Picture 13"/>
          <p:cNvPicPr/>
          <p:nvPr/>
        </p:nvPicPr>
        <p:blipFill>
          <a:blip r:embed="rId3">
            <a:extLst>
              <a:ext uri="{28A0092B-C50C-407E-A947-70E740481C1C}">
                <a14:useLocalDpi xmlns:a14="http://schemas.microsoft.com/office/drawing/2010/main" val="0"/>
              </a:ext>
            </a:extLst>
          </a:blip>
          <a:srcRect/>
          <a:stretch>
            <a:fillRect/>
          </a:stretch>
        </p:blipFill>
        <p:spPr bwMode="auto">
          <a:xfrm>
            <a:off x="2082827" y="1570244"/>
            <a:ext cx="6312023" cy="585470"/>
          </a:xfrm>
          <a:prstGeom prst="rect">
            <a:avLst/>
          </a:prstGeom>
          <a:noFill/>
        </p:spPr>
      </p:pic>
      <p:sp>
        <p:nvSpPr>
          <p:cNvPr id="6" name="Rectangle 5"/>
          <p:cNvSpPr/>
          <p:nvPr/>
        </p:nvSpPr>
        <p:spPr>
          <a:xfrm>
            <a:off x="1907628" y="1434662"/>
            <a:ext cx="6653047" cy="9144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436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219478"/>
            <a:ext cx="9372600" cy="569387"/>
          </a:xfrm>
        </p:spPr>
        <p:txBody>
          <a:bodyPr>
            <a:normAutofit/>
          </a:bodyPr>
          <a:lstStyle/>
          <a:p>
            <a:pPr algn="l" eaLnBrk="1" hangingPunct="1"/>
            <a:r>
              <a:rPr lang="en-US" altLang="en-US" sz="3200" b="1" dirty="0">
                <a:solidFill>
                  <a:srgbClr val="C00000"/>
                </a:solidFill>
                <a:latin typeface="Gill Sans MT" panose="020B0502020104020203" pitchFamily="34" charset="0"/>
                <a:cs typeface="Gill Sans MT" panose="020B0502020104020203" pitchFamily="34" charset="0"/>
              </a:rPr>
              <a:t>Calculating KPIs</a:t>
            </a: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 name="TextBox 3"/>
          <p:cNvSpPr txBox="1"/>
          <p:nvPr/>
        </p:nvSpPr>
        <p:spPr>
          <a:xfrm>
            <a:off x="1461950" y="961696"/>
            <a:ext cx="8825365" cy="2677656"/>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Indicator Reference Sheets </a:t>
            </a:r>
            <a:r>
              <a:rPr kumimoji="0" lang="en-US"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with Basic Calculation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Data Analysis Plan </a:t>
            </a:r>
            <a:r>
              <a:rPr kumimoji="0" lang="en-US" sz="28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with Calculations in Practice</a:t>
            </a: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593080" y="1616260"/>
            <a:ext cx="7043299" cy="1278080"/>
          </a:xfrm>
          <a:prstGeom prst="rect">
            <a:avLst/>
          </a:prstGeom>
          <a:noFill/>
        </p:spPr>
      </p:pic>
      <p:sp>
        <p:nvSpPr>
          <p:cNvPr id="6" name="Rectangle 5"/>
          <p:cNvSpPr/>
          <p:nvPr/>
        </p:nvSpPr>
        <p:spPr>
          <a:xfrm>
            <a:off x="453349" y="5234584"/>
            <a:ext cx="11591890" cy="132343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Where f = facility;  m = month; c = tracer commodity;  </a:t>
            </a:r>
            <a:r>
              <a:rPr kumimoji="0" lang="en-US" sz="2000" b="0" i="1"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w</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represents the sample weight for each facility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scupdated</a:t>
            </a:r>
            <a:r>
              <a:rPr kumimoji="0" lang="en-US" sz="2000" b="0" i="0" u="none" strike="noStrike" kern="1200" cap="none" spc="0" normalizeH="0" baseline="-25000" noProof="0" dirty="0">
                <a:ln>
                  <a:noFill/>
                </a:ln>
                <a:solidFill>
                  <a:prstClr val="black"/>
                </a:solidFill>
                <a:effectLst/>
                <a:uLnTx/>
                <a:uFillTx/>
                <a:latin typeface="Gill Sans MT" panose="020B0502020104020203" pitchFamily="34" charset="0"/>
                <a:ea typeface="+mn-ea"/>
                <a:cs typeface="+mn-cs"/>
              </a:rPr>
              <a:t>fmc </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Indicator variable for whether stock card or electronic LMIS data are available for tracer commodity </a:t>
            </a:r>
            <a:r>
              <a:rPr kumimoji="0" lang="en-US" sz="2000" b="0" i="1"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c</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at facility </a:t>
            </a:r>
            <a:r>
              <a:rPr kumimoji="0" lang="en-US" sz="2000" b="0" i="1"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f</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for month </a:t>
            </a:r>
            <a:r>
              <a:rPr kumimoji="0" lang="en-US" sz="2000" b="0" i="1"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m</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with 1 = Yes and 0 = No.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The variable ‘asplanned’ = 1 if openingsoh</a:t>
            </a:r>
            <a:r>
              <a:rPr kumimoji="0" lang="en-US" sz="2000" b="0" i="0" u="none" strike="noStrike" kern="1200" cap="none" spc="0" normalizeH="0" baseline="-25000" noProof="0" dirty="0">
                <a:ln>
                  <a:noFill/>
                </a:ln>
                <a:solidFill>
                  <a:prstClr val="black"/>
                </a:solidFill>
                <a:effectLst/>
                <a:uLnTx/>
                <a:uFillTx/>
                <a:latin typeface="Gill Sans MT" panose="020B0502020104020203" pitchFamily="34" charset="0"/>
                <a:ea typeface="+mn-ea"/>
                <a:cs typeface="+mn-cs"/>
              </a:rPr>
              <a:t>fmc</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&gt; Minimum</a:t>
            </a:r>
            <a:r>
              <a:rPr kumimoji="0" lang="en-US" sz="2000" b="0" i="0" u="none" strike="noStrike" kern="1200" cap="none" spc="0" normalizeH="0" baseline="-25000" noProof="0" dirty="0">
                <a:ln>
                  <a:noFill/>
                </a:ln>
                <a:solidFill>
                  <a:prstClr val="black"/>
                </a:solidFill>
                <a:effectLst/>
                <a:uLnTx/>
                <a:uFillTx/>
                <a:latin typeface="Gill Sans MT" panose="020B0502020104020203" pitchFamily="34" charset="0"/>
                <a:ea typeface="+mn-ea"/>
                <a:cs typeface="+mn-cs"/>
              </a:rPr>
              <a:t>fmc</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AND  openingsoh</a:t>
            </a:r>
            <a:r>
              <a:rPr kumimoji="0" lang="en-US" sz="2000" b="0" i="0" u="none" strike="noStrike" kern="1200" cap="none" spc="0" normalizeH="0" baseline="-25000" noProof="0" dirty="0">
                <a:ln>
                  <a:noFill/>
                </a:ln>
                <a:solidFill>
                  <a:prstClr val="black"/>
                </a:solidFill>
                <a:effectLst/>
                <a:uLnTx/>
                <a:uFillTx/>
                <a:latin typeface="Gill Sans MT" panose="020B0502020104020203" pitchFamily="34" charset="0"/>
                <a:ea typeface="+mn-ea"/>
                <a:cs typeface="+mn-cs"/>
              </a:rPr>
              <a:t>fmc</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&lt; Maximum</a:t>
            </a:r>
            <a:r>
              <a:rPr kumimoji="0" lang="en-US" sz="2000" b="0" i="0" u="none" strike="noStrike" kern="1200" cap="none" spc="0" normalizeH="0" baseline="-25000" noProof="0" dirty="0">
                <a:ln>
                  <a:noFill/>
                </a:ln>
                <a:solidFill>
                  <a:prstClr val="black"/>
                </a:solidFill>
                <a:effectLst/>
                <a:uLnTx/>
                <a:uFillTx/>
                <a:latin typeface="Gill Sans MT" panose="020B0502020104020203" pitchFamily="34" charset="0"/>
                <a:ea typeface="+mn-ea"/>
                <a:cs typeface="+mn-cs"/>
              </a:rPr>
              <a:t>fmc</a:t>
            </a:r>
            <a:r>
              <a:rPr kumimoji="0" lang="en-US" sz="20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 else = 0</a:t>
            </a:r>
          </a:p>
        </p:txBody>
      </p:sp>
      <mc:AlternateContent xmlns:mc="http://schemas.openxmlformats.org/markup-compatibility/2006" xmlns:a14="http://schemas.microsoft.com/office/drawing/2010/main">
        <mc:Choice Requires="a14">
          <p:sp>
            <p:nvSpPr>
              <p:cNvPr id="9" name="Rectangle 8"/>
              <p:cNvSpPr/>
              <p:nvPr/>
            </p:nvSpPr>
            <p:spPr>
              <a:xfrm>
                <a:off x="3544949" y="4003975"/>
                <a:ext cx="5102102" cy="134344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fPr>
                        <m:num>
                          <m:d>
                            <m:d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dPr>
                            <m:e>
                              <m:nary>
                                <m:naryPr>
                                  <m:chr m:val="∑"/>
                                  <m:limLoc m:val="undOv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naryPr>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sup>
                                <m:e>
                                  <m:d>
                                    <m:d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dPr>
                                    <m:e>
                                      <m:f>
                                        <m:f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fPr>
                                        <m:num>
                                          <m:nary>
                                            <m:naryPr>
                                              <m:chr m:val="∑"/>
                                              <m:limLoc m:val="subSup"/>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naryPr>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6</m:t>
                                              </m:r>
                                            </m:sup>
                                            <m:e>
                                              <m:d>
                                                <m:d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dPr>
                                                <m:e>
                                                  <m:sSub>
                                                    <m:sSub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𝑎𝑠𝑝𝑙𝑎𝑛𝑛𝑒𝑑</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𝑓𝑚𝑐</m:t>
                                                      </m:r>
                                                    </m:sub>
                                                  </m:sSub>
                                                </m:e>
                                              </m:d>
                                            </m:e>
                                          </m:nary>
                                        </m:num>
                                        <m:den>
                                          <m:nary>
                                            <m:naryPr>
                                              <m:chr m:val="∑"/>
                                              <m:limLoc m:val="subSup"/>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naryPr>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𝑀</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6</m:t>
                                              </m:r>
                                            </m:sup>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𝑇𝑅𝑈𝐸</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𝑠𝑐𝑢𝑝𝑑𝑎𝑡𝑒𝑑</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𝑓𝑚𝑐</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e>
                                          </m:nary>
                                        </m:den>
                                      </m:f>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𝑤</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sub>
                                      </m:sSub>
                                    </m:e>
                                  </m:d>
                                </m:e>
                              </m:nary>
                            </m:e>
                          </m:d>
                        </m:num>
                        <m:den>
                          <m:nary>
                            <m:naryPr>
                              <m:chr m:val="∑"/>
                              <m:limLoc m:val="undOv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naryPr>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m:t>
                              </m:r>
                            </m:sub>
                            <m:sup>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𝑛</m:t>
                              </m:r>
                            </m:sup>
                            <m:e>
                              <m:sSub>
                                <m:sSubPr>
                                  <m:ctrlPr>
                                    <a:rPr kumimoji="0" lang="en-US" sz="1800" b="0" i="1" u="none" strike="noStrike" kern="1200" cap="none" spc="0" normalizeH="0" baseline="0" noProof="0">
                                      <a:ln>
                                        <a:noFill/>
                                      </a:ln>
                                      <a:solidFill>
                                        <a:prstClr val="black"/>
                                      </a:solidFill>
                                      <a:effectLst/>
                                      <a:uLnTx/>
                                      <a:uFillTx/>
                                      <a:latin typeface="Cambria Math"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𝑤</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sub>
                              </m:sSub>
                            </m:e>
                          </m:nary>
                        </m:den>
                      </m:f>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 name="Rectangle 8"/>
              <p:cNvSpPr>
                <a:spLocks noRot="1" noChangeAspect="1" noMove="1" noResize="1" noEditPoints="1" noAdjustHandles="1" noChangeArrowheads="1" noChangeShapeType="1" noTextEdit="1"/>
              </p:cNvSpPr>
              <p:nvPr/>
            </p:nvSpPr>
            <p:spPr>
              <a:xfrm>
                <a:off x="3544949" y="4003975"/>
                <a:ext cx="5102102" cy="1343445"/>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83898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553760"/>
            <a:ext cx="9372600" cy="1046440"/>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KPIs Data Collection and Calculations Session- Objectives of  Today’s Session</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692592"/>
            <a:ext cx="11613194" cy="4555809"/>
          </a:xfrm>
        </p:spPr>
        <p:txBody>
          <a:bodyPr>
            <a:normAutofit/>
          </a:bodyPr>
          <a:lstStyle/>
          <a:p>
            <a:pPr marL="741334" lvl="1" indent="-284152" algn="l" defTabSz="912778">
              <a:spcBef>
                <a:spcPct val="20000"/>
              </a:spcBef>
              <a:spcAft>
                <a:spcPct val="0"/>
              </a:spcAft>
              <a:buFontTx/>
              <a:buChar char="–"/>
            </a:pPr>
            <a:r>
              <a:rPr lang="en-US" altLang="en-US" sz="2800" b="1" dirty="0">
                <a:latin typeface="Gill Sans MT" panose="020B0502020104020203" pitchFamily="34" charset="0"/>
                <a:cs typeface="Gill Sans MT" panose="020B0502020104020203" pitchFamily="34" charset="0"/>
              </a:rPr>
              <a:t>To</a:t>
            </a:r>
            <a:r>
              <a:rPr lang="en-US" altLang="en-US" sz="2800" b="1" dirty="0">
                <a:solidFill>
                  <a:srgbClr val="C00000"/>
                </a:solidFill>
                <a:latin typeface="Gill Sans MT" panose="020B0502020104020203" pitchFamily="34" charset="0"/>
                <a:cs typeface="Gill Sans MT" panose="020B0502020104020203" pitchFamily="34" charset="0"/>
              </a:rPr>
              <a:t> </a:t>
            </a:r>
            <a:r>
              <a:rPr lang="en-US" altLang="en-US" sz="2800" b="1" dirty="0">
                <a:latin typeface="Gill Sans MT" panose="020B0502020104020203" pitchFamily="34" charset="0"/>
                <a:cs typeface="Gill Sans MT" panose="020B0502020104020203" pitchFamily="34" charset="0"/>
              </a:rPr>
              <a:t>understand </a:t>
            </a:r>
          </a:p>
          <a:p>
            <a:pPr marL="741334" lvl="1" indent="-284152" algn="l" defTabSz="912778">
              <a:spcBef>
                <a:spcPct val="20000"/>
              </a:spcBef>
              <a:spcAft>
                <a:spcPct val="0"/>
              </a:spcAft>
            </a:pPr>
            <a:endParaRPr lang="en-US" altLang="en-US" sz="1400" dirty="0">
              <a:solidFill>
                <a:srgbClr val="000000"/>
              </a:solidFill>
              <a:latin typeface="Gill Sans MT" panose="020B0502020104020203" pitchFamily="34" charset="0"/>
              <a:cs typeface="Gill Sans MT" panose="020B0502020104020203" pitchFamily="34" charset="0"/>
            </a:endParaRPr>
          </a:p>
          <a:p>
            <a:pPr marL="741334" lvl="1" indent="-284152"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data collected in the major KPI categories</a:t>
            </a:r>
          </a:p>
          <a:p>
            <a:pPr marL="741334" lvl="1" indent="-284152"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How these data feed into the KPI results calculations, and performance analyses </a:t>
            </a:r>
          </a:p>
          <a:p>
            <a:pPr marL="741334" lvl="1" indent="-284152"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standard NSCA 2.0 KPI outputs, tables and graphics</a:t>
            </a:r>
          </a:p>
          <a:p>
            <a:pPr marL="457182" lvl="1" algn="l" defTabSz="912778">
              <a:spcBef>
                <a:spcPct val="20000"/>
              </a:spcBef>
              <a:spcAft>
                <a:spcPct val="0"/>
              </a:spcAft>
            </a:pPr>
            <a:endParaRPr lang="en-US" altLang="en-US" sz="2800" dirty="0">
              <a:solidFill>
                <a:srgbClr val="000000"/>
              </a:solidFill>
              <a:latin typeface="Gill Sans MT" panose="020B0502020104020203" pitchFamily="34" charset="0"/>
              <a:cs typeface="Gill Sans MT" panose="020B0502020104020203" pitchFamily="34" charset="0"/>
            </a:endParaRPr>
          </a:p>
          <a:p>
            <a:pPr marL="457182" lvl="1" algn="l" defTabSz="912778">
              <a:spcBef>
                <a:spcPct val="20000"/>
              </a:spcBef>
              <a:spcAft>
                <a:spcPct val="0"/>
              </a:spcAft>
            </a:pPr>
            <a:r>
              <a:rPr lang="en-US" altLang="en-US" sz="2800" dirty="0">
                <a:solidFill>
                  <a:srgbClr val="000000"/>
                </a:solidFill>
                <a:latin typeface="Gill Sans MT" panose="020B0502020104020203" pitchFamily="34" charset="0"/>
                <a:cs typeface="Gill Sans MT" panose="020B0502020104020203" pitchFamily="34" charset="0"/>
              </a:rPr>
              <a:t>We will end with an exercise to enter typical KPI data in SurveyCTO</a:t>
            </a: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3447237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title"/>
          </p:nvPr>
        </p:nvSpPr>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KPI Module- Overview</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idx="1"/>
          </p:nvPr>
        </p:nvSpPr>
        <p:spPr/>
        <p:txBody>
          <a:bodyPr>
            <a:normAutofit fontScale="92500" lnSpcReduction="20000"/>
          </a:bodyPr>
          <a:lstStyle/>
          <a:p>
            <a:pPr marL="457182" lvl="1" algn="l" defTabSz="912778">
              <a:lnSpc>
                <a:spcPct val="120000"/>
              </a:lnSpc>
              <a:spcBef>
                <a:spcPct val="20000"/>
              </a:spcBef>
              <a:spcAft>
                <a:spcPct val="0"/>
              </a:spcAft>
            </a:pPr>
            <a:r>
              <a:rPr lang="en-US" sz="3200" b="1" dirty="0">
                <a:latin typeface="Gill Sans MT" panose="020B0502020104020203" pitchFamily="34" charset="0"/>
              </a:rPr>
              <a:t>Short recap on session from Day 1 on what the KPIs are, which ones are core, and why each is important. </a:t>
            </a:r>
          </a:p>
          <a:p>
            <a:pPr marL="457182" lvl="1" algn="l" defTabSz="912778">
              <a:lnSpc>
                <a:spcPct val="120000"/>
              </a:lnSpc>
              <a:spcBef>
                <a:spcPct val="20000"/>
              </a:spcBef>
              <a:spcAft>
                <a:spcPct val="0"/>
              </a:spcAft>
            </a:pPr>
            <a:r>
              <a:rPr lang="en-US" sz="3200" b="1" dirty="0">
                <a:latin typeface="Gill Sans MT" panose="020B0502020104020203" pitchFamily="34" charset="0"/>
              </a:rPr>
              <a:t>We will cover:</a:t>
            </a:r>
            <a:endParaRPr lang="en-US" altLang="en-US" sz="3200" b="1" dirty="0">
              <a:latin typeface="Gill Sans MT" panose="020B0502020104020203" pitchFamily="34" charset="0"/>
              <a:cs typeface="Gill Sans MT" panose="020B0502020104020203" pitchFamily="34" charset="0"/>
            </a:endParaRPr>
          </a:p>
          <a:p>
            <a:pPr marL="1689100" lvl="1" indent="-338138" algn="l"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Overview of KPIs</a:t>
            </a:r>
          </a:p>
          <a:p>
            <a:pPr marL="1689100" lvl="1" indent="-338138" algn="l"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Core KPIs, why core</a:t>
            </a:r>
          </a:p>
          <a:p>
            <a:pPr marL="1689100" lvl="1" indent="-338138" algn="l"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Optional KPIs, potential benefits/insights from using selected optional KPIs</a:t>
            </a:r>
          </a:p>
          <a:p>
            <a:pPr marL="1689100" lvl="1" indent="-338138"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Components of Indicator Reference Sheets</a:t>
            </a:r>
          </a:p>
          <a:p>
            <a:pPr marL="1350962" lvl="1" indent="0" algn="l" defTabSz="912778">
              <a:lnSpc>
                <a:spcPct val="120000"/>
              </a:lnSpc>
              <a:spcBef>
                <a:spcPct val="20000"/>
              </a:spcBef>
              <a:spcAft>
                <a:spcPct val="0"/>
              </a:spcAft>
              <a:buNone/>
            </a:pPr>
            <a:endParaRPr lang="en-US" sz="3200" dirty="0">
              <a:latin typeface="Gill Sans MT" panose="020B0502020104020203" pitchFamily="34" charset="0"/>
            </a:endParaRPr>
          </a:p>
          <a:p>
            <a:pPr marL="800082" lvl="1" indent="-3429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5/24/18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4225042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719724" y="526724"/>
            <a:ext cx="9372600" cy="569387"/>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Core Forecasting and Procurement KPIs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6"/>
            <a:ext cx="11613194" cy="4480560"/>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nvPr>
        </p:nvGraphicFramePr>
        <p:xfrm>
          <a:off x="263779" y="1348155"/>
          <a:ext cx="11613195" cy="4480560"/>
        </p:xfrm>
        <a:graphic>
          <a:graphicData uri="http://schemas.openxmlformats.org/drawingml/2006/table">
            <a:tbl>
              <a:tblPr firstRow="1" bandRow="1">
                <a:tableStyleId>{5C22544A-7EE6-4342-B048-85BDC9FD1C3A}</a:tableStyleId>
              </a:tblPr>
              <a:tblGrid>
                <a:gridCol w="978867">
                  <a:extLst>
                    <a:ext uri="{9D8B030D-6E8A-4147-A177-3AD203B41FA5}">
                      <a16:colId xmlns:a16="http://schemas.microsoft.com/office/drawing/2014/main" xmlns="" val="20000"/>
                    </a:ext>
                  </a:extLst>
                </a:gridCol>
                <a:gridCol w="4536831">
                  <a:extLst>
                    <a:ext uri="{9D8B030D-6E8A-4147-A177-3AD203B41FA5}">
                      <a16:colId xmlns:a16="http://schemas.microsoft.com/office/drawing/2014/main" xmlns="" val="20001"/>
                    </a:ext>
                  </a:extLst>
                </a:gridCol>
                <a:gridCol w="6097497">
                  <a:extLst>
                    <a:ext uri="{9D8B030D-6E8A-4147-A177-3AD203B41FA5}">
                      <a16:colId xmlns:a16="http://schemas.microsoft.com/office/drawing/2014/main" xmlns="" val="20002"/>
                    </a:ext>
                  </a:extLst>
                </a:gridCol>
              </a:tblGrid>
              <a:tr h="370840">
                <a:tc>
                  <a:txBody>
                    <a:bodyPr/>
                    <a:lstStyle/>
                    <a:p>
                      <a:r>
                        <a:rPr lang="en-US" sz="2400" dirty="0">
                          <a:latin typeface="Gill Sans MT" panose="020B0502020104020203" pitchFamily="34" charset="0"/>
                        </a:rPr>
                        <a:t>Level</a:t>
                      </a:r>
                    </a:p>
                  </a:txBody>
                  <a:tcPr/>
                </a:tc>
                <a:tc>
                  <a:txBody>
                    <a:bodyPr/>
                    <a:lstStyle/>
                    <a:p>
                      <a:r>
                        <a:rPr lang="en-US" sz="2400" dirty="0">
                          <a:latin typeface="Gill Sans MT" panose="020B0502020104020203" pitchFamily="34" charset="0"/>
                        </a:rPr>
                        <a:t>No. &amp; Title</a:t>
                      </a:r>
                    </a:p>
                  </a:txBody>
                  <a:tcPr/>
                </a:tc>
                <a:tc>
                  <a:txBody>
                    <a:bodyPr/>
                    <a:lstStyle/>
                    <a:p>
                      <a:r>
                        <a:rPr lang="en-US" sz="2400" dirty="0">
                          <a:latin typeface="Gill Sans MT" panose="020B0502020104020203" pitchFamily="34" charset="0"/>
                        </a:rPr>
                        <a:t>Purpose</a:t>
                      </a:r>
                    </a:p>
                  </a:txBody>
                  <a:tcPr/>
                </a:tc>
                <a:extLst>
                  <a:ext uri="{0D108BD9-81ED-4DB2-BD59-A6C34878D82A}">
                    <a16:rowId xmlns:a16="http://schemas.microsoft.com/office/drawing/2014/main" xmlns="" val="10000"/>
                  </a:ext>
                </a:extLst>
              </a:tr>
              <a:tr h="370840">
                <a:tc>
                  <a:txBody>
                    <a:bodyPr/>
                    <a:lstStyle/>
                    <a:p>
                      <a:pPr algn="ctr"/>
                      <a:r>
                        <a:rPr lang="en-US" sz="2400" dirty="0">
                          <a:solidFill>
                            <a:schemeClr val="accent3"/>
                          </a:solidFill>
                          <a:latin typeface="Gill Sans MT" panose="020B0502020104020203" pitchFamily="34" charset="0"/>
                        </a:rPr>
                        <a:t>C</a:t>
                      </a: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1.1 Forecast accuracy </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rgbClr val="6C6463"/>
                          </a:solidFill>
                          <a:effectLst/>
                          <a:latin typeface="Gill Sans MT" panose="020B0502020104020203" pitchFamily="34" charset="0"/>
                          <a:ea typeface="Arial" charset="0"/>
                          <a:cs typeface="Cabin" charset="0"/>
                        </a:rPr>
                        <a:t>Compares actual demand to that forecast, to assess quality of forecasting</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370840">
                <a:tc>
                  <a:txBody>
                    <a:bodyPr/>
                    <a:lstStyle/>
                    <a:p>
                      <a:pPr algn="ctr"/>
                      <a:r>
                        <a:rPr lang="en-US" sz="2400" dirty="0">
                          <a:solidFill>
                            <a:schemeClr val="accent3"/>
                          </a:solidFill>
                          <a:latin typeface="Gill Sans MT" panose="020B0502020104020203" pitchFamily="34" charset="0"/>
                        </a:rPr>
                        <a:t>C</a:t>
                      </a: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1.2 Source of funds</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rgbClr val="6C6463"/>
                          </a:solidFill>
                          <a:effectLst/>
                          <a:latin typeface="Gill Sans MT" panose="020B0502020104020203" pitchFamily="34" charset="0"/>
                          <a:ea typeface="Arial" charset="0"/>
                          <a:cs typeface="Cabin" charset="0"/>
                        </a:rPr>
                        <a:t>Sustainability measure that indicates source of funding, e.g. international donors, domestic government funding, user fees</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370840">
                <a:tc>
                  <a:txBody>
                    <a:bodyPr/>
                    <a:lstStyle/>
                    <a:p>
                      <a:pPr algn="ctr"/>
                      <a:r>
                        <a:rPr lang="en-US" sz="2400" dirty="0">
                          <a:solidFill>
                            <a:schemeClr val="accent3"/>
                          </a:solidFill>
                          <a:latin typeface="Gill Sans MT" panose="020B0502020104020203" pitchFamily="34" charset="0"/>
                        </a:rPr>
                        <a:t>C</a:t>
                      </a: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2.1 Vendor on-time and in full delivery rate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rgbClr val="6C6463"/>
                          </a:solidFill>
                          <a:effectLst/>
                          <a:latin typeface="Gill Sans MT" panose="020B0502020104020203" pitchFamily="34" charset="0"/>
                          <a:ea typeface="Arial" charset="0"/>
                          <a:cs typeface="Cabin" charset="0"/>
                        </a:rPr>
                        <a:t>Enables procurement team to assess vendor adherence to contractual delivery requirements, to identify risks of delay, and to require vendor performance improvement</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370840">
                <a:tc>
                  <a:txBody>
                    <a:bodyPr/>
                    <a:lstStyle/>
                    <a:p>
                      <a:pPr algn="ctr"/>
                      <a:r>
                        <a:rPr lang="en-US" sz="2400" dirty="0">
                          <a:solidFill>
                            <a:schemeClr val="accent3"/>
                          </a:solidFill>
                          <a:latin typeface="Gill Sans MT" panose="020B0502020104020203" pitchFamily="34" charset="0"/>
                        </a:rPr>
                        <a:t>C</a:t>
                      </a: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2.2 Percent of international reference price paid</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rgbClr val="6C6463"/>
                          </a:solidFill>
                          <a:effectLst/>
                          <a:latin typeface="Gill Sans MT" panose="020B0502020104020203" pitchFamily="34" charset="0"/>
                          <a:ea typeface="Arial" charset="0"/>
                          <a:cs typeface="Cabin" charset="0"/>
                        </a:rPr>
                        <a:t>Assesses value for money in procurement by comparing prices achieved to international norms.</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4"/>
                  </a:ext>
                </a:extLst>
              </a:tr>
            </a:tbl>
          </a:graphicData>
        </a:graphic>
      </p:graphicFrame>
      <p:sp>
        <p:nvSpPr>
          <p:cNvPr id="4" name="TextBox 3"/>
          <p:cNvSpPr txBox="1"/>
          <p:nvPr/>
        </p:nvSpPr>
        <p:spPr>
          <a:xfrm>
            <a:off x="313424" y="6153185"/>
            <a:ext cx="1156355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 = Central      W = Warehouse     H = Hospital    SDP= Service Delivery Point (Health Centers)</a:t>
            </a:r>
          </a:p>
        </p:txBody>
      </p:sp>
    </p:spTree>
    <p:extLst>
      <p:ext uri="{BB962C8B-B14F-4D97-AF65-F5344CB8AC3E}">
        <p14:creationId xmlns:p14="http://schemas.microsoft.com/office/powerpoint/2010/main" val="4179543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343943" y="172505"/>
            <a:ext cx="9372600" cy="569387"/>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Optional Forecasting and Procurement KPIs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nvPr>
        </p:nvGraphicFramePr>
        <p:xfrm>
          <a:off x="212531" y="712183"/>
          <a:ext cx="11715690" cy="5973310"/>
        </p:xfrm>
        <a:graphic>
          <a:graphicData uri="http://schemas.openxmlformats.org/drawingml/2006/table">
            <a:tbl>
              <a:tblPr firstRow="1" bandRow="1">
                <a:tableStyleId>{5C22544A-7EE6-4342-B048-85BDC9FD1C3A}</a:tableStyleId>
              </a:tblPr>
              <a:tblGrid>
                <a:gridCol w="1164904">
                  <a:extLst>
                    <a:ext uri="{9D8B030D-6E8A-4147-A177-3AD203B41FA5}">
                      <a16:colId xmlns:a16="http://schemas.microsoft.com/office/drawing/2014/main" xmlns="" val="20000"/>
                    </a:ext>
                  </a:extLst>
                </a:gridCol>
                <a:gridCol w="4399474">
                  <a:extLst>
                    <a:ext uri="{9D8B030D-6E8A-4147-A177-3AD203B41FA5}">
                      <a16:colId xmlns:a16="http://schemas.microsoft.com/office/drawing/2014/main" xmlns="" val="20001"/>
                    </a:ext>
                  </a:extLst>
                </a:gridCol>
                <a:gridCol w="6151312">
                  <a:extLst>
                    <a:ext uri="{9D8B030D-6E8A-4147-A177-3AD203B41FA5}">
                      <a16:colId xmlns:a16="http://schemas.microsoft.com/office/drawing/2014/main" xmlns="" val="20002"/>
                    </a:ext>
                  </a:extLst>
                </a:gridCol>
              </a:tblGrid>
              <a:tr h="507536">
                <a:tc>
                  <a:txBody>
                    <a:bodyPr/>
                    <a:lstStyle/>
                    <a:p>
                      <a:r>
                        <a:rPr lang="en-US" sz="2000" dirty="0">
                          <a:latin typeface="Gill Sans MT" panose="020B0502020104020203" pitchFamily="34" charset="0"/>
                        </a:rPr>
                        <a:t>Level</a:t>
                      </a:r>
                    </a:p>
                  </a:txBody>
                  <a:tcPr/>
                </a:tc>
                <a:tc>
                  <a:txBody>
                    <a:bodyPr/>
                    <a:lstStyle/>
                    <a:p>
                      <a:r>
                        <a:rPr lang="en-US" sz="2000" dirty="0">
                          <a:latin typeface="Gill Sans MT" panose="020B0502020104020203" pitchFamily="34" charset="0"/>
                        </a:rPr>
                        <a:t>No. &amp; Title</a:t>
                      </a:r>
                    </a:p>
                  </a:txBody>
                  <a:tcPr/>
                </a:tc>
                <a:tc>
                  <a:txBody>
                    <a:bodyPr/>
                    <a:lstStyle/>
                    <a:p>
                      <a:r>
                        <a:rPr lang="en-US" sz="2000" dirty="0">
                          <a:latin typeface="Gill Sans MT" panose="020B0502020104020203" pitchFamily="34" charset="0"/>
                        </a:rPr>
                        <a:t>Purpose</a:t>
                      </a:r>
                    </a:p>
                  </a:txBody>
                  <a:tcPr/>
                </a:tc>
                <a:extLst>
                  <a:ext uri="{0D108BD9-81ED-4DB2-BD59-A6C34878D82A}">
                    <a16:rowId xmlns:a16="http://schemas.microsoft.com/office/drawing/2014/main" xmlns="" val="10000"/>
                  </a:ext>
                </a:extLst>
              </a:tr>
              <a:tr h="780825">
                <a:tc>
                  <a:txBody>
                    <a:bodyPr/>
                    <a:lstStyle/>
                    <a:p>
                      <a:pPr algn="ctr"/>
                      <a:r>
                        <a:rPr lang="en-US" sz="2000" dirty="0">
                          <a:solidFill>
                            <a:schemeClr val="accent3"/>
                          </a:solidFill>
                          <a:latin typeface="Gill Sans MT" panose="020B0502020104020203" pitchFamily="34" charset="0"/>
                        </a:rPr>
                        <a:t>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1.3 Supply plan accuracy</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Compares actual orders to supply plan to assess accuracy of the plan</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780825">
                <a:tc>
                  <a:txBody>
                    <a:bodyPr/>
                    <a:lstStyle/>
                    <a:p>
                      <a:pPr algn="ctr"/>
                      <a:r>
                        <a:rPr lang="en-US" sz="2000" dirty="0">
                          <a:solidFill>
                            <a:schemeClr val="accent3"/>
                          </a:solidFill>
                          <a:latin typeface="Gill Sans MT" panose="020B0502020104020203" pitchFamily="34" charset="0"/>
                        </a:rPr>
                        <a:t>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2.3 Percentage of orders placed as emergency orders</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Measures the efficiency of the procurement and forecasting processes, to show how often emergency orders are required</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780825">
                <a:tc>
                  <a:txBody>
                    <a:bodyPr/>
                    <a:lstStyle/>
                    <a:p>
                      <a:pPr algn="ctr"/>
                      <a:r>
                        <a:rPr lang="en-US" sz="2000" dirty="0">
                          <a:solidFill>
                            <a:schemeClr val="accent3"/>
                          </a:solidFill>
                          <a:latin typeface="Gill Sans MT" panose="020B0502020104020203" pitchFamily="34" charset="0"/>
                        </a:rPr>
                        <a:t>C &amp; W</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2.4 Supplier fill rate</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A complementary measure to KPI 2.1 to assess degree of supply shortfall</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780825">
                <a:tc>
                  <a:txBody>
                    <a:bodyPr/>
                    <a:lstStyle/>
                    <a:p>
                      <a:pPr algn="ctr"/>
                      <a:r>
                        <a:rPr lang="en-US" sz="2000" dirty="0">
                          <a:solidFill>
                            <a:schemeClr val="accent3"/>
                          </a:solidFill>
                          <a:latin typeface="Gill Sans MT" panose="020B0502020104020203" pitchFamily="34" charset="0"/>
                        </a:rPr>
                        <a:t>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2.5 Procurement methods employed</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Complement to KPI 2.3: a more comprehensive measure of the efficiency of the procurement process.</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4"/>
                  </a:ext>
                </a:extLst>
              </a:tr>
              <a:tr h="1561649">
                <a:tc>
                  <a:txBody>
                    <a:bodyPr/>
                    <a:lstStyle/>
                    <a:p>
                      <a:pPr algn="ctr"/>
                      <a:r>
                        <a:rPr lang="en-US" sz="2000" dirty="0">
                          <a:solidFill>
                            <a:schemeClr val="accent3"/>
                          </a:solidFill>
                          <a:latin typeface="Gill Sans MT" panose="020B0502020104020203" pitchFamily="34" charset="0"/>
                        </a:rPr>
                        <a:t>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2.6 Percentage of health products procured listed on the National Essential Medicines List or similar document for other health products</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Shows adherence to policy, and identifies purchases of non-optimal products</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5"/>
                  </a:ext>
                </a:extLst>
              </a:tr>
              <a:tr h="780825">
                <a:tc>
                  <a:txBody>
                    <a:bodyPr/>
                    <a:lstStyle/>
                    <a:p>
                      <a:pPr algn="ctr"/>
                      <a:r>
                        <a:rPr lang="en-US" sz="2000" dirty="0">
                          <a:solidFill>
                            <a:schemeClr val="accent3"/>
                          </a:solidFill>
                          <a:latin typeface="Gill Sans MT" panose="020B0502020104020203" pitchFamily="34" charset="0"/>
                        </a:rPr>
                        <a:t>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2.7 Customs clearance time</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Measures days taken for international orders to clear customs, and if this is causing delays in the system</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336514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222846" y="172505"/>
            <a:ext cx="9372600" cy="569387"/>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Core Warehousing KPIs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nvPr>
        </p:nvGraphicFramePr>
        <p:xfrm>
          <a:off x="263778" y="741891"/>
          <a:ext cx="11798785" cy="5943603"/>
        </p:xfrm>
        <a:graphic>
          <a:graphicData uri="http://schemas.openxmlformats.org/drawingml/2006/table">
            <a:tbl>
              <a:tblPr firstRow="1" bandRow="1">
                <a:tableStyleId>{5C22544A-7EE6-4342-B048-85BDC9FD1C3A}</a:tableStyleId>
              </a:tblPr>
              <a:tblGrid>
                <a:gridCol w="1375644">
                  <a:extLst>
                    <a:ext uri="{9D8B030D-6E8A-4147-A177-3AD203B41FA5}">
                      <a16:colId xmlns:a16="http://schemas.microsoft.com/office/drawing/2014/main" xmlns="" val="20000"/>
                    </a:ext>
                  </a:extLst>
                </a:gridCol>
                <a:gridCol w="4228200">
                  <a:extLst>
                    <a:ext uri="{9D8B030D-6E8A-4147-A177-3AD203B41FA5}">
                      <a16:colId xmlns:a16="http://schemas.microsoft.com/office/drawing/2014/main" xmlns="" val="20001"/>
                    </a:ext>
                  </a:extLst>
                </a:gridCol>
                <a:gridCol w="6194941">
                  <a:extLst>
                    <a:ext uri="{9D8B030D-6E8A-4147-A177-3AD203B41FA5}">
                      <a16:colId xmlns:a16="http://schemas.microsoft.com/office/drawing/2014/main" xmlns="" val="20002"/>
                    </a:ext>
                  </a:extLst>
                </a:gridCol>
              </a:tblGrid>
              <a:tr h="471715">
                <a:tc>
                  <a:txBody>
                    <a:bodyPr/>
                    <a:lstStyle/>
                    <a:p>
                      <a:r>
                        <a:rPr lang="en-US" sz="2400" dirty="0">
                          <a:latin typeface="Gill Sans MT" panose="020B0502020104020203" pitchFamily="34" charset="0"/>
                        </a:rPr>
                        <a:t>Level</a:t>
                      </a:r>
                    </a:p>
                  </a:txBody>
                  <a:tcPr/>
                </a:tc>
                <a:tc>
                  <a:txBody>
                    <a:bodyPr/>
                    <a:lstStyle/>
                    <a:p>
                      <a:r>
                        <a:rPr lang="en-US" sz="2400" dirty="0">
                          <a:latin typeface="Gill Sans MT" panose="020B0502020104020203" pitchFamily="34" charset="0"/>
                        </a:rPr>
                        <a:t>No. &amp; Title</a:t>
                      </a:r>
                    </a:p>
                  </a:txBody>
                  <a:tcPr/>
                </a:tc>
                <a:tc>
                  <a:txBody>
                    <a:bodyPr/>
                    <a:lstStyle/>
                    <a:p>
                      <a:r>
                        <a:rPr lang="en-US" sz="2400" dirty="0">
                          <a:latin typeface="Gill Sans MT" panose="020B0502020104020203" pitchFamily="34" charset="0"/>
                        </a:rPr>
                        <a:t>Purpose</a:t>
                      </a:r>
                    </a:p>
                  </a:txBody>
                  <a:tcPr/>
                </a:tc>
                <a:extLst>
                  <a:ext uri="{0D108BD9-81ED-4DB2-BD59-A6C34878D82A}">
                    <a16:rowId xmlns:a16="http://schemas.microsoft.com/office/drawing/2014/main" xmlns="" val="10000"/>
                  </a:ext>
                </a:extLst>
              </a:tr>
              <a:tr h="1132115">
                <a:tc>
                  <a:txBody>
                    <a:bodyPr/>
                    <a:lstStyle/>
                    <a:p>
                      <a:pPr algn="ctr"/>
                      <a:r>
                        <a:rPr lang="en-US" sz="2400" dirty="0">
                          <a:solidFill>
                            <a:schemeClr val="accent3"/>
                          </a:solidFill>
                          <a:latin typeface="Gill Sans MT" panose="020B0502020104020203" pitchFamily="34" charset="0"/>
                        </a:rPr>
                        <a:t>W, H,</a:t>
                      </a:r>
                      <a:r>
                        <a:rPr lang="en-US" sz="2400" baseline="0" dirty="0">
                          <a:solidFill>
                            <a:schemeClr val="accent3"/>
                          </a:solidFill>
                          <a:latin typeface="Gill Sans MT" panose="020B0502020104020203" pitchFamily="34" charset="0"/>
                        </a:rPr>
                        <a:t> SDP</a:t>
                      </a:r>
                      <a:endParaRPr lang="en-US" sz="2400" dirty="0">
                        <a:solidFill>
                          <a:schemeClr val="accent3"/>
                        </a:solidFill>
                        <a:latin typeface="Gill Sans MT" panose="020B0502020104020203" pitchFamily="34" charset="0"/>
                      </a:endParaRP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3.1 Stocked according to plan</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rgbClr val="6C6463"/>
                          </a:solidFill>
                          <a:effectLst/>
                          <a:latin typeface="Gill Sans MT" panose="020B0502020104020203" pitchFamily="34" charset="0"/>
                          <a:ea typeface="Arial" charset="0"/>
                          <a:cs typeface="Cabin" charset="0"/>
                        </a:rPr>
                        <a:t>This is a positive measure of stocking that asks the question: is the system stocked as per the system design? </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1132115">
                <a:tc>
                  <a:txBody>
                    <a:bodyPr/>
                    <a:lstStyle/>
                    <a:p>
                      <a:pPr algn="ctr"/>
                      <a:r>
                        <a:rPr lang="en-US" sz="2400" dirty="0">
                          <a:solidFill>
                            <a:schemeClr val="accent3"/>
                          </a:solidFill>
                          <a:latin typeface="Gill Sans MT" panose="020B0502020104020203" pitchFamily="34" charset="0"/>
                        </a:rPr>
                        <a:t>W, H,</a:t>
                      </a:r>
                      <a:r>
                        <a:rPr lang="en-US" sz="2400" baseline="0" dirty="0">
                          <a:solidFill>
                            <a:schemeClr val="accent3"/>
                          </a:solidFill>
                          <a:latin typeface="Gill Sans MT" panose="020B0502020104020203" pitchFamily="34" charset="0"/>
                        </a:rPr>
                        <a:t> SDP</a:t>
                      </a:r>
                      <a:endParaRPr lang="en-US" sz="2400" dirty="0">
                        <a:solidFill>
                          <a:schemeClr val="accent3"/>
                        </a:solidFill>
                        <a:latin typeface="Gill Sans MT" panose="020B0502020104020203" pitchFamily="34" charset="0"/>
                      </a:endParaRP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3.2 Stock out rate by tracer commodity by level in the system</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rgbClr val="6C6463"/>
                          </a:solidFill>
                          <a:effectLst/>
                          <a:latin typeface="Gill Sans MT" panose="020B0502020104020203" pitchFamily="34" charset="0"/>
                          <a:ea typeface="Arial" charset="0"/>
                          <a:cs typeface="Cabin" charset="0"/>
                        </a:rPr>
                        <a:t>Measures extent of stock outs per tracer commodity throughout the system.</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849086">
                <a:tc>
                  <a:txBody>
                    <a:bodyPr/>
                    <a:lstStyle/>
                    <a:p>
                      <a:pPr algn="ctr"/>
                      <a:r>
                        <a:rPr lang="en-US" sz="2400" dirty="0">
                          <a:solidFill>
                            <a:schemeClr val="accent3"/>
                          </a:solidFill>
                          <a:latin typeface="Gill Sans MT" panose="020B0502020104020203" pitchFamily="34" charset="0"/>
                        </a:rPr>
                        <a:t>W, H,</a:t>
                      </a:r>
                      <a:r>
                        <a:rPr lang="en-US" sz="2400" baseline="0" dirty="0">
                          <a:solidFill>
                            <a:schemeClr val="accent3"/>
                          </a:solidFill>
                          <a:latin typeface="Gill Sans MT" panose="020B0502020104020203" pitchFamily="34" charset="0"/>
                        </a:rPr>
                        <a:t> SDP</a:t>
                      </a:r>
                      <a:endParaRPr lang="en-US" sz="2400" dirty="0">
                        <a:solidFill>
                          <a:schemeClr val="accent3"/>
                        </a:solidFill>
                        <a:latin typeface="Gill Sans MT" panose="020B0502020104020203" pitchFamily="34" charset="0"/>
                      </a:endParaRP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3.3 Stock accuracy</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rgbClr val="6C6463"/>
                          </a:solidFill>
                          <a:effectLst/>
                          <a:latin typeface="Gill Sans MT" panose="020B0502020104020203" pitchFamily="34" charset="0"/>
                          <a:ea typeface="Arial" charset="0"/>
                          <a:cs typeface="Cabin" charset="0"/>
                        </a:rPr>
                        <a:t>Compares actual stock count to stock record</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1509486">
                <a:tc>
                  <a:txBody>
                    <a:bodyPr/>
                    <a:lstStyle/>
                    <a:p>
                      <a:pPr algn="ctr"/>
                      <a:r>
                        <a:rPr lang="en-US" sz="2400" dirty="0">
                          <a:solidFill>
                            <a:schemeClr val="accent3"/>
                          </a:solidFill>
                          <a:latin typeface="Gill Sans MT" panose="020B0502020104020203" pitchFamily="34" charset="0"/>
                        </a:rPr>
                        <a:t>W, H,</a:t>
                      </a:r>
                      <a:r>
                        <a:rPr lang="en-US" sz="2400" baseline="0" dirty="0">
                          <a:solidFill>
                            <a:schemeClr val="accent3"/>
                          </a:solidFill>
                          <a:latin typeface="Gill Sans MT" panose="020B0502020104020203" pitchFamily="34" charset="0"/>
                        </a:rPr>
                        <a:t> SDP</a:t>
                      </a:r>
                      <a:endParaRPr lang="en-US" sz="2400" dirty="0">
                        <a:solidFill>
                          <a:schemeClr val="accent3"/>
                        </a:solidFill>
                        <a:latin typeface="Gill Sans MT" panose="020B0502020104020203" pitchFamily="34" charset="0"/>
                      </a:endParaRP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3.4 Order fill rate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rgbClr val="6C6463"/>
                          </a:solidFill>
                          <a:effectLst/>
                          <a:latin typeface="Gill Sans MT" panose="020B0502020104020203" pitchFamily="34" charset="0"/>
                          <a:ea typeface="Arial" charset="0"/>
                          <a:cs typeface="Cabin" charset="0"/>
                        </a:rPr>
                        <a:t>Assesses how well the warehouse is meeting order demand from hospitals and SDPs, including frequency that distribution orders from health facilities are amended </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4"/>
                  </a:ext>
                </a:extLst>
              </a:tr>
              <a:tr h="849086">
                <a:tc>
                  <a:txBody>
                    <a:bodyPr/>
                    <a:lstStyle/>
                    <a:p>
                      <a:pPr algn="ctr"/>
                      <a:r>
                        <a:rPr lang="en-US" sz="2400" dirty="0">
                          <a:solidFill>
                            <a:schemeClr val="accent3"/>
                          </a:solidFill>
                          <a:latin typeface="Gill Sans MT" panose="020B0502020104020203" pitchFamily="34" charset="0"/>
                        </a:rPr>
                        <a:t>W, H,</a:t>
                      </a:r>
                      <a:r>
                        <a:rPr lang="en-US" sz="2400" baseline="0" dirty="0">
                          <a:solidFill>
                            <a:schemeClr val="accent3"/>
                          </a:solidFill>
                          <a:latin typeface="Gill Sans MT" panose="020B0502020104020203" pitchFamily="34" charset="0"/>
                        </a:rPr>
                        <a:t> SDP</a:t>
                      </a:r>
                      <a:endParaRPr lang="en-US" sz="2400" dirty="0">
                        <a:solidFill>
                          <a:schemeClr val="accent3"/>
                        </a:solidFill>
                        <a:latin typeface="Gill Sans MT" panose="020B0502020104020203" pitchFamily="34" charset="0"/>
                      </a:endParaRPr>
                    </a:p>
                  </a:txBody>
                  <a:tcPr anchor="ctr"/>
                </a:tc>
                <a:tc>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3.5 Wastage from damage, theft and expiry </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rgbClr val="6C6463"/>
                          </a:solidFill>
                          <a:effectLst/>
                          <a:latin typeface="Gill Sans MT" panose="020B0502020104020203" pitchFamily="34" charset="0"/>
                          <a:ea typeface="Arial" charset="0"/>
                          <a:cs typeface="Cabin" charset="0"/>
                        </a:rPr>
                        <a:t>A measure of operational efficiency and value for money</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091322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161039"/>
            <a:ext cx="9372600" cy="569387"/>
          </a:xfrm>
        </p:spPr>
        <p:txBody>
          <a:bodyPr/>
          <a:lstStyle/>
          <a:p>
            <a:pPr algn="l" eaLnBrk="1" hangingPunct="1"/>
            <a:r>
              <a:rPr lang="en-US" altLang="en-US" sz="3100" b="1" dirty="0">
                <a:solidFill>
                  <a:srgbClr val="C00000"/>
                </a:solidFill>
                <a:latin typeface="Gill Sans MT" panose="020B0502020104020203" pitchFamily="34" charset="0"/>
                <a:cs typeface="Gill Sans MT" panose="020B0502020104020203" pitchFamily="34" charset="0"/>
              </a:rPr>
              <a:t>Optional Warehousing KPIs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nvPr>
        </p:nvGraphicFramePr>
        <p:xfrm>
          <a:off x="263779" y="730426"/>
          <a:ext cx="11664442" cy="5966535"/>
        </p:xfrm>
        <a:graphic>
          <a:graphicData uri="http://schemas.openxmlformats.org/drawingml/2006/table">
            <a:tbl>
              <a:tblPr firstRow="1" bandRow="1">
                <a:tableStyleId>{5C22544A-7EE6-4342-B048-85BDC9FD1C3A}</a:tableStyleId>
              </a:tblPr>
              <a:tblGrid>
                <a:gridCol w="1159809">
                  <a:extLst>
                    <a:ext uri="{9D8B030D-6E8A-4147-A177-3AD203B41FA5}">
                      <a16:colId xmlns:a16="http://schemas.microsoft.com/office/drawing/2014/main" xmlns="" val="20000"/>
                    </a:ext>
                  </a:extLst>
                </a:gridCol>
                <a:gridCol w="4380229">
                  <a:extLst>
                    <a:ext uri="{9D8B030D-6E8A-4147-A177-3AD203B41FA5}">
                      <a16:colId xmlns:a16="http://schemas.microsoft.com/office/drawing/2014/main" xmlns="" val="20001"/>
                    </a:ext>
                  </a:extLst>
                </a:gridCol>
                <a:gridCol w="6124404">
                  <a:extLst>
                    <a:ext uri="{9D8B030D-6E8A-4147-A177-3AD203B41FA5}">
                      <a16:colId xmlns:a16="http://schemas.microsoft.com/office/drawing/2014/main" xmlns="" val="20002"/>
                    </a:ext>
                  </a:extLst>
                </a:gridCol>
              </a:tblGrid>
              <a:tr h="551948">
                <a:tc>
                  <a:txBody>
                    <a:bodyPr/>
                    <a:lstStyle/>
                    <a:p>
                      <a:r>
                        <a:rPr lang="en-US" sz="2000" dirty="0">
                          <a:latin typeface="Gill Sans MT" panose="020B0502020104020203" pitchFamily="34" charset="0"/>
                        </a:rPr>
                        <a:t>Level</a:t>
                      </a:r>
                    </a:p>
                  </a:txBody>
                  <a:tcPr/>
                </a:tc>
                <a:tc>
                  <a:txBody>
                    <a:bodyPr/>
                    <a:lstStyle/>
                    <a:p>
                      <a:r>
                        <a:rPr lang="en-US" sz="2000" dirty="0">
                          <a:latin typeface="Gill Sans MT" panose="020B0502020104020203" pitchFamily="34" charset="0"/>
                        </a:rPr>
                        <a:t>No. &amp; Title</a:t>
                      </a:r>
                    </a:p>
                  </a:txBody>
                  <a:tcPr/>
                </a:tc>
                <a:tc>
                  <a:txBody>
                    <a:bodyPr/>
                    <a:lstStyle/>
                    <a:p>
                      <a:r>
                        <a:rPr lang="en-US" sz="2000" dirty="0">
                          <a:latin typeface="Gill Sans MT" panose="020B0502020104020203" pitchFamily="34" charset="0"/>
                        </a:rPr>
                        <a:t>Purpose</a:t>
                      </a:r>
                    </a:p>
                  </a:txBody>
                  <a:tcPr/>
                </a:tc>
                <a:extLst>
                  <a:ext uri="{0D108BD9-81ED-4DB2-BD59-A6C34878D82A}">
                    <a16:rowId xmlns:a16="http://schemas.microsoft.com/office/drawing/2014/main" xmlns="" val="10000"/>
                  </a:ext>
                </a:extLst>
              </a:tr>
              <a:tr h="680002">
                <a:tc>
                  <a:txBody>
                    <a:bodyPr/>
                    <a:lstStyle/>
                    <a:p>
                      <a:pPr algn="ctr"/>
                      <a:r>
                        <a:rPr lang="en-US" sz="2000" dirty="0">
                          <a:solidFill>
                            <a:schemeClr val="accent3"/>
                          </a:solidFill>
                          <a:latin typeface="Gill Sans MT" panose="020B0502020104020203" pitchFamily="34" charset="0"/>
                        </a:rPr>
                        <a:t>W</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3.6 Stock turn per annum</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Standard measure of warehouse efficiency, is product moving through the system to the client quickly.  </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1020003">
                <a:tc>
                  <a:txBody>
                    <a:bodyPr/>
                    <a:lstStyle/>
                    <a:p>
                      <a:pPr algn="ctr"/>
                      <a:r>
                        <a:rPr lang="en-US" sz="2000" dirty="0">
                          <a:solidFill>
                            <a:schemeClr val="accent3"/>
                          </a:solidFill>
                          <a:latin typeface="Gill Sans MT" panose="020B0502020104020203" pitchFamily="34" charset="0"/>
                        </a:rPr>
                        <a:t>W,H,SDP</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3.7 Number and duration of temperature excursions in cold storage facility</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Assesses operational efficiency and quality risk to products that must be kept within a temperature range</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680002">
                <a:tc>
                  <a:txBody>
                    <a:bodyPr/>
                    <a:lstStyle/>
                    <a:p>
                      <a:pPr algn="ctr"/>
                      <a:r>
                        <a:rPr lang="en-US" sz="2000" dirty="0">
                          <a:solidFill>
                            <a:schemeClr val="accent3"/>
                          </a:solidFill>
                          <a:latin typeface="Gill Sans MT" panose="020B0502020104020203" pitchFamily="34" charset="0"/>
                        </a:rPr>
                        <a:t>W,H,SDP</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3.8 Stock out rates of one or more tracer products by facility</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Measures extent of stock outs throughout the supply chain, complementary to KPI</a:t>
                      </a:r>
                      <a:r>
                        <a:rPr lang="en-US" sz="2000" i="1" baseline="0" dirty="0">
                          <a:solidFill>
                            <a:srgbClr val="6C6463"/>
                          </a:solidFill>
                          <a:effectLst/>
                          <a:latin typeface="Gill Sans MT" panose="020B0502020104020203" pitchFamily="34" charset="0"/>
                          <a:ea typeface="Arial" charset="0"/>
                          <a:cs typeface="Cabin" charset="0"/>
                        </a:rPr>
                        <a:t> 3.2</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450571">
                <a:tc>
                  <a:txBody>
                    <a:bodyPr/>
                    <a:lstStyle/>
                    <a:p>
                      <a:pPr algn="ctr"/>
                      <a:r>
                        <a:rPr lang="en-US" sz="2000" dirty="0">
                          <a:solidFill>
                            <a:schemeClr val="accent3"/>
                          </a:solidFill>
                          <a:latin typeface="Gill Sans MT" panose="020B0502020104020203" pitchFamily="34" charset="0"/>
                        </a:rPr>
                        <a:t>W</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3.9 Cost of warehousing operation </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Measures value for money in warehousing </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4"/>
                  </a:ext>
                </a:extLst>
              </a:tr>
              <a:tr h="1020003">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en-US" sz="2000" dirty="0">
                          <a:solidFill>
                            <a:schemeClr val="accent3"/>
                          </a:solidFill>
                          <a:latin typeface="Gill Sans MT" panose="020B0502020104020203" pitchFamily="34" charset="0"/>
                        </a:rPr>
                        <a:t>W, H,</a:t>
                      </a:r>
                      <a:r>
                        <a:rPr lang="en-US" sz="2000" baseline="0" dirty="0">
                          <a:solidFill>
                            <a:schemeClr val="accent3"/>
                          </a:solidFill>
                          <a:latin typeface="Gill Sans MT" panose="020B0502020104020203" pitchFamily="34" charset="0"/>
                        </a:rPr>
                        <a:t> SDP</a:t>
                      </a:r>
                      <a:endParaRPr lang="en-US" sz="2000" dirty="0">
                        <a:solidFill>
                          <a:schemeClr val="accent3"/>
                        </a:solidFill>
                        <a:latin typeface="Gill Sans MT" panose="020B0502020104020203" pitchFamily="34" charset="0"/>
                      </a:endParaRP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3.10 Order turnaround time</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Measures how many days/hours taken for orders to be filled and dispatched by the warehouse.  Delays or excessive time will impact availability at health facilities</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5"/>
                  </a:ext>
                </a:extLst>
              </a:tr>
              <a:tr h="782003">
                <a:tc>
                  <a:txBody>
                    <a:bodyPr/>
                    <a:lstStyle/>
                    <a:p>
                      <a:pPr algn="ctr"/>
                      <a:r>
                        <a:rPr lang="en-US" sz="2000" dirty="0">
                          <a:solidFill>
                            <a:schemeClr val="accent3"/>
                          </a:solidFill>
                          <a:latin typeface="Gill Sans MT" panose="020B0502020104020203" pitchFamily="34" charset="0"/>
                        </a:rPr>
                        <a:t>W, 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3.11 Percentage of incoming batches tested for quality</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Assesses the frequency and regularity of quality assurance tests for products delivered</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6"/>
                  </a:ext>
                </a:extLst>
              </a:tr>
              <a:tr h="782003">
                <a:tc>
                  <a:txBody>
                    <a:bodyPr/>
                    <a:lstStyle/>
                    <a:p>
                      <a:pPr algn="ctr"/>
                      <a:r>
                        <a:rPr lang="en-US" sz="2000" dirty="0">
                          <a:solidFill>
                            <a:schemeClr val="accent3"/>
                          </a:solidFill>
                          <a:latin typeface="Gill Sans MT" panose="020B0502020104020203" pitchFamily="34" charset="0"/>
                        </a:rPr>
                        <a:t>W, C</a:t>
                      </a:r>
                    </a:p>
                  </a:txBody>
                  <a:tcPr anchor="ctr"/>
                </a:tc>
                <a:tc>
                  <a:txBody>
                    <a:bodyPr/>
                    <a:lstStyle/>
                    <a:p>
                      <a:pPr>
                        <a:spcAft>
                          <a:spcPts val="1200"/>
                        </a:spcAft>
                      </a:pPr>
                      <a:r>
                        <a:rPr lang="en-US" sz="2000" dirty="0">
                          <a:solidFill>
                            <a:srgbClr val="6C6463"/>
                          </a:solidFill>
                          <a:effectLst/>
                          <a:latin typeface="Gill Sans MT" panose="020B0502020104020203" pitchFamily="34" charset="0"/>
                          <a:ea typeface="Arial" charset="0"/>
                          <a:cs typeface="Cabin" charset="0"/>
                        </a:rPr>
                        <a:t>3.12 Percentage of product batches tested that meet quality standards</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rgbClr val="6C6463"/>
                          </a:solidFill>
                          <a:effectLst/>
                          <a:latin typeface="Gill Sans MT" panose="020B0502020104020203" pitchFamily="34" charset="0"/>
                          <a:ea typeface="Arial" charset="0"/>
                          <a:cs typeface="Cabin" charset="0"/>
                        </a:rPr>
                        <a:t>Assesses quality of supplies received and reliability of supplier performance</a:t>
                      </a:r>
                      <a:endParaRPr lang="en-GB" sz="2000" dirty="0">
                        <a:solidFill>
                          <a:srgbClr val="6C6463"/>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547464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177818" y="213107"/>
            <a:ext cx="9372600" cy="569387"/>
          </a:xfrm>
        </p:spPr>
        <p:txBody>
          <a:bodyPr/>
          <a:lstStyle/>
          <a:p>
            <a:pPr algn="l" eaLnBrk="1" hangingPunct="1"/>
            <a:r>
              <a:rPr lang="en-US" altLang="en-US" sz="3100" b="1" dirty="0">
                <a:solidFill>
                  <a:srgbClr val="C00000"/>
                </a:solidFill>
                <a:latin typeface="Gill Sans MT" panose="020B0502020104020203" pitchFamily="34" charset="0"/>
                <a:cs typeface="Gill Sans MT" panose="020B0502020104020203" pitchFamily="34" charset="0"/>
              </a:rPr>
              <a:t>Core &amp; Optional Distribution KPIs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nvPr>
        </p:nvGraphicFramePr>
        <p:xfrm>
          <a:off x="177818" y="1014955"/>
          <a:ext cx="11836363" cy="5354845"/>
        </p:xfrm>
        <a:graphic>
          <a:graphicData uri="http://schemas.openxmlformats.org/drawingml/2006/table">
            <a:tbl>
              <a:tblPr firstRow="1" bandRow="1">
                <a:tableStyleId>{5C22544A-7EE6-4342-B048-85BDC9FD1C3A}</a:tableStyleId>
              </a:tblPr>
              <a:tblGrid>
                <a:gridCol w="1463664">
                  <a:extLst>
                    <a:ext uri="{9D8B030D-6E8A-4147-A177-3AD203B41FA5}">
                      <a16:colId xmlns:a16="http://schemas.microsoft.com/office/drawing/2014/main" xmlns="" val="20000"/>
                    </a:ext>
                  </a:extLst>
                </a:gridCol>
                <a:gridCol w="4158028">
                  <a:extLst>
                    <a:ext uri="{9D8B030D-6E8A-4147-A177-3AD203B41FA5}">
                      <a16:colId xmlns:a16="http://schemas.microsoft.com/office/drawing/2014/main" xmlns="" val="20001"/>
                    </a:ext>
                  </a:extLst>
                </a:gridCol>
                <a:gridCol w="6214671">
                  <a:extLst>
                    <a:ext uri="{9D8B030D-6E8A-4147-A177-3AD203B41FA5}">
                      <a16:colId xmlns:a16="http://schemas.microsoft.com/office/drawing/2014/main" xmlns="" val="20002"/>
                    </a:ext>
                  </a:extLst>
                </a:gridCol>
              </a:tblGrid>
              <a:tr h="577353">
                <a:tc>
                  <a:txBody>
                    <a:bodyPr/>
                    <a:lstStyle/>
                    <a:p>
                      <a:r>
                        <a:rPr lang="en-US" sz="2800" dirty="0">
                          <a:latin typeface="Gill Sans MT" panose="020B0502020104020203" pitchFamily="34" charset="0"/>
                        </a:rPr>
                        <a:t>Level</a:t>
                      </a:r>
                    </a:p>
                  </a:txBody>
                  <a:tcPr/>
                </a:tc>
                <a:tc>
                  <a:txBody>
                    <a:bodyPr/>
                    <a:lstStyle/>
                    <a:p>
                      <a:r>
                        <a:rPr lang="en-US" sz="2800" dirty="0">
                          <a:latin typeface="Gill Sans MT" panose="020B0502020104020203" pitchFamily="34" charset="0"/>
                        </a:rPr>
                        <a:t>No. &amp; Title</a:t>
                      </a:r>
                    </a:p>
                  </a:txBody>
                  <a:tcPr/>
                </a:tc>
                <a:tc>
                  <a:txBody>
                    <a:bodyPr/>
                    <a:lstStyle/>
                    <a:p>
                      <a:r>
                        <a:rPr lang="en-US" sz="2800" dirty="0">
                          <a:latin typeface="Gill Sans MT" panose="020B0502020104020203" pitchFamily="34" charset="0"/>
                        </a:rPr>
                        <a:t>Purpose</a:t>
                      </a:r>
                    </a:p>
                  </a:txBody>
                  <a:tcPr/>
                </a:tc>
                <a:extLst>
                  <a:ext uri="{0D108BD9-81ED-4DB2-BD59-A6C34878D82A}">
                    <a16:rowId xmlns:a16="http://schemas.microsoft.com/office/drawing/2014/main" xmlns="" val="10000"/>
                  </a:ext>
                </a:extLst>
              </a:tr>
              <a:tr h="577353">
                <a:tc gridSpan="3">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800" b="1" i="1" dirty="0">
                          <a:solidFill>
                            <a:srgbClr val="6C6463"/>
                          </a:solidFill>
                          <a:effectLst/>
                          <a:latin typeface="Gill Sans MT" panose="020B0502020104020203" pitchFamily="34" charset="0"/>
                          <a:ea typeface="Arial" charset="0"/>
                          <a:cs typeface="Arial" charset="0"/>
                        </a:rPr>
                        <a:t>Core</a:t>
                      </a:r>
                    </a:p>
                  </a:txBody>
                  <a:tcPr anchor="ctr"/>
                </a:tc>
                <a:tc hMerge="1">
                  <a:txBody>
                    <a:bodyPr/>
                    <a:lstStyle/>
                    <a:p>
                      <a:pPr>
                        <a:spcAft>
                          <a:spcPts val="1200"/>
                        </a:spcAft>
                      </a:pPr>
                      <a:endParaRPr lang="en-GB" sz="11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600"/>
                        </a:spcAft>
                      </a:pPr>
                      <a:endParaRPr lang="en-GB" sz="11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1"/>
                  </a:ext>
                </a:extLst>
              </a:tr>
              <a:tr h="980473">
                <a:tc>
                  <a:txBody>
                    <a:bodyPr/>
                    <a:lstStyle/>
                    <a:p>
                      <a:pPr algn="ctr"/>
                      <a:r>
                        <a:rPr lang="en-US" sz="2800" dirty="0">
                          <a:solidFill>
                            <a:schemeClr val="accent3"/>
                          </a:solidFill>
                          <a:latin typeface="Gill Sans MT" panose="020B0502020104020203" pitchFamily="34" charset="0"/>
                        </a:rPr>
                        <a:t>H, SDP</a:t>
                      </a:r>
                    </a:p>
                  </a:txBody>
                  <a:tcPr anchor="ctr"/>
                </a:tc>
                <a:tc>
                  <a:txBody>
                    <a:bodyPr/>
                    <a:lstStyle/>
                    <a:p>
                      <a:pPr>
                        <a:spcAft>
                          <a:spcPts val="1200"/>
                        </a:spcAft>
                      </a:pPr>
                      <a:r>
                        <a:rPr lang="en-US" sz="2800" dirty="0">
                          <a:solidFill>
                            <a:srgbClr val="6C6463"/>
                          </a:solidFill>
                          <a:effectLst/>
                          <a:latin typeface="Gill Sans MT" panose="020B0502020104020203" pitchFamily="34" charset="0"/>
                          <a:ea typeface="Arial" charset="0"/>
                          <a:cs typeface="Cabin" charset="0"/>
                        </a:rPr>
                        <a:t>4.1 On-time delivery to facility</a:t>
                      </a:r>
                      <a:endParaRPr lang="en-GB" sz="2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800" i="1" dirty="0">
                          <a:solidFill>
                            <a:srgbClr val="6C6463"/>
                          </a:solidFill>
                          <a:effectLst/>
                          <a:latin typeface="Gill Sans MT" panose="020B0502020104020203" pitchFamily="34" charset="0"/>
                          <a:ea typeface="Arial" charset="0"/>
                          <a:cs typeface="Cabin" charset="0"/>
                        </a:rPr>
                        <a:t>Assesses reliability of delivery, delays will impact availability and service to patients at health facilities</a:t>
                      </a:r>
                      <a:endParaRPr lang="en-GB" sz="28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2"/>
                  </a:ext>
                </a:extLst>
              </a:tr>
              <a:tr h="990725">
                <a:tc>
                  <a:txBody>
                    <a:bodyPr/>
                    <a:lstStyle/>
                    <a:p>
                      <a:pPr algn="ctr"/>
                      <a:r>
                        <a:rPr lang="en-US" sz="2800" dirty="0">
                          <a:solidFill>
                            <a:schemeClr val="accent3"/>
                          </a:solidFill>
                          <a:latin typeface="Gill Sans MT" panose="020B0502020104020203" pitchFamily="34" charset="0"/>
                        </a:rPr>
                        <a:t>W, H, SDP</a:t>
                      </a:r>
                    </a:p>
                  </a:txBody>
                  <a:tcPr anchor="ctr"/>
                </a:tc>
                <a:tc>
                  <a:txBody>
                    <a:bodyPr/>
                    <a:lstStyle/>
                    <a:p>
                      <a:pPr>
                        <a:spcAft>
                          <a:spcPts val="1200"/>
                        </a:spcAft>
                      </a:pPr>
                      <a:r>
                        <a:rPr lang="en-US" sz="2800" dirty="0">
                          <a:solidFill>
                            <a:srgbClr val="6C6463"/>
                          </a:solidFill>
                          <a:effectLst/>
                          <a:latin typeface="Gill Sans MT" panose="020B0502020104020203" pitchFamily="34" charset="0"/>
                          <a:ea typeface="Arial" charset="0"/>
                          <a:cs typeface="Cabin" charset="0"/>
                        </a:rPr>
                        <a:t>4.2</a:t>
                      </a:r>
                      <a:r>
                        <a:rPr lang="en-US" sz="2800" baseline="0" dirty="0">
                          <a:solidFill>
                            <a:srgbClr val="6C6463"/>
                          </a:solidFill>
                          <a:effectLst/>
                          <a:latin typeface="Gill Sans MT" panose="020B0502020104020203" pitchFamily="34" charset="0"/>
                          <a:ea typeface="Arial" charset="0"/>
                          <a:cs typeface="Cabin" charset="0"/>
                        </a:rPr>
                        <a:t> </a:t>
                      </a:r>
                      <a:r>
                        <a:rPr lang="en-US" sz="2800" dirty="0">
                          <a:solidFill>
                            <a:srgbClr val="6C6463"/>
                          </a:solidFill>
                          <a:effectLst/>
                          <a:latin typeface="Gill Sans MT" panose="020B0502020104020203" pitchFamily="34" charset="0"/>
                          <a:ea typeface="Arial" charset="0"/>
                          <a:cs typeface="Cabin" charset="0"/>
                        </a:rPr>
                        <a:t>Percentage of orders placed by health facilities as emergency orders</a:t>
                      </a:r>
                      <a:endParaRPr lang="en-GB" sz="2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800" i="1" dirty="0">
                          <a:solidFill>
                            <a:srgbClr val="6C6463"/>
                          </a:solidFill>
                          <a:effectLst/>
                          <a:latin typeface="Gill Sans MT" panose="020B0502020104020203" pitchFamily="34" charset="0"/>
                          <a:ea typeface="Arial" charset="0"/>
                          <a:cs typeface="Cabin" charset="0"/>
                        </a:rPr>
                        <a:t>Measures the efficiency of the internal ordering and supply process, and how often emergency orders are placed</a:t>
                      </a:r>
                      <a:endParaRPr lang="en-GB" sz="28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3"/>
                  </a:ext>
                </a:extLst>
              </a:tr>
              <a:tr h="577353">
                <a:tc gridSpan="3">
                  <a:txBody>
                    <a:bodyPr/>
                    <a:lstStyle/>
                    <a:p>
                      <a:pPr algn="l"/>
                      <a:r>
                        <a:rPr lang="en-GB" sz="2800" b="1" i="1" dirty="0">
                          <a:solidFill>
                            <a:srgbClr val="6C6463"/>
                          </a:solidFill>
                          <a:effectLst/>
                          <a:latin typeface="Gill Sans MT" panose="020B0502020104020203" pitchFamily="34" charset="0"/>
                          <a:ea typeface="Arial" charset="0"/>
                          <a:cs typeface="Arial" charset="0"/>
                        </a:rPr>
                        <a:t>Optional</a:t>
                      </a:r>
                    </a:p>
                  </a:txBody>
                  <a:tcPr anchor="ct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4"/>
                  </a:ext>
                </a:extLst>
              </a:tr>
              <a:tr h="1062466">
                <a:tc>
                  <a:txBody>
                    <a:bodyPr/>
                    <a:lstStyle/>
                    <a:p>
                      <a:pPr algn="ctr"/>
                      <a:r>
                        <a:rPr lang="en-US" sz="2800" dirty="0">
                          <a:solidFill>
                            <a:schemeClr val="accent3"/>
                          </a:solidFill>
                          <a:latin typeface="Gill Sans MT" panose="020B0502020104020203" pitchFamily="34" charset="0"/>
                        </a:rPr>
                        <a:t>C</a:t>
                      </a:r>
                    </a:p>
                  </a:txBody>
                  <a:tcPr anchor="ctr"/>
                </a:tc>
                <a:tc>
                  <a:txBody>
                    <a:bodyPr/>
                    <a:lstStyle/>
                    <a:p>
                      <a:pPr>
                        <a:spcAft>
                          <a:spcPts val="1200"/>
                        </a:spcAft>
                      </a:pPr>
                      <a:r>
                        <a:rPr lang="en-US" sz="2800" dirty="0">
                          <a:solidFill>
                            <a:srgbClr val="6C6463"/>
                          </a:solidFill>
                          <a:effectLst/>
                          <a:latin typeface="Gill Sans MT" panose="020B0502020104020203" pitchFamily="34" charset="0"/>
                          <a:ea typeface="Arial" charset="0"/>
                          <a:cs typeface="Cabin" charset="0"/>
                        </a:rPr>
                        <a:t>4.3 Cost of distribution operation</a:t>
                      </a:r>
                      <a:endParaRPr lang="en-GB" sz="28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800" i="1" dirty="0">
                          <a:solidFill>
                            <a:srgbClr val="6C6463"/>
                          </a:solidFill>
                          <a:effectLst/>
                          <a:latin typeface="Gill Sans MT" panose="020B0502020104020203" pitchFamily="34" charset="0"/>
                          <a:ea typeface="Arial" charset="0"/>
                          <a:cs typeface="Cabin" charset="0"/>
                        </a:rPr>
                        <a:t>Measures value for money in managing the distribution of product within the system</a:t>
                      </a:r>
                      <a:endParaRPr lang="en-GB" sz="28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52233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120926"/>
            <a:ext cx="9372600" cy="569387"/>
          </a:xfrm>
        </p:spPr>
        <p:txBody>
          <a:bodyPr>
            <a:normAutofit/>
          </a:bodyPr>
          <a:lstStyle/>
          <a:p>
            <a:pPr algn="l" eaLnBrk="1" hangingPunct="1"/>
            <a:r>
              <a:rPr lang="en-US" altLang="en-US" sz="3200" b="1" dirty="0">
                <a:solidFill>
                  <a:srgbClr val="C00000"/>
                </a:solidFill>
                <a:latin typeface="Gill Sans MT" panose="020B0502020104020203" pitchFamily="34" charset="0"/>
                <a:cs typeface="Gill Sans MT" panose="020B0502020104020203" pitchFamily="34" charset="0"/>
              </a:rPr>
              <a:t>Core &amp; Optional HR &amp; LMIS KPIs</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0F135F0-BCB5-4FA4-B939-A1CBDE786B72}"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647189587"/>
              </p:ext>
            </p:extLst>
          </p:nvPr>
        </p:nvGraphicFramePr>
        <p:xfrm>
          <a:off x="263779" y="719798"/>
          <a:ext cx="11811311" cy="6163994"/>
        </p:xfrm>
        <a:graphic>
          <a:graphicData uri="http://schemas.openxmlformats.org/drawingml/2006/table">
            <a:tbl>
              <a:tblPr firstRow="1" bandRow="1">
                <a:tableStyleId>{5C22544A-7EE6-4342-B048-85BDC9FD1C3A}</a:tableStyleId>
              </a:tblPr>
              <a:tblGrid>
                <a:gridCol w="1026402">
                  <a:extLst>
                    <a:ext uri="{9D8B030D-6E8A-4147-A177-3AD203B41FA5}">
                      <a16:colId xmlns:a16="http://schemas.microsoft.com/office/drawing/2014/main" xmlns="" val="20000"/>
                    </a:ext>
                  </a:extLst>
                </a:gridCol>
                <a:gridCol w="440784">
                  <a:extLst>
                    <a:ext uri="{9D8B030D-6E8A-4147-A177-3AD203B41FA5}">
                      <a16:colId xmlns:a16="http://schemas.microsoft.com/office/drawing/2014/main" xmlns="" val="911527026"/>
                    </a:ext>
                  </a:extLst>
                </a:gridCol>
                <a:gridCol w="4168036">
                  <a:extLst>
                    <a:ext uri="{9D8B030D-6E8A-4147-A177-3AD203B41FA5}">
                      <a16:colId xmlns:a16="http://schemas.microsoft.com/office/drawing/2014/main" xmlns="" val="20001"/>
                    </a:ext>
                  </a:extLst>
                </a:gridCol>
                <a:gridCol w="6176089">
                  <a:extLst>
                    <a:ext uri="{9D8B030D-6E8A-4147-A177-3AD203B41FA5}">
                      <a16:colId xmlns:a16="http://schemas.microsoft.com/office/drawing/2014/main" xmlns="" val="20002"/>
                    </a:ext>
                  </a:extLst>
                </a:gridCol>
              </a:tblGrid>
              <a:tr h="370840">
                <a:tc gridSpan="2">
                  <a:txBody>
                    <a:bodyPr/>
                    <a:lstStyle/>
                    <a:p>
                      <a:r>
                        <a:rPr lang="en-US" sz="2400" dirty="0">
                          <a:latin typeface="Gill Sans MT" panose="020B0502020104020203" pitchFamily="34" charset="0"/>
                        </a:rPr>
                        <a:t>Level</a:t>
                      </a:r>
                    </a:p>
                  </a:txBody>
                  <a:tcPr/>
                </a:tc>
                <a:tc hMerge="1">
                  <a:txBody>
                    <a:bodyPr/>
                    <a:lstStyle/>
                    <a:p>
                      <a:endParaRPr lang="en-US" sz="2400" dirty="0">
                        <a:latin typeface="Gill Sans MT" panose="020B0502020104020203" pitchFamily="34" charset="0"/>
                      </a:endParaRPr>
                    </a:p>
                  </a:txBody>
                  <a:tcPr/>
                </a:tc>
                <a:tc>
                  <a:txBody>
                    <a:bodyPr/>
                    <a:lstStyle/>
                    <a:p>
                      <a:r>
                        <a:rPr lang="en-US" sz="2400" dirty="0">
                          <a:latin typeface="Gill Sans MT" panose="020B0502020104020203" pitchFamily="34" charset="0"/>
                        </a:rPr>
                        <a:t>No. &amp; Title</a:t>
                      </a:r>
                    </a:p>
                  </a:txBody>
                  <a:tcPr/>
                </a:tc>
                <a:tc>
                  <a:txBody>
                    <a:bodyPr/>
                    <a:lstStyle/>
                    <a:p>
                      <a:r>
                        <a:rPr lang="en-US" sz="2400" dirty="0">
                          <a:latin typeface="Gill Sans MT" panose="020B0502020104020203" pitchFamily="34" charset="0"/>
                        </a:rPr>
                        <a:t>Purpose</a:t>
                      </a:r>
                    </a:p>
                  </a:txBody>
                  <a:tcPr/>
                </a:tc>
                <a:extLst>
                  <a:ext uri="{0D108BD9-81ED-4DB2-BD59-A6C34878D82A}">
                    <a16:rowId xmlns:a16="http://schemas.microsoft.com/office/drawing/2014/main" xmlns="" val="10000"/>
                  </a:ext>
                </a:extLst>
              </a:tr>
              <a:tr h="370840">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400" b="1" i="1" dirty="0">
                          <a:solidFill>
                            <a:srgbClr val="6C6463"/>
                          </a:solidFill>
                          <a:effectLst/>
                          <a:latin typeface="Gill Sans MT" panose="020B0502020104020203" pitchFamily="34" charset="0"/>
                          <a:ea typeface="Arial" charset="0"/>
                          <a:cs typeface="Arial" charset="0"/>
                        </a:rPr>
                        <a:t>Core </a:t>
                      </a:r>
                      <a:r>
                        <a:rPr lang="en-GB" sz="2400" b="1" i="1" dirty="0">
                          <a:solidFill>
                            <a:srgbClr val="C00000"/>
                          </a:solidFill>
                          <a:effectLst/>
                          <a:latin typeface="Gill Sans MT" panose="020B0502020104020203" pitchFamily="34" charset="0"/>
                          <a:ea typeface="Arial" charset="0"/>
                          <a:cs typeface="Arial" charset="0"/>
                        </a:rPr>
                        <a:t>HR</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625303">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en-GB" sz="2400" b="0" i="0" dirty="0">
                          <a:solidFill>
                            <a:srgbClr val="6C6463"/>
                          </a:solidFill>
                          <a:effectLst/>
                          <a:latin typeface="Gill Sans MT" panose="020B0502020104020203" pitchFamily="34" charset="0"/>
                          <a:ea typeface="Arial" charset="0"/>
                          <a:cs typeface="Arial" charset="0"/>
                        </a:rPr>
                        <a:t>All</a:t>
                      </a:r>
                    </a:p>
                  </a:txBody>
                  <a:tcPr anchor="ctr"/>
                </a:tc>
                <a:tc gridSpan="2">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400" dirty="0">
                          <a:solidFill>
                            <a:srgbClr val="6C6463"/>
                          </a:solidFill>
                          <a:effectLst/>
                          <a:latin typeface="Gill Sans MT" panose="020B0502020104020203" pitchFamily="34" charset="0"/>
                          <a:ea typeface="Arial" charset="0"/>
                          <a:cs typeface="Cabin" charset="0"/>
                        </a:rPr>
                        <a:t>5.1 Staff turnover rate</a:t>
                      </a:r>
                      <a:endParaRPr lang="en-GB" sz="2400" b="0" i="0" dirty="0">
                        <a:solidFill>
                          <a:srgbClr val="6C6463"/>
                        </a:solidFill>
                        <a:effectLst/>
                        <a:latin typeface="Gill Sans MT" panose="020B0502020104020203" pitchFamily="34" charset="0"/>
                        <a:ea typeface="Arial" charset="0"/>
                        <a:cs typeface="Arial" charset="0"/>
                      </a:endParaRPr>
                    </a:p>
                  </a:txBody>
                  <a:tcPr marL="68580" marR="68580" marT="0" marB="0" anchor="ct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5.1 Staff turnover rate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rgbClr val="6C6463"/>
                          </a:solidFill>
                          <a:effectLst/>
                          <a:latin typeface="Gill Sans MT" panose="020B0502020104020203" pitchFamily="34" charset="0"/>
                          <a:ea typeface="Arial" charset="0"/>
                          <a:cs typeface="Cabin" charset="0"/>
                        </a:rPr>
                        <a:t>Measures the rate of staff turnover, increased levels are a risk to operational effectiveness</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2"/>
                  </a:ext>
                </a:extLst>
              </a:tr>
              <a:tr h="370840">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400" b="1" i="1" dirty="0">
                          <a:solidFill>
                            <a:srgbClr val="6C6463"/>
                          </a:solidFill>
                          <a:effectLst/>
                          <a:latin typeface="Gill Sans MT" panose="020B0502020104020203" pitchFamily="34" charset="0"/>
                          <a:ea typeface="Arial" charset="0"/>
                          <a:cs typeface="Arial" charset="0"/>
                        </a:rPr>
                        <a:t>Optional</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3"/>
                  </a:ext>
                </a:extLst>
              </a:tr>
              <a:tr h="623668">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en-GB" sz="2400" b="0" i="0" dirty="0">
                          <a:solidFill>
                            <a:srgbClr val="6C6463"/>
                          </a:solidFill>
                          <a:effectLst/>
                          <a:latin typeface="Gill Sans MT" panose="020B0502020104020203" pitchFamily="34" charset="0"/>
                          <a:ea typeface="Arial" charset="0"/>
                          <a:cs typeface="Arial" charset="0"/>
                        </a:rPr>
                        <a:t>All</a:t>
                      </a:r>
                    </a:p>
                  </a:txBody>
                  <a:tcPr anchor="ctr">
                    <a:lnB w="12700" cap="flat" cmpd="sng" algn="ctr">
                      <a:solidFill>
                        <a:schemeClr val="tx1"/>
                      </a:solidFill>
                      <a:prstDash val="solid"/>
                      <a:round/>
                      <a:headEnd type="none" w="med" len="med"/>
                      <a:tailEnd type="none" w="med" len="med"/>
                    </a:lnB>
                  </a:tcPr>
                </a:tc>
                <a:tc gridSpan="2">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400" dirty="0">
                          <a:solidFill>
                            <a:srgbClr val="6C6463"/>
                          </a:solidFill>
                          <a:effectLst/>
                          <a:latin typeface="Gill Sans MT" panose="020B0502020104020203" pitchFamily="34" charset="0"/>
                          <a:ea typeface="Arial" charset="0"/>
                          <a:cs typeface="Cabin" charset="0"/>
                        </a:rPr>
                        <a:t>5.2 Percent of key positions vacant</a:t>
                      </a:r>
                      <a:endParaRPr lang="en-GB" sz="2400" b="0" i="0" dirty="0">
                        <a:solidFill>
                          <a:srgbClr val="6C6463"/>
                        </a:solidFill>
                        <a:effectLst/>
                        <a:latin typeface="Gill Sans MT" panose="020B0502020104020203" pitchFamily="34" charset="0"/>
                        <a:ea typeface="Arial" charset="0"/>
                        <a:cs typeface="Arial"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5.2 Percent of key positions vacant</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spcAft>
                          <a:spcPts val="1200"/>
                        </a:spcAft>
                      </a:pPr>
                      <a:r>
                        <a:rPr lang="en-US" sz="2400" i="1" dirty="0">
                          <a:solidFill>
                            <a:srgbClr val="6C6463"/>
                          </a:solidFill>
                          <a:effectLst/>
                          <a:latin typeface="Gill Sans MT" panose="020B0502020104020203" pitchFamily="34" charset="0"/>
                          <a:ea typeface="Arial" charset="0"/>
                          <a:cs typeface="Cabin" charset="0"/>
                        </a:rPr>
                        <a:t>Indicates the areas impacted by key post vacancies which will affect performance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370840">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400" b="1" i="1" dirty="0">
                          <a:solidFill>
                            <a:srgbClr val="6C6463"/>
                          </a:solidFill>
                          <a:effectLst/>
                          <a:latin typeface="Gill Sans MT" panose="020B0502020104020203" pitchFamily="34" charset="0"/>
                          <a:ea typeface="Arial" charset="0"/>
                          <a:cs typeface="Arial" charset="0"/>
                        </a:rPr>
                        <a:t>Core </a:t>
                      </a:r>
                      <a:r>
                        <a:rPr lang="en-GB" sz="2400" b="1" i="1" dirty="0">
                          <a:solidFill>
                            <a:srgbClr val="C00000"/>
                          </a:solidFill>
                          <a:effectLst/>
                          <a:latin typeface="Gill Sans MT" panose="020B0502020104020203" pitchFamily="34" charset="0"/>
                          <a:ea typeface="Arial" charset="0"/>
                          <a:cs typeface="Arial" charset="0"/>
                        </a:rPr>
                        <a:t>Data and Information (LMIS)</a:t>
                      </a:r>
                    </a:p>
                  </a:txBody>
                  <a:tcPr anchor="ct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pPr>
                        <a:spcAft>
                          <a:spcPts val="1200"/>
                        </a:spcAft>
                      </a:pPr>
                      <a:endParaRPr lang="en-GB" sz="11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600"/>
                        </a:spcAft>
                      </a:pPr>
                      <a:endParaRPr lang="en-GB" sz="11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5"/>
                  </a:ext>
                </a:extLst>
              </a:tr>
              <a:tr h="647114">
                <a:tc>
                  <a:txBody>
                    <a:bodyPr/>
                    <a:lstStyle/>
                    <a:p>
                      <a:pPr algn="ctr"/>
                      <a:r>
                        <a:rPr lang="en-US" sz="2400" dirty="0">
                          <a:solidFill>
                            <a:schemeClr val="accent3"/>
                          </a:solidFill>
                          <a:latin typeface="Gill Sans MT" panose="020B0502020104020203" pitchFamily="34" charset="0"/>
                        </a:rPr>
                        <a:t>C</a:t>
                      </a:r>
                    </a:p>
                  </a:txBody>
                  <a:tcPr anchor="ctr"/>
                </a:tc>
                <a:tc gridSpan="2">
                  <a:txBody>
                    <a:bodyPr/>
                    <a:lstStyle/>
                    <a:p>
                      <a:pPr algn="l"/>
                      <a:r>
                        <a:rPr lang="en-US" sz="2400" dirty="0">
                          <a:solidFill>
                            <a:srgbClr val="6C6463"/>
                          </a:solidFill>
                          <a:effectLst/>
                          <a:latin typeface="Gill Sans MT" panose="020B0502020104020203" pitchFamily="34" charset="0"/>
                          <a:ea typeface="Arial" charset="0"/>
                          <a:cs typeface="Cabin" charset="0"/>
                        </a:rPr>
                        <a:t>6.1 Facility reporting</a:t>
                      </a:r>
                      <a:r>
                        <a:rPr lang="en-US" sz="2400" baseline="0" dirty="0">
                          <a:solidFill>
                            <a:srgbClr val="6C6463"/>
                          </a:solidFill>
                          <a:effectLst/>
                          <a:latin typeface="Gill Sans MT" panose="020B0502020104020203" pitchFamily="34" charset="0"/>
                          <a:ea typeface="Arial" charset="0"/>
                          <a:cs typeface="Cabin" charset="0"/>
                        </a:rPr>
                        <a:t> rates on time</a:t>
                      </a:r>
                      <a:endParaRPr lang="en-US" sz="2400" dirty="0">
                        <a:solidFill>
                          <a:schemeClr val="accent3"/>
                        </a:solidFill>
                        <a:latin typeface="Gill Sans MT" panose="020B0502020104020203" pitchFamily="34" charset="0"/>
                      </a:endParaRPr>
                    </a:p>
                  </a:txBody>
                  <a:tcPr marL="68580" marR="68580" marT="0" marB="0" anchor="ct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6.1 On-time delivery to facility</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kern="1200" dirty="0">
                          <a:solidFill>
                            <a:schemeClr val="accent5">
                              <a:lumMod val="50000"/>
                            </a:schemeClr>
                          </a:solidFill>
                          <a:effectLst/>
                          <a:latin typeface="Gill Sans MT" charset="0"/>
                          <a:ea typeface="Gill Sans MT" charset="0"/>
                          <a:cs typeface="Gill Sans MT" charset="0"/>
                        </a:rPr>
                        <a:t>Timely submission of data to the central level is essential to supply chain operational efficiency.  This measure will show areas having difficulty with data management.</a:t>
                      </a:r>
                      <a:endParaRPr lang="en-GB" sz="2400" dirty="0">
                        <a:solidFill>
                          <a:schemeClr val="accent5">
                            <a:lumMod val="50000"/>
                          </a:schemeClr>
                        </a:solidFill>
                        <a:effectLst/>
                        <a:latin typeface="Gill Sans MT" charset="0"/>
                        <a:ea typeface="Gill Sans MT" charset="0"/>
                        <a:cs typeface="Gill Sans MT" charset="0"/>
                      </a:endParaRPr>
                    </a:p>
                  </a:txBody>
                  <a:tcPr marL="68580" marR="68580" marT="0" marB="0" anchor="ctr"/>
                </a:tc>
                <a:extLst>
                  <a:ext uri="{0D108BD9-81ED-4DB2-BD59-A6C34878D82A}">
                    <a16:rowId xmlns:a16="http://schemas.microsoft.com/office/drawing/2014/main" xmlns="" val="10006"/>
                  </a:ext>
                </a:extLst>
              </a:tr>
              <a:tr h="370840">
                <a:tc gridSpan="4">
                  <a:txBody>
                    <a:bodyPr/>
                    <a:lstStyle/>
                    <a:p>
                      <a:pPr algn="l"/>
                      <a:r>
                        <a:rPr lang="en-GB" sz="2400" b="1" i="1" dirty="0">
                          <a:solidFill>
                            <a:srgbClr val="6C6463"/>
                          </a:solidFill>
                          <a:effectLst/>
                          <a:latin typeface="Gill Sans MT" panose="020B0502020104020203" pitchFamily="34" charset="0"/>
                          <a:ea typeface="Arial" charset="0"/>
                          <a:cs typeface="Arial" charset="0"/>
                        </a:rPr>
                        <a:t>Optional</a:t>
                      </a:r>
                    </a:p>
                  </a:txBody>
                  <a:tcPr anchor="ctr"/>
                </a:tc>
                <a:tc hMerge="1">
                  <a:txBody>
                    <a:bodyPr/>
                    <a:lstStyle/>
                    <a:p>
                      <a:endParaRPr lang="en-US"/>
                    </a:p>
                  </a:txBody>
                  <a:tcP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7"/>
                  </a:ext>
                </a:extLst>
              </a:tr>
              <a:tr h="951914">
                <a:tc>
                  <a:txBody>
                    <a:bodyPr/>
                    <a:lstStyle/>
                    <a:p>
                      <a:pPr algn="ctr"/>
                      <a:r>
                        <a:rPr lang="en-US" sz="2400" dirty="0">
                          <a:solidFill>
                            <a:schemeClr val="accent3"/>
                          </a:solidFill>
                          <a:latin typeface="Gill Sans MT" panose="020B0502020104020203" pitchFamily="34" charset="0"/>
                        </a:rPr>
                        <a:t>C</a:t>
                      </a:r>
                    </a:p>
                  </a:txBody>
                  <a:tcPr anchor="ctr"/>
                </a:tc>
                <a:tc gridSpan="2">
                  <a:txBody>
                    <a:bodyPr/>
                    <a:lstStyle/>
                    <a:p>
                      <a:pPr algn="l"/>
                      <a:r>
                        <a:rPr lang="en-US" sz="2400" dirty="0">
                          <a:solidFill>
                            <a:srgbClr val="6C6463"/>
                          </a:solidFill>
                          <a:effectLst/>
                          <a:latin typeface="Gill Sans MT" panose="020B0502020104020203" pitchFamily="34" charset="0"/>
                          <a:ea typeface="Arial" charset="0"/>
                          <a:cs typeface="Cabin" charset="0"/>
                        </a:rPr>
                        <a:t>6.2 Facility reporting rates– complete reports</a:t>
                      </a:r>
                      <a:endParaRPr lang="en-US" sz="2400" dirty="0">
                        <a:solidFill>
                          <a:schemeClr val="accent3"/>
                        </a:solidFill>
                        <a:latin typeface="Gill Sans MT" panose="020B0502020104020203" pitchFamily="34" charset="0"/>
                      </a:endParaRPr>
                    </a:p>
                  </a:txBody>
                  <a:tcPr marL="68580" marR="68580" marT="0" marB="0" anchor="ct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6.2 Facility reporting rates on-time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kern="1200" dirty="0">
                          <a:solidFill>
                            <a:schemeClr val="accent5">
                              <a:lumMod val="50000"/>
                            </a:schemeClr>
                          </a:solidFill>
                          <a:effectLst/>
                          <a:latin typeface="Gill Sans MT" charset="0"/>
                          <a:ea typeface="Gill Sans MT" charset="0"/>
                          <a:cs typeface="Gill Sans MT" charset="0"/>
                        </a:rPr>
                        <a:t>Complement to 6.1. Complete data is essential to supply chain operational efficiency. </a:t>
                      </a:r>
                      <a:endParaRPr lang="en-GB" sz="2400" dirty="0">
                        <a:solidFill>
                          <a:schemeClr val="accent5">
                            <a:lumMod val="50000"/>
                          </a:schemeClr>
                        </a:solidFill>
                        <a:effectLst/>
                        <a:latin typeface="Gill Sans MT" charset="0"/>
                        <a:ea typeface="Gill Sans MT" charset="0"/>
                        <a:cs typeface="Gill Sans MT" charset="0"/>
                      </a:endParaRPr>
                    </a:p>
                  </a:txBody>
                  <a:tcPr marL="68580" marR="68580" marT="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9122410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2296</Words>
  <Application>Microsoft Macintosh PowerPoint</Application>
  <PresentationFormat>Widescreen</PresentationFormat>
  <Paragraphs>230</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Cabin</vt:lpstr>
      <vt:lpstr>Calibri</vt:lpstr>
      <vt:lpstr>Calibri Light</vt:lpstr>
      <vt:lpstr>Cambria Math</vt:lpstr>
      <vt:lpstr>Gill Sans MT</vt:lpstr>
      <vt:lpstr>Times</vt:lpstr>
      <vt:lpstr>Wingdings</vt:lpstr>
      <vt:lpstr>Arial</vt:lpstr>
      <vt:lpstr>Office Theme</vt:lpstr>
      <vt:lpstr>PowerPoint Presentation</vt:lpstr>
      <vt:lpstr>KPIs Data Collection and Calculations Session- Objectives of  Today’s Session</vt:lpstr>
      <vt:lpstr>KPI Module- Overview</vt:lpstr>
      <vt:lpstr>Core Forecasting and Procurement KPIs</vt:lpstr>
      <vt:lpstr>Optional Forecasting and Procurement KPIs</vt:lpstr>
      <vt:lpstr>Core Warehousing KPIs</vt:lpstr>
      <vt:lpstr>Optional Warehousing KPIs</vt:lpstr>
      <vt:lpstr>Core &amp; Optional Distribution KPIs</vt:lpstr>
      <vt:lpstr>Core &amp; Optional HR &amp; LMIS KPIs</vt:lpstr>
      <vt:lpstr>KPIs to monitor routinely</vt:lpstr>
      <vt:lpstr>Example KPI Definition or Indicator Reference Sheet</vt:lpstr>
      <vt:lpstr>Calculating KPIs</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Teresa Jamieson</cp:lastModifiedBy>
  <cp:revision>32</cp:revision>
  <dcterms:created xsi:type="dcterms:W3CDTF">2018-05-01T03:53:35Z</dcterms:created>
  <dcterms:modified xsi:type="dcterms:W3CDTF">2018-05-24T17:12:05Z</dcterms:modified>
</cp:coreProperties>
</file>