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8"/>
  </p:notesMasterIdLst>
  <p:sldIdLst>
    <p:sldId id="298" r:id="rId2"/>
    <p:sldId id="269" r:id="rId3"/>
    <p:sldId id="414" r:id="rId4"/>
    <p:sldId id="315" r:id="rId5"/>
    <p:sldId id="415" r:id="rId6"/>
    <p:sldId id="316" r:id="rId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987" autoAdjust="0"/>
    <p:restoredTop sz="91201" autoAdjust="0"/>
  </p:normalViewPr>
  <p:slideViewPr>
    <p:cSldViewPr snapToGrid="0">
      <p:cViewPr varScale="1">
        <p:scale>
          <a:sx n="79" d="100"/>
          <a:sy n="79" d="100"/>
        </p:scale>
        <p:origin x="802" y="48"/>
      </p:cViewPr>
      <p:guideLst>
        <p:guide orient="horz" pos="2160"/>
        <p:guide pos="3840"/>
      </p:guideLst>
    </p:cSldViewPr>
  </p:slid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CDC6674-2410-4707-81CC-0A337FFABF2D}" type="doc">
      <dgm:prSet loTypeId="urn:microsoft.com/office/officeart/2008/layout/VerticalCurvedList" loCatId="list" qsTypeId="urn:microsoft.com/office/officeart/2005/8/quickstyle/simple1" qsCatId="simple" csTypeId="urn:microsoft.com/office/officeart/2005/8/colors/accent1_2" csCatId="accent1" phldr="1"/>
      <dgm:spPr/>
      <dgm:t>
        <a:bodyPr/>
        <a:lstStyle/>
        <a:p>
          <a:endParaRPr lang="en-US"/>
        </a:p>
      </dgm:t>
    </dgm:pt>
    <dgm:pt modelId="{E386775E-1844-41A2-8E77-4B01CCEC98F3}">
      <dgm:prSet phldrT="[Text]" custT="1"/>
      <dgm:spPr>
        <a:solidFill>
          <a:srgbClr val="C00000"/>
        </a:solidFill>
      </dgm:spPr>
      <dgm:t>
        <a:bodyPr/>
        <a:lstStyle/>
        <a:p>
          <a:pPr>
            <a:lnSpc>
              <a:spcPct val="100000"/>
            </a:lnSpc>
            <a:spcAft>
              <a:spcPts val="0"/>
            </a:spcAft>
          </a:pPr>
          <a:r>
            <a:rPr lang="en-US" sz="2100" b="1" i="0" dirty="0">
              <a:solidFill>
                <a:schemeClr val="bg1"/>
              </a:solidFill>
              <a:latin typeface="Gill Sans MT" panose="020B0502020104020203" pitchFamily="34" charset="0"/>
            </a:rPr>
            <a:t>1. Supply Chain Mapping </a:t>
          </a:r>
        </a:p>
      </dgm:t>
    </dgm:pt>
    <dgm:pt modelId="{EF685EF4-5938-4C0C-9A93-757A06C4838B}" type="parTrans" cxnId="{361F9EF5-1364-428B-9E63-EF4594B04CA7}">
      <dgm:prSet/>
      <dgm:spPr/>
      <dgm:t>
        <a:bodyPr/>
        <a:lstStyle/>
        <a:p>
          <a:endParaRPr lang="en-US"/>
        </a:p>
      </dgm:t>
    </dgm:pt>
    <dgm:pt modelId="{AAE23BDD-DF11-4A96-BD47-F20943A82D54}" type="sibTrans" cxnId="{361F9EF5-1364-428B-9E63-EF4594B04CA7}">
      <dgm:prSet/>
      <dgm:spPr/>
      <dgm:t>
        <a:bodyPr/>
        <a:lstStyle/>
        <a:p>
          <a:endParaRPr lang="en-US"/>
        </a:p>
      </dgm:t>
    </dgm:pt>
    <dgm:pt modelId="{8333F5F5-6FBC-4BFB-8584-37834FCC93F5}">
      <dgm:prSet phldrT="[Text]" custT="1"/>
      <dgm:spPr>
        <a:solidFill>
          <a:srgbClr val="C00000"/>
        </a:solidFill>
      </dgm:spPr>
      <dgm:t>
        <a:bodyPr/>
        <a:lstStyle/>
        <a:p>
          <a:pPr>
            <a:lnSpc>
              <a:spcPct val="100000"/>
            </a:lnSpc>
            <a:spcAft>
              <a:spcPts val="0"/>
            </a:spcAft>
          </a:pPr>
          <a:r>
            <a:rPr lang="en-US" sz="2100" b="1" dirty="0">
              <a:latin typeface="Gill Sans MT" panose="020B0502020104020203" pitchFamily="34" charset="0"/>
            </a:rPr>
            <a:t>2. Capability Maturity Model (CMM)</a:t>
          </a:r>
        </a:p>
        <a:p>
          <a:pPr>
            <a:lnSpc>
              <a:spcPct val="100000"/>
            </a:lnSpc>
            <a:spcAft>
              <a:spcPts val="0"/>
            </a:spcAft>
          </a:pPr>
          <a:r>
            <a:rPr kumimoji="0" lang="en-US" sz="1600" b="0" i="0" u="none" strike="noStrike" cap="none" spc="0" normalizeH="0" baseline="0" noProof="0" dirty="0">
              <a:ln>
                <a:noFill/>
              </a:ln>
              <a:solidFill>
                <a:schemeClr val="bg1"/>
              </a:solidFill>
              <a:effectLst/>
              <a:uLnTx/>
              <a:uFillTx/>
              <a:latin typeface="+mj-lt"/>
              <a:ea typeface="+mn-ea"/>
              <a:cs typeface="+mn-cs"/>
            </a:rPr>
            <a:t>     </a:t>
          </a:r>
          <a:endParaRPr lang="en-US" sz="1600" b="0" i="0" dirty="0">
            <a:solidFill>
              <a:schemeClr val="bg1"/>
            </a:solidFill>
            <a:latin typeface="+mj-lt"/>
          </a:endParaRPr>
        </a:p>
      </dgm:t>
    </dgm:pt>
    <dgm:pt modelId="{F38C41F1-B1D5-413C-B56F-4495274E1742}" type="parTrans" cxnId="{F7614FB1-7DA3-4FB5-8004-16A4C763D659}">
      <dgm:prSet/>
      <dgm:spPr/>
      <dgm:t>
        <a:bodyPr/>
        <a:lstStyle/>
        <a:p>
          <a:endParaRPr lang="en-US"/>
        </a:p>
      </dgm:t>
    </dgm:pt>
    <dgm:pt modelId="{9FA1E02B-54BF-4281-839F-3D0F3ED1B6F5}" type="sibTrans" cxnId="{F7614FB1-7DA3-4FB5-8004-16A4C763D659}">
      <dgm:prSet/>
      <dgm:spPr/>
      <dgm:t>
        <a:bodyPr/>
        <a:lstStyle/>
        <a:p>
          <a:endParaRPr lang="en-US"/>
        </a:p>
      </dgm:t>
    </dgm:pt>
    <dgm:pt modelId="{D641D9E6-B2D0-4B86-A3A9-B78498F78167}">
      <dgm:prSet phldrT="[Text]" custT="1"/>
      <dgm:spPr>
        <a:solidFill>
          <a:srgbClr val="C00000"/>
        </a:solidFill>
      </dgm:spPr>
      <dgm:t>
        <a:bodyPr/>
        <a:lstStyle/>
        <a:p>
          <a:pPr>
            <a:lnSpc>
              <a:spcPct val="100000"/>
            </a:lnSpc>
            <a:spcAft>
              <a:spcPts val="0"/>
            </a:spcAft>
          </a:pPr>
          <a:r>
            <a:rPr lang="en-US" sz="2100" b="1" dirty="0">
              <a:solidFill>
                <a:schemeClr val="bg1"/>
              </a:solidFill>
              <a:latin typeface="Gill Sans MT" panose="020B0502020104020203" pitchFamily="34" charset="0"/>
            </a:rPr>
            <a:t>3. Key Performance Indicators (KPIs)</a:t>
          </a:r>
        </a:p>
        <a:p>
          <a:pPr>
            <a:lnSpc>
              <a:spcPct val="100000"/>
            </a:lnSpc>
            <a:spcAft>
              <a:spcPts val="0"/>
            </a:spcAft>
          </a:pPr>
          <a:r>
            <a:rPr kumimoji="0" lang="en-US" sz="1600" b="0" i="0" u="none" strike="noStrike" cap="none" spc="0" normalizeH="0" baseline="0" noProof="0" dirty="0">
              <a:ln>
                <a:noFill/>
              </a:ln>
              <a:solidFill>
                <a:schemeClr val="tx1"/>
              </a:solidFill>
              <a:effectLst/>
              <a:uLnTx/>
              <a:uFillTx/>
              <a:latin typeface="+mj-lt"/>
              <a:ea typeface="+mn-ea"/>
              <a:cs typeface="+mn-cs"/>
            </a:rPr>
            <a:t>     </a:t>
          </a:r>
          <a:endParaRPr lang="en-US" sz="1600" b="0" i="0" dirty="0">
            <a:solidFill>
              <a:schemeClr val="tx1"/>
            </a:solidFill>
            <a:latin typeface="+mj-lt"/>
          </a:endParaRPr>
        </a:p>
      </dgm:t>
    </dgm:pt>
    <dgm:pt modelId="{04238D90-1BC4-4B6C-AE78-AABC454F01EC}" type="parTrans" cxnId="{DEA765FB-2DCF-476A-A615-20AD6082D037}">
      <dgm:prSet/>
      <dgm:spPr/>
      <dgm:t>
        <a:bodyPr/>
        <a:lstStyle/>
        <a:p>
          <a:endParaRPr lang="en-US"/>
        </a:p>
      </dgm:t>
    </dgm:pt>
    <dgm:pt modelId="{0E13D896-819F-4F6B-857F-8A079D04EE44}" type="sibTrans" cxnId="{DEA765FB-2DCF-476A-A615-20AD6082D037}">
      <dgm:prSet/>
      <dgm:spPr/>
      <dgm:t>
        <a:bodyPr/>
        <a:lstStyle/>
        <a:p>
          <a:endParaRPr lang="en-US"/>
        </a:p>
      </dgm:t>
    </dgm:pt>
    <dgm:pt modelId="{D3781050-EC37-446E-B8A5-9B9B331886EA}" type="pres">
      <dgm:prSet presAssocID="{FCDC6674-2410-4707-81CC-0A337FFABF2D}" presName="Name0" presStyleCnt="0">
        <dgm:presLayoutVars>
          <dgm:chMax val="7"/>
          <dgm:chPref val="7"/>
          <dgm:dir/>
        </dgm:presLayoutVars>
      </dgm:prSet>
      <dgm:spPr/>
    </dgm:pt>
    <dgm:pt modelId="{DDFDFE8D-3D91-42BA-8529-03DA6108DCF1}" type="pres">
      <dgm:prSet presAssocID="{FCDC6674-2410-4707-81CC-0A337FFABF2D}" presName="Name1" presStyleCnt="0"/>
      <dgm:spPr/>
    </dgm:pt>
    <dgm:pt modelId="{6901086A-E992-49F4-9B8F-6C206888E5C2}" type="pres">
      <dgm:prSet presAssocID="{FCDC6674-2410-4707-81CC-0A337FFABF2D}" presName="cycle" presStyleCnt="0"/>
      <dgm:spPr/>
    </dgm:pt>
    <dgm:pt modelId="{BB2A2DA9-95F9-4EDB-8A93-332E3C571D1F}" type="pres">
      <dgm:prSet presAssocID="{FCDC6674-2410-4707-81CC-0A337FFABF2D}" presName="srcNode" presStyleLbl="node1" presStyleIdx="0" presStyleCnt="3"/>
      <dgm:spPr/>
    </dgm:pt>
    <dgm:pt modelId="{38D09D35-0DF1-4A7D-8794-3CACCC9E8618}" type="pres">
      <dgm:prSet presAssocID="{FCDC6674-2410-4707-81CC-0A337FFABF2D}" presName="conn" presStyleLbl="parChTrans1D2" presStyleIdx="0" presStyleCnt="1"/>
      <dgm:spPr/>
    </dgm:pt>
    <dgm:pt modelId="{5F0732AB-756D-4A5D-ADFC-873995D4C555}" type="pres">
      <dgm:prSet presAssocID="{FCDC6674-2410-4707-81CC-0A337FFABF2D}" presName="extraNode" presStyleLbl="node1" presStyleIdx="0" presStyleCnt="3"/>
      <dgm:spPr/>
    </dgm:pt>
    <dgm:pt modelId="{7419A35B-3C02-487E-AEEA-118FE43E67FF}" type="pres">
      <dgm:prSet presAssocID="{FCDC6674-2410-4707-81CC-0A337FFABF2D}" presName="dstNode" presStyleLbl="node1" presStyleIdx="0" presStyleCnt="3"/>
      <dgm:spPr/>
    </dgm:pt>
    <dgm:pt modelId="{0C74A69E-B933-4B10-A78F-CEA397BECBEA}" type="pres">
      <dgm:prSet presAssocID="{E386775E-1844-41A2-8E77-4B01CCEC98F3}" presName="text_1" presStyleLbl="node1" presStyleIdx="0" presStyleCnt="3" custScaleY="131727" custLinFactNeighborX="-528">
        <dgm:presLayoutVars>
          <dgm:bulletEnabled val="1"/>
        </dgm:presLayoutVars>
      </dgm:prSet>
      <dgm:spPr/>
    </dgm:pt>
    <dgm:pt modelId="{5A166DF9-7005-458D-BB48-2E24CD94FAE7}" type="pres">
      <dgm:prSet presAssocID="{E386775E-1844-41A2-8E77-4B01CCEC98F3}" presName="accent_1" presStyleCnt="0"/>
      <dgm:spPr/>
    </dgm:pt>
    <dgm:pt modelId="{569AC37E-6726-4238-A57A-C8434D5D0F1D}" type="pres">
      <dgm:prSet presAssocID="{E386775E-1844-41A2-8E77-4B01CCEC98F3}" presName="accentRepeatNode" presStyleLbl="solidFgAcc1" presStyleIdx="0" presStyleCnt="3" custScaleX="57715" custScaleY="57189"/>
      <dgm:spPr/>
    </dgm:pt>
    <dgm:pt modelId="{CADE4C5C-EF94-4255-B688-C7AA0922E26E}" type="pres">
      <dgm:prSet presAssocID="{8333F5F5-6FBC-4BFB-8584-37834FCC93F5}" presName="text_2" presStyleLbl="node1" presStyleIdx="1" presStyleCnt="3" custScaleY="131727" custLinFactNeighborX="-558">
        <dgm:presLayoutVars>
          <dgm:bulletEnabled val="1"/>
        </dgm:presLayoutVars>
      </dgm:prSet>
      <dgm:spPr/>
    </dgm:pt>
    <dgm:pt modelId="{556C6B9E-5852-4AF9-BFAA-85333019C311}" type="pres">
      <dgm:prSet presAssocID="{8333F5F5-6FBC-4BFB-8584-37834FCC93F5}" presName="accent_2" presStyleCnt="0"/>
      <dgm:spPr/>
    </dgm:pt>
    <dgm:pt modelId="{787C164B-CFCE-47AF-B262-314E9E0E1285}" type="pres">
      <dgm:prSet presAssocID="{8333F5F5-6FBC-4BFB-8584-37834FCC93F5}" presName="accentRepeatNode" presStyleLbl="solidFgAcc1" presStyleIdx="1" presStyleCnt="3" custScaleX="57715" custScaleY="57189"/>
      <dgm:spPr/>
    </dgm:pt>
    <dgm:pt modelId="{DB35DE6A-AEDE-4D31-B16D-0366F0D7D0E8}" type="pres">
      <dgm:prSet presAssocID="{D641D9E6-B2D0-4B86-A3A9-B78498F78167}" presName="text_3" presStyleLbl="node1" presStyleIdx="2" presStyleCnt="3" custScaleY="131727">
        <dgm:presLayoutVars>
          <dgm:bulletEnabled val="1"/>
        </dgm:presLayoutVars>
      </dgm:prSet>
      <dgm:spPr/>
    </dgm:pt>
    <dgm:pt modelId="{DB2D9BF1-CF00-49E1-BBAF-017E46891BFF}" type="pres">
      <dgm:prSet presAssocID="{D641D9E6-B2D0-4B86-A3A9-B78498F78167}" presName="accent_3" presStyleCnt="0"/>
      <dgm:spPr/>
    </dgm:pt>
    <dgm:pt modelId="{0554BBCD-3515-455D-99C5-6AB7E4130130}" type="pres">
      <dgm:prSet presAssocID="{D641D9E6-B2D0-4B86-A3A9-B78498F78167}" presName="accentRepeatNode" presStyleLbl="solidFgAcc1" presStyleIdx="2" presStyleCnt="3" custScaleX="57715" custScaleY="57189"/>
      <dgm:spPr/>
    </dgm:pt>
  </dgm:ptLst>
  <dgm:cxnLst>
    <dgm:cxn modelId="{52C3C451-DDB8-DB4E-AAA4-EF33D3CAF2AA}" type="presOf" srcId="{8333F5F5-6FBC-4BFB-8584-37834FCC93F5}" destId="{CADE4C5C-EF94-4255-B688-C7AA0922E26E}" srcOrd="0" destOrd="0" presId="urn:microsoft.com/office/officeart/2008/layout/VerticalCurvedList"/>
    <dgm:cxn modelId="{470EC780-9CDA-4649-9220-0BCA21E3FD96}" type="presOf" srcId="{D641D9E6-B2D0-4B86-A3A9-B78498F78167}" destId="{DB35DE6A-AEDE-4D31-B16D-0366F0D7D0E8}" srcOrd="0" destOrd="0" presId="urn:microsoft.com/office/officeart/2008/layout/VerticalCurvedList"/>
    <dgm:cxn modelId="{25CC9189-5336-9D48-AFC3-627324E90C1F}" type="presOf" srcId="{AAE23BDD-DF11-4A96-BD47-F20943A82D54}" destId="{38D09D35-0DF1-4A7D-8794-3CACCC9E8618}" srcOrd="0" destOrd="0" presId="urn:microsoft.com/office/officeart/2008/layout/VerticalCurvedList"/>
    <dgm:cxn modelId="{F7614FB1-7DA3-4FB5-8004-16A4C763D659}" srcId="{FCDC6674-2410-4707-81CC-0A337FFABF2D}" destId="{8333F5F5-6FBC-4BFB-8584-37834FCC93F5}" srcOrd="1" destOrd="0" parTransId="{F38C41F1-B1D5-413C-B56F-4495274E1742}" sibTransId="{9FA1E02B-54BF-4281-839F-3D0F3ED1B6F5}"/>
    <dgm:cxn modelId="{197827B8-5323-414C-869E-5253332D6D00}" type="presOf" srcId="{E386775E-1844-41A2-8E77-4B01CCEC98F3}" destId="{0C74A69E-B933-4B10-A78F-CEA397BECBEA}" srcOrd="0" destOrd="0" presId="urn:microsoft.com/office/officeart/2008/layout/VerticalCurvedList"/>
    <dgm:cxn modelId="{5F82A6C5-03DE-8741-97FF-94161DC01459}" type="presOf" srcId="{FCDC6674-2410-4707-81CC-0A337FFABF2D}" destId="{D3781050-EC37-446E-B8A5-9B9B331886EA}" srcOrd="0" destOrd="0" presId="urn:microsoft.com/office/officeart/2008/layout/VerticalCurvedList"/>
    <dgm:cxn modelId="{361F9EF5-1364-428B-9E63-EF4594B04CA7}" srcId="{FCDC6674-2410-4707-81CC-0A337FFABF2D}" destId="{E386775E-1844-41A2-8E77-4B01CCEC98F3}" srcOrd="0" destOrd="0" parTransId="{EF685EF4-5938-4C0C-9A93-757A06C4838B}" sibTransId="{AAE23BDD-DF11-4A96-BD47-F20943A82D54}"/>
    <dgm:cxn modelId="{DEA765FB-2DCF-476A-A615-20AD6082D037}" srcId="{FCDC6674-2410-4707-81CC-0A337FFABF2D}" destId="{D641D9E6-B2D0-4B86-A3A9-B78498F78167}" srcOrd="2" destOrd="0" parTransId="{04238D90-1BC4-4B6C-AE78-AABC454F01EC}" sibTransId="{0E13D896-819F-4F6B-857F-8A079D04EE44}"/>
    <dgm:cxn modelId="{F03C0304-5D37-EF4E-948B-503DF3E673B0}" type="presParOf" srcId="{D3781050-EC37-446E-B8A5-9B9B331886EA}" destId="{DDFDFE8D-3D91-42BA-8529-03DA6108DCF1}" srcOrd="0" destOrd="0" presId="urn:microsoft.com/office/officeart/2008/layout/VerticalCurvedList"/>
    <dgm:cxn modelId="{9C94A5EE-0582-294D-B3F8-44167F807D91}" type="presParOf" srcId="{DDFDFE8D-3D91-42BA-8529-03DA6108DCF1}" destId="{6901086A-E992-49F4-9B8F-6C206888E5C2}" srcOrd="0" destOrd="0" presId="urn:microsoft.com/office/officeart/2008/layout/VerticalCurvedList"/>
    <dgm:cxn modelId="{50DE5E3F-91B5-CF41-88A9-8FAF7F0A3EF3}" type="presParOf" srcId="{6901086A-E992-49F4-9B8F-6C206888E5C2}" destId="{BB2A2DA9-95F9-4EDB-8A93-332E3C571D1F}" srcOrd="0" destOrd="0" presId="urn:microsoft.com/office/officeart/2008/layout/VerticalCurvedList"/>
    <dgm:cxn modelId="{8DDAD5A9-83D5-3942-9FC2-154C10839667}" type="presParOf" srcId="{6901086A-E992-49F4-9B8F-6C206888E5C2}" destId="{38D09D35-0DF1-4A7D-8794-3CACCC9E8618}" srcOrd="1" destOrd="0" presId="urn:microsoft.com/office/officeart/2008/layout/VerticalCurvedList"/>
    <dgm:cxn modelId="{D70E9800-8935-794E-BC08-895EE896C1DE}" type="presParOf" srcId="{6901086A-E992-49F4-9B8F-6C206888E5C2}" destId="{5F0732AB-756D-4A5D-ADFC-873995D4C555}" srcOrd="2" destOrd="0" presId="urn:microsoft.com/office/officeart/2008/layout/VerticalCurvedList"/>
    <dgm:cxn modelId="{DE33B3C5-C507-E54D-90FF-AE2B948A77E4}" type="presParOf" srcId="{6901086A-E992-49F4-9B8F-6C206888E5C2}" destId="{7419A35B-3C02-487E-AEEA-118FE43E67FF}" srcOrd="3" destOrd="0" presId="urn:microsoft.com/office/officeart/2008/layout/VerticalCurvedList"/>
    <dgm:cxn modelId="{FF7F9660-340E-A54A-BCAE-1EAF4906CAEF}" type="presParOf" srcId="{DDFDFE8D-3D91-42BA-8529-03DA6108DCF1}" destId="{0C74A69E-B933-4B10-A78F-CEA397BECBEA}" srcOrd="1" destOrd="0" presId="urn:microsoft.com/office/officeart/2008/layout/VerticalCurvedList"/>
    <dgm:cxn modelId="{F313E1A2-BF03-A546-91A0-DE5E6F657E05}" type="presParOf" srcId="{DDFDFE8D-3D91-42BA-8529-03DA6108DCF1}" destId="{5A166DF9-7005-458D-BB48-2E24CD94FAE7}" srcOrd="2" destOrd="0" presId="urn:microsoft.com/office/officeart/2008/layout/VerticalCurvedList"/>
    <dgm:cxn modelId="{5D226BAD-ED25-084B-98EE-E47482E60AE2}" type="presParOf" srcId="{5A166DF9-7005-458D-BB48-2E24CD94FAE7}" destId="{569AC37E-6726-4238-A57A-C8434D5D0F1D}" srcOrd="0" destOrd="0" presId="urn:microsoft.com/office/officeart/2008/layout/VerticalCurvedList"/>
    <dgm:cxn modelId="{7F9EFB31-5A2D-FF4A-8D7F-9F6E90FB0BED}" type="presParOf" srcId="{DDFDFE8D-3D91-42BA-8529-03DA6108DCF1}" destId="{CADE4C5C-EF94-4255-B688-C7AA0922E26E}" srcOrd="3" destOrd="0" presId="urn:microsoft.com/office/officeart/2008/layout/VerticalCurvedList"/>
    <dgm:cxn modelId="{1FA71A41-A660-6B46-BB74-0C57B1BD8315}" type="presParOf" srcId="{DDFDFE8D-3D91-42BA-8529-03DA6108DCF1}" destId="{556C6B9E-5852-4AF9-BFAA-85333019C311}" srcOrd="4" destOrd="0" presId="urn:microsoft.com/office/officeart/2008/layout/VerticalCurvedList"/>
    <dgm:cxn modelId="{D7E953B4-7EE4-AF44-BB1B-A34DEC0EB13E}" type="presParOf" srcId="{556C6B9E-5852-4AF9-BFAA-85333019C311}" destId="{787C164B-CFCE-47AF-B262-314E9E0E1285}" srcOrd="0" destOrd="0" presId="urn:microsoft.com/office/officeart/2008/layout/VerticalCurvedList"/>
    <dgm:cxn modelId="{3B5E07CC-11EB-4C4E-BCA1-818178A04BB9}" type="presParOf" srcId="{DDFDFE8D-3D91-42BA-8529-03DA6108DCF1}" destId="{DB35DE6A-AEDE-4D31-B16D-0366F0D7D0E8}" srcOrd="5" destOrd="0" presId="urn:microsoft.com/office/officeart/2008/layout/VerticalCurvedList"/>
    <dgm:cxn modelId="{16A6D2BE-1FD5-F04E-A3FD-688EA59D7771}" type="presParOf" srcId="{DDFDFE8D-3D91-42BA-8529-03DA6108DCF1}" destId="{DB2D9BF1-CF00-49E1-BBAF-017E46891BFF}" srcOrd="6" destOrd="0" presId="urn:microsoft.com/office/officeart/2008/layout/VerticalCurvedList"/>
    <dgm:cxn modelId="{AFC780D9-C016-E042-AC2F-5D146A5C926B}" type="presParOf" srcId="{DB2D9BF1-CF00-49E1-BBAF-017E46891BFF}" destId="{0554BBCD-3515-455D-99C5-6AB7E4130130}" srcOrd="0" destOrd="0" presId="urn:microsoft.com/office/officeart/2008/layout/VerticalCurv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8D09D35-0DF1-4A7D-8794-3CACCC9E8618}">
      <dsp:nvSpPr>
        <dsp:cNvPr id="0" name=""/>
        <dsp:cNvSpPr/>
      </dsp:nvSpPr>
      <dsp:spPr>
        <a:xfrm>
          <a:off x="-6178760" y="-945282"/>
          <a:ext cx="7354997" cy="7354997"/>
        </a:xfrm>
        <a:prstGeom prst="blockArc">
          <a:avLst>
            <a:gd name="adj1" fmla="val 18900000"/>
            <a:gd name="adj2" fmla="val 2700000"/>
            <a:gd name="adj3" fmla="val 294"/>
          </a:avLst>
        </a:pr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0C74A69E-B933-4B10-A78F-CEA397BECBEA}">
      <dsp:nvSpPr>
        <dsp:cNvPr id="0" name=""/>
        <dsp:cNvSpPr/>
      </dsp:nvSpPr>
      <dsp:spPr>
        <a:xfrm>
          <a:off x="734112" y="373073"/>
          <a:ext cx="4252866" cy="1439626"/>
        </a:xfrm>
        <a:prstGeom prst="rect">
          <a:avLst/>
        </a:prstGeom>
        <a:solidFill>
          <a:srgbClr val="C0000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67479" tIns="53340" rIns="53340" bIns="53340" numCol="1" spcCol="1270" anchor="ctr" anchorCtr="0">
          <a:noAutofit/>
        </a:bodyPr>
        <a:lstStyle/>
        <a:p>
          <a:pPr marL="0" lvl="0" indent="0" algn="l" defTabSz="933450">
            <a:lnSpc>
              <a:spcPct val="100000"/>
            </a:lnSpc>
            <a:spcBef>
              <a:spcPct val="0"/>
            </a:spcBef>
            <a:spcAft>
              <a:spcPts val="0"/>
            </a:spcAft>
            <a:buNone/>
          </a:pPr>
          <a:r>
            <a:rPr lang="en-US" sz="2100" b="1" i="0" kern="1200" dirty="0">
              <a:solidFill>
                <a:schemeClr val="bg1"/>
              </a:solidFill>
              <a:latin typeface="Gill Sans MT" panose="020B0502020104020203" pitchFamily="34" charset="0"/>
            </a:rPr>
            <a:t>1. Supply Chain Mapping </a:t>
          </a:r>
        </a:p>
      </dsp:txBody>
      <dsp:txXfrm>
        <a:off x="734112" y="373073"/>
        <a:ext cx="4252866" cy="1439626"/>
      </dsp:txXfrm>
    </dsp:sp>
    <dsp:sp modelId="{569AC37E-6726-4238-A57A-C8434D5D0F1D}">
      <dsp:nvSpPr>
        <dsp:cNvPr id="0" name=""/>
        <dsp:cNvSpPr/>
      </dsp:nvSpPr>
      <dsp:spPr>
        <a:xfrm>
          <a:off x="362342" y="702254"/>
          <a:ext cx="788449" cy="781263"/>
        </a:xfrm>
        <a:prstGeom prst="ellipse">
          <a:avLst/>
        </a:prstGeom>
        <a:solidFill>
          <a:schemeClr val="l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CADE4C5C-EF94-4255-B688-C7AA0922E26E}">
      <dsp:nvSpPr>
        <dsp:cNvPr id="0" name=""/>
        <dsp:cNvSpPr/>
      </dsp:nvSpPr>
      <dsp:spPr>
        <a:xfrm>
          <a:off x="1132317" y="2012403"/>
          <a:ext cx="3855602" cy="1439626"/>
        </a:xfrm>
        <a:prstGeom prst="rect">
          <a:avLst/>
        </a:prstGeom>
        <a:solidFill>
          <a:srgbClr val="C0000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67479" tIns="53340" rIns="53340" bIns="53340" numCol="1" spcCol="1270" anchor="ctr" anchorCtr="0">
          <a:noAutofit/>
        </a:bodyPr>
        <a:lstStyle/>
        <a:p>
          <a:pPr marL="0" lvl="0" indent="0" algn="l" defTabSz="933450">
            <a:lnSpc>
              <a:spcPct val="100000"/>
            </a:lnSpc>
            <a:spcBef>
              <a:spcPct val="0"/>
            </a:spcBef>
            <a:spcAft>
              <a:spcPts val="0"/>
            </a:spcAft>
            <a:buNone/>
          </a:pPr>
          <a:r>
            <a:rPr lang="en-US" sz="2100" b="1" kern="1200" dirty="0">
              <a:latin typeface="Gill Sans MT" panose="020B0502020104020203" pitchFamily="34" charset="0"/>
            </a:rPr>
            <a:t>2. Capability Maturity Model (CMM)</a:t>
          </a:r>
        </a:p>
        <a:p>
          <a:pPr marL="0" lvl="0" indent="0" algn="l" defTabSz="933450">
            <a:lnSpc>
              <a:spcPct val="100000"/>
            </a:lnSpc>
            <a:spcBef>
              <a:spcPct val="0"/>
            </a:spcBef>
            <a:spcAft>
              <a:spcPts val="0"/>
            </a:spcAft>
            <a:buNone/>
          </a:pPr>
          <a:r>
            <a:rPr kumimoji="0" lang="en-US" sz="1600" b="0" i="0" u="none" strike="noStrike" kern="1200" cap="none" spc="0" normalizeH="0" baseline="0" noProof="0" dirty="0">
              <a:ln>
                <a:noFill/>
              </a:ln>
              <a:solidFill>
                <a:schemeClr val="bg1"/>
              </a:solidFill>
              <a:effectLst/>
              <a:uLnTx/>
              <a:uFillTx/>
              <a:latin typeface="+mj-lt"/>
              <a:ea typeface="+mn-ea"/>
              <a:cs typeface="+mn-cs"/>
            </a:rPr>
            <a:t>     </a:t>
          </a:r>
          <a:endParaRPr lang="en-US" sz="1600" b="0" i="0" kern="1200" dirty="0">
            <a:solidFill>
              <a:schemeClr val="bg1"/>
            </a:solidFill>
            <a:latin typeface="+mj-lt"/>
          </a:endParaRPr>
        </a:p>
      </dsp:txBody>
      <dsp:txXfrm>
        <a:off x="1132317" y="2012403"/>
        <a:ext cx="3855602" cy="1439626"/>
      </dsp:txXfrm>
    </dsp:sp>
    <dsp:sp modelId="{787C164B-CFCE-47AF-B262-314E9E0E1285}">
      <dsp:nvSpPr>
        <dsp:cNvPr id="0" name=""/>
        <dsp:cNvSpPr/>
      </dsp:nvSpPr>
      <dsp:spPr>
        <a:xfrm>
          <a:off x="759607" y="2341584"/>
          <a:ext cx="788449" cy="781263"/>
        </a:xfrm>
        <a:prstGeom prst="ellipse">
          <a:avLst/>
        </a:prstGeom>
        <a:solidFill>
          <a:schemeClr val="l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DB35DE6A-AEDE-4D31-B16D-0366F0D7D0E8}">
      <dsp:nvSpPr>
        <dsp:cNvPr id="0" name=""/>
        <dsp:cNvSpPr/>
      </dsp:nvSpPr>
      <dsp:spPr>
        <a:xfrm>
          <a:off x="756567" y="3651733"/>
          <a:ext cx="4252866" cy="1439626"/>
        </a:xfrm>
        <a:prstGeom prst="rect">
          <a:avLst/>
        </a:prstGeom>
        <a:solidFill>
          <a:srgbClr val="C0000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67479" tIns="53340" rIns="53340" bIns="53340" numCol="1" spcCol="1270" anchor="ctr" anchorCtr="0">
          <a:noAutofit/>
        </a:bodyPr>
        <a:lstStyle/>
        <a:p>
          <a:pPr marL="0" lvl="0" indent="0" algn="l" defTabSz="933450">
            <a:lnSpc>
              <a:spcPct val="100000"/>
            </a:lnSpc>
            <a:spcBef>
              <a:spcPct val="0"/>
            </a:spcBef>
            <a:spcAft>
              <a:spcPts val="0"/>
            </a:spcAft>
            <a:buNone/>
          </a:pPr>
          <a:r>
            <a:rPr lang="en-US" sz="2100" b="1" kern="1200" dirty="0">
              <a:solidFill>
                <a:schemeClr val="bg1"/>
              </a:solidFill>
              <a:latin typeface="Gill Sans MT" panose="020B0502020104020203" pitchFamily="34" charset="0"/>
            </a:rPr>
            <a:t>3. Key Performance Indicators (KPIs)</a:t>
          </a:r>
        </a:p>
        <a:p>
          <a:pPr marL="0" lvl="0" indent="0" algn="l" defTabSz="933450">
            <a:lnSpc>
              <a:spcPct val="100000"/>
            </a:lnSpc>
            <a:spcBef>
              <a:spcPct val="0"/>
            </a:spcBef>
            <a:spcAft>
              <a:spcPts val="0"/>
            </a:spcAft>
            <a:buNone/>
          </a:pPr>
          <a:r>
            <a:rPr kumimoji="0" lang="en-US" sz="1600" b="0" i="0" u="none" strike="noStrike" kern="1200" cap="none" spc="0" normalizeH="0" baseline="0" noProof="0" dirty="0">
              <a:ln>
                <a:noFill/>
              </a:ln>
              <a:solidFill>
                <a:schemeClr val="tx1"/>
              </a:solidFill>
              <a:effectLst/>
              <a:uLnTx/>
              <a:uFillTx/>
              <a:latin typeface="+mj-lt"/>
              <a:ea typeface="+mn-ea"/>
              <a:cs typeface="+mn-cs"/>
            </a:rPr>
            <a:t>     </a:t>
          </a:r>
          <a:endParaRPr lang="en-US" sz="1600" b="0" i="0" kern="1200" dirty="0">
            <a:solidFill>
              <a:schemeClr val="tx1"/>
            </a:solidFill>
            <a:latin typeface="+mj-lt"/>
          </a:endParaRPr>
        </a:p>
      </dsp:txBody>
      <dsp:txXfrm>
        <a:off x="756567" y="3651733"/>
        <a:ext cx="4252866" cy="1439626"/>
      </dsp:txXfrm>
    </dsp:sp>
    <dsp:sp modelId="{0554BBCD-3515-455D-99C5-6AB7E4130130}">
      <dsp:nvSpPr>
        <dsp:cNvPr id="0" name=""/>
        <dsp:cNvSpPr/>
      </dsp:nvSpPr>
      <dsp:spPr>
        <a:xfrm>
          <a:off x="362342" y="3980914"/>
          <a:ext cx="788449" cy="781263"/>
        </a:xfrm>
        <a:prstGeom prst="ellipse">
          <a:avLst/>
        </a:prstGeom>
        <a:solidFill>
          <a:schemeClr val="l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3291C70-431F-43F3-882F-3D5BBECB1160}" type="datetimeFigureOut">
              <a:rPr lang="en-US" smtClean="0"/>
              <a:t>9/17/2018</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EB1AEA3-8E71-4BE8-9394-E2C1302B336F}" type="slidenum">
              <a:rPr lang="en-US" smtClean="0"/>
              <a:t>‹#›</a:t>
            </a:fld>
            <a:endParaRPr lang="en-US"/>
          </a:p>
        </p:txBody>
      </p:sp>
    </p:spTree>
    <p:extLst>
      <p:ext uri="{BB962C8B-B14F-4D97-AF65-F5344CB8AC3E}">
        <p14:creationId xmlns:p14="http://schemas.microsoft.com/office/powerpoint/2010/main" val="74845606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Slide Image Placeholder 1">
            <a:extLst>
              <a:ext uri="{FF2B5EF4-FFF2-40B4-BE49-F238E27FC236}">
                <a16:creationId xmlns:a16="http://schemas.microsoft.com/office/drawing/2014/main" id="{887356D5-B679-4B76-990F-C498B30F4108}"/>
              </a:ext>
            </a:extLst>
          </p:cNvPr>
          <p:cNvSpPr>
            <a:spLocks noGrp="1" noRot="1" noChangeAspect="1" noChangeArrowheads="1" noTextEdit="1"/>
          </p:cNvSpPr>
          <p:nvPr>
            <p:ph type="sldImg"/>
          </p:nvPr>
        </p:nvSpPr>
        <p:spPr>
          <a:ln/>
        </p:spPr>
      </p:sp>
      <p:sp>
        <p:nvSpPr>
          <p:cNvPr id="40963" name="Notes Placeholder 2">
            <a:extLst>
              <a:ext uri="{FF2B5EF4-FFF2-40B4-BE49-F238E27FC236}">
                <a16:creationId xmlns:a16="http://schemas.microsoft.com/office/drawing/2014/main" id="{9790DC73-9985-4FCB-B6FF-72DFEB718153}"/>
              </a:ext>
            </a:extLst>
          </p:cNvPr>
          <p:cNvSpPr>
            <a:spLocks noGrp="1" noChangeArrowheads="1"/>
          </p:cNvSpPr>
          <p:nvPr>
            <p:ph type="body" idx="1"/>
          </p:nvPr>
        </p:nvSpPr>
        <p:spPr>
          <a:noFill/>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endParaRPr lang="en-US" altLang="en-US" dirty="0"/>
          </a:p>
        </p:txBody>
      </p:sp>
      <p:sp>
        <p:nvSpPr>
          <p:cNvPr id="40964" name="Slide Number Placeholder 3">
            <a:extLst>
              <a:ext uri="{FF2B5EF4-FFF2-40B4-BE49-F238E27FC236}">
                <a16:creationId xmlns:a16="http://schemas.microsoft.com/office/drawing/2014/main" id="{DC4F3A58-E806-4DE4-BC23-8728964E4A92}"/>
              </a:ext>
            </a:extLst>
          </p:cNvPr>
          <p:cNvSpPr>
            <a:spLocks noGrp="1"/>
          </p:cNvSpPr>
          <p:nvPr>
            <p:ph type="sldNum" sz="quarter" idx="5"/>
          </p:nvPr>
        </p:nvSpPr>
        <p:spPr>
          <a:noFill/>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a:defRPr sz="2800">
                <a:solidFill>
                  <a:schemeClr val="tx1"/>
                </a:solidFill>
                <a:latin typeface="Arial" charset="0"/>
              </a:defRPr>
            </a:lvl1pPr>
            <a:lvl2pPr marL="742950" indent="-285750">
              <a:defRPr sz="2800">
                <a:solidFill>
                  <a:schemeClr val="tx1"/>
                </a:solidFill>
                <a:latin typeface="Arial" charset="0"/>
              </a:defRPr>
            </a:lvl2pPr>
            <a:lvl3pPr marL="1143000" indent="-228600">
              <a:defRPr sz="2800">
                <a:solidFill>
                  <a:schemeClr val="tx1"/>
                </a:solidFill>
                <a:latin typeface="Arial" charset="0"/>
              </a:defRPr>
            </a:lvl3pPr>
            <a:lvl4pPr marL="1600200" indent="-228600">
              <a:defRPr sz="2800">
                <a:solidFill>
                  <a:schemeClr val="tx1"/>
                </a:solidFill>
                <a:latin typeface="Arial" charset="0"/>
              </a:defRPr>
            </a:lvl4pPr>
            <a:lvl5pPr marL="2057400" indent="-228600">
              <a:defRPr sz="2800">
                <a:solidFill>
                  <a:schemeClr val="tx1"/>
                </a:solidFill>
                <a:latin typeface="Arial" charset="0"/>
              </a:defRPr>
            </a:lvl5pPr>
            <a:lvl6pPr marL="2514600" indent="-228600" eaLnBrk="0" fontAlgn="base" hangingPunct="0">
              <a:spcBef>
                <a:spcPct val="0"/>
              </a:spcBef>
              <a:spcAft>
                <a:spcPct val="0"/>
              </a:spcAft>
              <a:defRPr sz="2800">
                <a:solidFill>
                  <a:schemeClr val="tx1"/>
                </a:solidFill>
                <a:latin typeface="Arial" charset="0"/>
              </a:defRPr>
            </a:lvl6pPr>
            <a:lvl7pPr marL="2971800" indent="-228600" eaLnBrk="0" fontAlgn="base" hangingPunct="0">
              <a:spcBef>
                <a:spcPct val="0"/>
              </a:spcBef>
              <a:spcAft>
                <a:spcPct val="0"/>
              </a:spcAft>
              <a:defRPr sz="2800">
                <a:solidFill>
                  <a:schemeClr val="tx1"/>
                </a:solidFill>
                <a:latin typeface="Arial" charset="0"/>
              </a:defRPr>
            </a:lvl7pPr>
            <a:lvl8pPr marL="3429000" indent="-228600" eaLnBrk="0" fontAlgn="base" hangingPunct="0">
              <a:spcBef>
                <a:spcPct val="0"/>
              </a:spcBef>
              <a:spcAft>
                <a:spcPct val="0"/>
              </a:spcAft>
              <a:defRPr sz="2800">
                <a:solidFill>
                  <a:schemeClr val="tx1"/>
                </a:solidFill>
                <a:latin typeface="Arial" charset="0"/>
              </a:defRPr>
            </a:lvl8pPr>
            <a:lvl9pPr marL="3886200" indent="-228600" eaLnBrk="0" fontAlgn="base" hangingPunct="0">
              <a:spcBef>
                <a:spcPct val="0"/>
              </a:spcBef>
              <a:spcAft>
                <a:spcPct val="0"/>
              </a:spcAft>
              <a:defRPr sz="2800">
                <a:solidFill>
                  <a:schemeClr val="tx1"/>
                </a:solidFill>
                <a:latin typeface="Arial" charset="0"/>
              </a:defRPr>
            </a:lvl9pPr>
          </a:lstStyle>
          <a:p>
            <a:pPr>
              <a:defRPr/>
            </a:pPr>
            <a:fld id="{C872BA43-7AC7-4C85-A475-09DD78EA8C9A}" type="slidenum">
              <a:rPr lang="en-US" altLang="en-US" sz="1200">
                <a:solidFill>
                  <a:prstClr val="black"/>
                </a:solidFill>
                <a:latin typeface="Times" charset="0"/>
              </a:rPr>
              <a:pPr>
                <a:defRPr/>
              </a:pPr>
              <a:t>1</a:t>
            </a:fld>
            <a:endParaRPr lang="en-US" altLang="en-US" sz="1200" dirty="0">
              <a:solidFill>
                <a:prstClr val="black"/>
              </a:solidFill>
              <a:latin typeface="Times" charset="0"/>
            </a:endParaRPr>
          </a:p>
        </p:txBody>
      </p:sp>
    </p:spTree>
    <p:extLst>
      <p:ext uri="{BB962C8B-B14F-4D97-AF65-F5344CB8AC3E}">
        <p14:creationId xmlns:p14="http://schemas.microsoft.com/office/powerpoint/2010/main" val="93075621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a:t>The NSCA is a three part comprehensive toolkit designed</a:t>
            </a:r>
            <a:r>
              <a:rPr lang="en-US" dirty="0">
                <a:solidFill>
                  <a:srgbClr val="FF0000"/>
                </a:solidFill>
              </a:rPr>
              <a:t> </a:t>
            </a:r>
            <a:r>
              <a:rPr lang="en-US" dirty="0"/>
              <a:t>to assess the capability and performance of public health supply chains in developing countries. We previously</a:t>
            </a:r>
            <a:r>
              <a:rPr lang="en-US" baseline="0" dirty="0"/>
              <a:t> discussed the Supply Chain mapping and will now go through the CMM and KPIs. Several characteristics we wanted in the NSCA toolkit are for there to be a single data collection process for CMM and KPIs, electronic data collection with tablets (currently set up using </a:t>
            </a:r>
            <a:r>
              <a:rPr lang="en-US" baseline="0" dirty="0" err="1"/>
              <a:t>SurveyCTO</a:t>
            </a:r>
            <a:r>
              <a:rPr lang="en-US" baseline="0" dirty="0"/>
              <a:t>), and to arrive a scores for each functional area and each level of the supply chain.</a:t>
            </a:r>
            <a:endParaRPr lang="en-US" dirty="0"/>
          </a:p>
          <a:p>
            <a:endParaRPr lang="en-US" dirty="0"/>
          </a:p>
        </p:txBody>
      </p:sp>
      <p:sp>
        <p:nvSpPr>
          <p:cNvPr id="4" name="Slide Number Placeholder 3"/>
          <p:cNvSpPr>
            <a:spLocks noGrp="1"/>
          </p:cNvSpPr>
          <p:nvPr>
            <p:ph type="sldNum" sz="quarter" idx="10"/>
          </p:nvPr>
        </p:nvSpPr>
        <p:spPr/>
        <p:txBody>
          <a:bodyPr/>
          <a:lstStyle/>
          <a:p>
            <a:fld id="{950B9C52-E2F9-4229-A752-FF3A322C8BC5}" type="slidenum">
              <a:rPr lang="en-US" smtClean="0"/>
              <a:t>2</a:t>
            </a:fld>
            <a:endParaRPr lang="en-US" dirty="0"/>
          </a:p>
        </p:txBody>
      </p:sp>
    </p:spTree>
    <p:extLst>
      <p:ext uri="{BB962C8B-B14F-4D97-AF65-F5344CB8AC3E}">
        <p14:creationId xmlns:p14="http://schemas.microsoft.com/office/powerpoint/2010/main" val="311149790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Slide Image Placeholder 1"/>
          <p:cNvSpPr>
            <a:spLocks noGrp="1" noRot="1" noChangeAspect="1" noTextEdit="1"/>
          </p:cNvSpPr>
          <p:nvPr>
            <p:ph type="sldImg"/>
          </p:nvPr>
        </p:nvSpPr>
        <p:spPr>
          <a:ln/>
        </p:spPr>
      </p:sp>
      <p:sp>
        <p:nvSpPr>
          <p:cNvPr id="34819" name="Notes Placeholder 2"/>
          <p:cNvSpPr>
            <a:spLocks noGrp="1"/>
          </p:cNvSpPr>
          <p:nvPr>
            <p:ph type="body" idx="1"/>
          </p:nvPr>
        </p:nvSpPr>
        <p:spPr>
          <a:noFill/>
        </p:spPr>
        <p:txBody>
          <a:bodyPr/>
          <a:lstStyle/>
          <a:p>
            <a:r>
              <a:rPr lang="en-US" altLang="en-US" dirty="0"/>
              <a:t>Use this slide to show levels</a:t>
            </a:r>
            <a:r>
              <a:rPr lang="en-US" altLang="en-US" baseline="0" dirty="0"/>
              <a:t> of the supply chain covered by an assessment. The exact levels will vary by country and the sampling will need to be based on the levels to be included.</a:t>
            </a:r>
          </a:p>
          <a:p>
            <a:r>
              <a:rPr lang="en-US" altLang="en-US" baseline="0" dirty="0"/>
              <a:t>If the country has a parallel supply chain then facilities from both the government system and the parallel system will need to be included at each level where appropriate. Consider the different units at the central level that you will need to talk to, some are likely separate from the MOH, such as the pharmaceutical regulatory authority.</a:t>
            </a:r>
            <a:endParaRPr lang="en-US" altLang="en-US" dirty="0"/>
          </a:p>
          <a:p>
            <a:endParaRPr lang="en-US" altLang="en-US" dirty="0"/>
          </a:p>
        </p:txBody>
      </p:sp>
      <p:sp>
        <p:nvSpPr>
          <p:cNvPr id="34820" name="Slide Number Placeholder 3"/>
          <p:cNvSpPr>
            <a:spLocks noGrp="1"/>
          </p:cNvSpPr>
          <p:nvPr>
            <p:ph type="sldNum" sz="quarter" idx="5"/>
          </p:nvPr>
        </p:nvSpPr>
        <p:spPr>
          <a:noFill/>
        </p:spPr>
        <p:txBody>
          <a:bodyPr/>
          <a:lstStyle>
            <a:lvl1pPr>
              <a:defRPr sz="2800">
                <a:solidFill>
                  <a:schemeClr val="tx1"/>
                </a:solidFill>
                <a:latin typeface="Arial" panose="020B0604020202020204" pitchFamily="34" charset="0"/>
              </a:defRPr>
            </a:lvl1pPr>
            <a:lvl2pPr marL="742950" indent="-285750">
              <a:defRPr sz="2800">
                <a:solidFill>
                  <a:schemeClr val="tx1"/>
                </a:solidFill>
                <a:latin typeface="Arial" panose="020B0604020202020204" pitchFamily="34" charset="0"/>
              </a:defRPr>
            </a:lvl2pPr>
            <a:lvl3pPr marL="1143000" indent="-228600">
              <a:defRPr sz="2800">
                <a:solidFill>
                  <a:schemeClr val="tx1"/>
                </a:solidFill>
                <a:latin typeface="Arial" panose="020B0604020202020204" pitchFamily="34" charset="0"/>
              </a:defRPr>
            </a:lvl3pPr>
            <a:lvl4pPr marL="1600200" indent="-228600">
              <a:defRPr sz="2800">
                <a:solidFill>
                  <a:schemeClr val="tx1"/>
                </a:solidFill>
                <a:latin typeface="Arial" panose="020B0604020202020204" pitchFamily="34" charset="0"/>
              </a:defRPr>
            </a:lvl4pPr>
            <a:lvl5pPr marL="2057400" indent="-228600">
              <a:defRPr sz="2800">
                <a:solidFill>
                  <a:schemeClr val="tx1"/>
                </a:solidFill>
                <a:latin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Arial" panose="020B0604020202020204" pitchFamily="34" charset="0"/>
              </a:defRPr>
            </a:lvl9pPr>
          </a:lstStyle>
          <a:p>
            <a:fld id="{ECBB2B00-5F9B-4A01-A947-4575FDEB20CD}" type="slidenum">
              <a:rPr lang="en-US" altLang="en-US" sz="1200">
                <a:latin typeface="Times" panose="02020603050405020304" pitchFamily="18" charset="0"/>
              </a:rPr>
              <a:pPr/>
              <a:t>3</a:t>
            </a:fld>
            <a:endParaRPr lang="en-US" altLang="en-US" sz="1200" dirty="0">
              <a:latin typeface="Times" panose="02020603050405020304" pitchFamily="18" charset="0"/>
            </a:endParaRPr>
          </a:p>
        </p:txBody>
      </p:sp>
    </p:spTree>
    <p:extLst>
      <p:ext uri="{BB962C8B-B14F-4D97-AF65-F5344CB8AC3E}">
        <p14:creationId xmlns:p14="http://schemas.microsoft.com/office/powerpoint/2010/main" val="59475378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An example of the levels from Zambia. We assessed the parallel supply chain run by the Churches Health Association</a:t>
            </a:r>
            <a:r>
              <a:rPr lang="en-US" baseline="0" dirty="0"/>
              <a:t> of Zambia (</a:t>
            </a:r>
            <a:r>
              <a:rPr lang="en-US" dirty="0"/>
              <a:t>CHAZ) at the Central,</a:t>
            </a:r>
            <a:r>
              <a:rPr lang="en-US" baseline="0" dirty="0"/>
              <a:t> Intermediate and peripheral levels. Gold arrows indicate the locations that the assessment was conducted in Zambia.</a:t>
            </a:r>
            <a:endParaRPr lang="en-US" dirty="0"/>
          </a:p>
        </p:txBody>
      </p:sp>
      <p:sp>
        <p:nvSpPr>
          <p:cNvPr id="4" name="Slide Number Placeholder 3"/>
          <p:cNvSpPr>
            <a:spLocks noGrp="1"/>
          </p:cNvSpPr>
          <p:nvPr>
            <p:ph type="sldNum" sz="quarter" idx="10"/>
          </p:nvPr>
        </p:nvSpPr>
        <p:spPr/>
        <p:txBody>
          <a:bodyPr/>
          <a:lstStyle/>
          <a:p>
            <a:fld id="{09446B8C-B910-BF49-A73D-C45B5A537964}" type="slidenum">
              <a:rPr lang="en-US" smtClean="0"/>
              <a:t>4</a:t>
            </a:fld>
            <a:endParaRPr lang="en-US" dirty="0"/>
          </a:p>
        </p:txBody>
      </p:sp>
    </p:spTree>
    <p:extLst>
      <p:ext uri="{BB962C8B-B14F-4D97-AF65-F5344CB8AC3E}">
        <p14:creationId xmlns:p14="http://schemas.microsoft.com/office/powerpoint/2010/main" val="175094568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Slide Image Placeholder 1"/>
          <p:cNvSpPr>
            <a:spLocks noGrp="1" noRot="1" noChangeAspect="1" noTextEdit="1"/>
          </p:cNvSpPr>
          <p:nvPr>
            <p:ph type="sldImg"/>
          </p:nvPr>
        </p:nvSpPr>
        <p:spPr>
          <a:ln/>
        </p:spPr>
      </p:sp>
      <p:sp>
        <p:nvSpPr>
          <p:cNvPr id="34819" name="Notes Placeholder 2"/>
          <p:cNvSpPr>
            <a:spLocks noGrp="1"/>
          </p:cNvSpPr>
          <p:nvPr>
            <p:ph type="body" idx="1"/>
          </p:nvPr>
        </p:nvSpPr>
        <p:spPr>
          <a:noFill/>
        </p:spPr>
        <p:txBody>
          <a:bodyPr/>
          <a:lstStyle/>
          <a:p>
            <a:r>
              <a:rPr lang="en-US" altLang="en-US" dirty="0"/>
              <a:t>This slide</a:t>
            </a:r>
            <a:r>
              <a:rPr lang="en-US" altLang="en-US" baseline="0" dirty="0"/>
              <a:t> shows the functional modules of the tool. </a:t>
            </a:r>
            <a:endParaRPr lang="en-US" altLang="en-US" dirty="0"/>
          </a:p>
          <a:p>
            <a:endParaRPr lang="en-US" altLang="en-US" dirty="0"/>
          </a:p>
          <a:p>
            <a:r>
              <a:rPr lang="en-US" altLang="en-US" dirty="0"/>
              <a:t>Scope of modules- perspective and expectations</a:t>
            </a:r>
            <a:r>
              <a:rPr lang="en-US" altLang="en-US" baseline="0" dirty="0"/>
              <a:t> (i.e. some modules primarily at central level (e.g. strategic planning &amp; management), others at all almost all levels (e.g. HR, LMIS)) This is discussed further on the next slide.</a:t>
            </a:r>
            <a:endParaRPr lang="en-US" altLang="en-US" dirty="0"/>
          </a:p>
          <a:p>
            <a:r>
              <a:rPr lang="en-US" altLang="en-US" dirty="0"/>
              <a:t>Modules listed here are how they appear in the tool.</a:t>
            </a:r>
          </a:p>
        </p:txBody>
      </p:sp>
      <p:sp>
        <p:nvSpPr>
          <p:cNvPr id="34820" name="Slide Number Placeholder 3"/>
          <p:cNvSpPr>
            <a:spLocks noGrp="1"/>
          </p:cNvSpPr>
          <p:nvPr>
            <p:ph type="sldNum" sz="quarter" idx="5"/>
          </p:nvPr>
        </p:nvSpPr>
        <p:spPr>
          <a:noFill/>
        </p:spPr>
        <p:txBody>
          <a:bodyPr/>
          <a:lstStyle>
            <a:lvl1pPr>
              <a:defRPr sz="2800">
                <a:solidFill>
                  <a:schemeClr val="tx1"/>
                </a:solidFill>
                <a:latin typeface="Arial" panose="020B0604020202020204" pitchFamily="34" charset="0"/>
              </a:defRPr>
            </a:lvl1pPr>
            <a:lvl2pPr marL="742950" indent="-285750">
              <a:defRPr sz="2800">
                <a:solidFill>
                  <a:schemeClr val="tx1"/>
                </a:solidFill>
                <a:latin typeface="Arial" panose="020B0604020202020204" pitchFamily="34" charset="0"/>
              </a:defRPr>
            </a:lvl2pPr>
            <a:lvl3pPr marL="1143000" indent="-228600">
              <a:defRPr sz="2800">
                <a:solidFill>
                  <a:schemeClr val="tx1"/>
                </a:solidFill>
                <a:latin typeface="Arial" panose="020B0604020202020204" pitchFamily="34" charset="0"/>
              </a:defRPr>
            </a:lvl3pPr>
            <a:lvl4pPr marL="1600200" indent="-228600">
              <a:defRPr sz="2800">
                <a:solidFill>
                  <a:schemeClr val="tx1"/>
                </a:solidFill>
                <a:latin typeface="Arial" panose="020B0604020202020204" pitchFamily="34" charset="0"/>
              </a:defRPr>
            </a:lvl4pPr>
            <a:lvl5pPr marL="2057400" indent="-228600">
              <a:defRPr sz="2800">
                <a:solidFill>
                  <a:schemeClr val="tx1"/>
                </a:solidFill>
                <a:latin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Arial" panose="020B0604020202020204" pitchFamily="34" charset="0"/>
              </a:defRPr>
            </a:lvl9pPr>
          </a:lstStyle>
          <a:p>
            <a:fld id="{ECBB2B00-5F9B-4A01-A947-4575FDEB20CD}" type="slidenum">
              <a:rPr lang="en-US" altLang="en-US" sz="1200">
                <a:latin typeface="Times" panose="02020603050405020304" pitchFamily="18" charset="0"/>
              </a:rPr>
              <a:pPr/>
              <a:t>5</a:t>
            </a:fld>
            <a:endParaRPr lang="en-US" altLang="en-US" sz="1200" dirty="0">
              <a:latin typeface="Times" panose="02020603050405020304" pitchFamily="18" charset="0"/>
            </a:endParaRPr>
          </a:p>
        </p:txBody>
      </p:sp>
    </p:spTree>
    <p:extLst>
      <p:ext uri="{BB962C8B-B14F-4D97-AF65-F5344CB8AC3E}">
        <p14:creationId xmlns:p14="http://schemas.microsoft.com/office/powerpoint/2010/main" val="382814885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Different</a:t>
            </a:r>
            <a:r>
              <a:rPr lang="en-US" baseline="0" dirty="0"/>
              <a:t> functional modules are asked at different levels of the supply chain. The questions may differ between levels. For example, for warehousing at the MOH you would ask about policies, but assess the actual storeroom conditions at the others. Procurement questions are only asked at RH if they do procurement. The maturity scores differ between levels. For example you would expect more at the central level than the peripheral levels. Specifically, things should be computerized centrally, but may be paper based at the peripheral level, so having an electronic system may be considered basic at the central level, but advanced at a peripheral level.</a:t>
            </a:r>
          </a:p>
          <a:p>
            <a:endParaRPr lang="en-US" baseline="0" dirty="0"/>
          </a:p>
          <a:p>
            <a:r>
              <a:rPr lang="en-US" baseline="0" dirty="0"/>
              <a:t>By level:</a:t>
            </a:r>
          </a:p>
          <a:p>
            <a:r>
              <a:rPr lang="en-US" baseline="0" dirty="0"/>
              <a:t>-Different modules</a:t>
            </a:r>
          </a:p>
          <a:p>
            <a:r>
              <a:rPr lang="en-US" baseline="0" dirty="0"/>
              <a:t>-Different questions within the modules</a:t>
            </a:r>
          </a:p>
          <a:p>
            <a:r>
              <a:rPr lang="en-US" baseline="0" dirty="0"/>
              <a:t>-Different maturity scoring</a:t>
            </a:r>
          </a:p>
        </p:txBody>
      </p:sp>
      <p:sp>
        <p:nvSpPr>
          <p:cNvPr id="4" name="Slide Number Placeholder 3"/>
          <p:cNvSpPr>
            <a:spLocks noGrp="1"/>
          </p:cNvSpPr>
          <p:nvPr>
            <p:ph type="sldNum" sz="quarter" idx="10"/>
          </p:nvPr>
        </p:nvSpPr>
        <p:spPr/>
        <p:txBody>
          <a:bodyPr/>
          <a:lstStyle/>
          <a:p>
            <a:fld id="{09446B8C-B910-BF49-A73D-C45B5A537964}" type="slidenum">
              <a:rPr lang="en-US" smtClean="0"/>
              <a:t>6</a:t>
            </a:fld>
            <a:endParaRPr lang="en-US" dirty="0"/>
          </a:p>
        </p:txBody>
      </p:sp>
    </p:spTree>
    <p:extLst>
      <p:ext uri="{BB962C8B-B14F-4D97-AF65-F5344CB8AC3E}">
        <p14:creationId xmlns:p14="http://schemas.microsoft.com/office/powerpoint/2010/main" val="150924017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0BEECF-28B0-4D6A-A3F3-0971A693AC54}"/>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EF71C964-5D0E-431B-833F-DFC800599138}"/>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7510EBAB-9E8C-46DD-8B3B-6D1B91099EA0}"/>
              </a:ext>
            </a:extLst>
          </p:cNvPr>
          <p:cNvSpPr>
            <a:spLocks noGrp="1"/>
          </p:cNvSpPr>
          <p:nvPr>
            <p:ph type="dt" sz="half" idx="10"/>
          </p:nvPr>
        </p:nvSpPr>
        <p:spPr/>
        <p:txBody>
          <a:bodyPr/>
          <a:lstStyle/>
          <a:p>
            <a:fld id="{A727D3D8-CE2F-4F2A-BC05-DC5DE59371A6}" type="datetimeFigureOut">
              <a:rPr lang="en-US" smtClean="0"/>
              <a:t>9/17/2018</a:t>
            </a:fld>
            <a:endParaRPr lang="en-US"/>
          </a:p>
        </p:txBody>
      </p:sp>
      <p:sp>
        <p:nvSpPr>
          <p:cNvPr id="5" name="Footer Placeholder 4">
            <a:extLst>
              <a:ext uri="{FF2B5EF4-FFF2-40B4-BE49-F238E27FC236}">
                <a16:creationId xmlns:a16="http://schemas.microsoft.com/office/drawing/2014/main" id="{827B1501-F06D-445C-9AE4-1D66C1EB019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7E0B827-F486-42A0-9377-39A7C4F2508A}"/>
              </a:ext>
            </a:extLst>
          </p:cNvPr>
          <p:cNvSpPr>
            <a:spLocks noGrp="1"/>
          </p:cNvSpPr>
          <p:nvPr>
            <p:ph type="sldNum" sz="quarter" idx="12"/>
          </p:nvPr>
        </p:nvSpPr>
        <p:spPr/>
        <p:txBody>
          <a:bodyPr/>
          <a:lstStyle/>
          <a:p>
            <a:fld id="{9E73E24F-B861-4B2F-975D-4D7677F2F5B7}" type="slidenum">
              <a:rPr lang="en-US" smtClean="0"/>
              <a:t>‹#›</a:t>
            </a:fld>
            <a:endParaRPr lang="en-US"/>
          </a:p>
        </p:txBody>
      </p:sp>
    </p:spTree>
    <p:extLst>
      <p:ext uri="{BB962C8B-B14F-4D97-AF65-F5344CB8AC3E}">
        <p14:creationId xmlns:p14="http://schemas.microsoft.com/office/powerpoint/2010/main" val="23767970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48BED1-F1F7-4FC5-A32B-F9294BB269F8}"/>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8AB3F7AE-F1A1-4F3C-B07D-3CE3E7AF2630}"/>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41064B2-9B5F-458D-9081-C45EED752AB4}"/>
              </a:ext>
            </a:extLst>
          </p:cNvPr>
          <p:cNvSpPr>
            <a:spLocks noGrp="1"/>
          </p:cNvSpPr>
          <p:nvPr>
            <p:ph type="dt" sz="half" idx="10"/>
          </p:nvPr>
        </p:nvSpPr>
        <p:spPr/>
        <p:txBody>
          <a:bodyPr/>
          <a:lstStyle/>
          <a:p>
            <a:fld id="{A727D3D8-CE2F-4F2A-BC05-DC5DE59371A6}" type="datetimeFigureOut">
              <a:rPr lang="en-US" smtClean="0"/>
              <a:t>9/17/2018</a:t>
            </a:fld>
            <a:endParaRPr lang="en-US"/>
          </a:p>
        </p:txBody>
      </p:sp>
      <p:sp>
        <p:nvSpPr>
          <p:cNvPr id="5" name="Footer Placeholder 4">
            <a:extLst>
              <a:ext uri="{FF2B5EF4-FFF2-40B4-BE49-F238E27FC236}">
                <a16:creationId xmlns:a16="http://schemas.microsoft.com/office/drawing/2014/main" id="{D13B89DB-7B23-41B9-BF31-37433024991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042DD82-FA78-4CE2-B50F-1B088941B016}"/>
              </a:ext>
            </a:extLst>
          </p:cNvPr>
          <p:cNvSpPr>
            <a:spLocks noGrp="1"/>
          </p:cNvSpPr>
          <p:nvPr>
            <p:ph type="sldNum" sz="quarter" idx="12"/>
          </p:nvPr>
        </p:nvSpPr>
        <p:spPr/>
        <p:txBody>
          <a:bodyPr/>
          <a:lstStyle/>
          <a:p>
            <a:fld id="{9E73E24F-B861-4B2F-975D-4D7677F2F5B7}" type="slidenum">
              <a:rPr lang="en-US" smtClean="0"/>
              <a:t>‹#›</a:t>
            </a:fld>
            <a:endParaRPr lang="en-US"/>
          </a:p>
        </p:txBody>
      </p:sp>
    </p:spTree>
    <p:extLst>
      <p:ext uri="{BB962C8B-B14F-4D97-AF65-F5344CB8AC3E}">
        <p14:creationId xmlns:p14="http://schemas.microsoft.com/office/powerpoint/2010/main" val="309599115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291B0AA1-ABDC-4976-84B0-EA853B5B4399}"/>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54DEAB1B-1412-4B9F-9BC8-22A2BE8476FA}"/>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06C8DFA-681F-4176-A366-13E7559D20F4}"/>
              </a:ext>
            </a:extLst>
          </p:cNvPr>
          <p:cNvSpPr>
            <a:spLocks noGrp="1"/>
          </p:cNvSpPr>
          <p:nvPr>
            <p:ph type="dt" sz="half" idx="10"/>
          </p:nvPr>
        </p:nvSpPr>
        <p:spPr/>
        <p:txBody>
          <a:bodyPr/>
          <a:lstStyle/>
          <a:p>
            <a:fld id="{A727D3D8-CE2F-4F2A-BC05-DC5DE59371A6}" type="datetimeFigureOut">
              <a:rPr lang="en-US" smtClean="0"/>
              <a:t>9/17/2018</a:t>
            </a:fld>
            <a:endParaRPr lang="en-US"/>
          </a:p>
        </p:txBody>
      </p:sp>
      <p:sp>
        <p:nvSpPr>
          <p:cNvPr id="5" name="Footer Placeholder 4">
            <a:extLst>
              <a:ext uri="{FF2B5EF4-FFF2-40B4-BE49-F238E27FC236}">
                <a16:creationId xmlns:a16="http://schemas.microsoft.com/office/drawing/2014/main" id="{2601BB1A-119B-46C4-9966-9F0C2F8E833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D0DA2BA-EAB8-44AA-8254-05C9E3D96818}"/>
              </a:ext>
            </a:extLst>
          </p:cNvPr>
          <p:cNvSpPr>
            <a:spLocks noGrp="1"/>
          </p:cNvSpPr>
          <p:nvPr>
            <p:ph type="sldNum" sz="quarter" idx="12"/>
          </p:nvPr>
        </p:nvSpPr>
        <p:spPr/>
        <p:txBody>
          <a:bodyPr/>
          <a:lstStyle/>
          <a:p>
            <a:fld id="{9E73E24F-B861-4B2F-975D-4D7677F2F5B7}" type="slidenum">
              <a:rPr lang="en-US" smtClean="0"/>
              <a:t>‹#›</a:t>
            </a:fld>
            <a:endParaRPr lang="en-US"/>
          </a:p>
        </p:txBody>
      </p:sp>
    </p:spTree>
    <p:extLst>
      <p:ext uri="{BB962C8B-B14F-4D97-AF65-F5344CB8AC3E}">
        <p14:creationId xmlns:p14="http://schemas.microsoft.com/office/powerpoint/2010/main" val="143591816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DDBA17-5977-4CD7-988C-5448730D3601}"/>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3C6D6F6C-C07A-4CDA-A9E5-741A38197568}"/>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9F4F6D6-4804-464E-8C56-6D0C0FFDDD5E}"/>
              </a:ext>
            </a:extLst>
          </p:cNvPr>
          <p:cNvSpPr>
            <a:spLocks noGrp="1"/>
          </p:cNvSpPr>
          <p:nvPr>
            <p:ph type="dt" sz="half" idx="10"/>
          </p:nvPr>
        </p:nvSpPr>
        <p:spPr/>
        <p:txBody>
          <a:bodyPr/>
          <a:lstStyle/>
          <a:p>
            <a:fld id="{A727D3D8-CE2F-4F2A-BC05-DC5DE59371A6}" type="datetimeFigureOut">
              <a:rPr lang="en-US" smtClean="0"/>
              <a:t>9/17/2018</a:t>
            </a:fld>
            <a:endParaRPr lang="en-US"/>
          </a:p>
        </p:txBody>
      </p:sp>
      <p:sp>
        <p:nvSpPr>
          <p:cNvPr id="5" name="Footer Placeholder 4">
            <a:extLst>
              <a:ext uri="{FF2B5EF4-FFF2-40B4-BE49-F238E27FC236}">
                <a16:creationId xmlns:a16="http://schemas.microsoft.com/office/drawing/2014/main" id="{52B14380-5ACF-458A-889C-34B4F51A4B3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6D465B5-4D9E-465B-AD56-AA834672523F}"/>
              </a:ext>
            </a:extLst>
          </p:cNvPr>
          <p:cNvSpPr>
            <a:spLocks noGrp="1"/>
          </p:cNvSpPr>
          <p:nvPr>
            <p:ph type="sldNum" sz="quarter" idx="12"/>
          </p:nvPr>
        </p:nvSpPr>
        <p:spPr/>
        <p:txBody>
          <a:bodyPr/>
          <a:lstStyle/>
          <a:p>
            <a:fld id="{9E73E24F-B861-4B2F-975D-4D7677F2F5B7}" type="slidenum">
              <a:rPr lang="en-US" smtClean="0"/>
              <a:t>‹#›</a:t>
            </a:fld>
            <a:endParaRPr lang="en-US"/>
          </a:p>
        </p:txBody>
      </p:sp>
    </p:spTree>
    <p:extLst>
      <p:ext uri="{BB962C8B-B14F-4D97-AF65-F5344CB8AC3E}">
        <p14:creationId xmlns:p14="http://schemas.microsoft.com/office/powerpoint/2010/main" val="99908235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678EF4-C8AB-4CB3-9769-0023F5FE1115}"/>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95F8FA49-62D9-4173-84DA-C1DCDB5E6334}"/>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85BB55BE-68BD-418A-8D14-23B5EED91FF7}"/>
              </a:ext>
            </a:extLst>
          </p:cNvPr>
          <p:cNvSpPr>
            <a:spLocks noGrp="1"/>
          </p:cNvSpPr>
          <p:nvPr>
            <p:ph type="dt" sz="half" idx="10"/>
          </p:nvPr>
        </p:nvSpPr>
        <p:spPr/>
        <p:txBody>
          <a:bodyPr/>
          <a:lstStyle/>
          <a:p>
            <a:fld id="{A727D3D8-CE2F-4F2A-BC05-DC5DE59371A6}" type="datetimeFigureOut">
              <a:rPr lang="en-US" smtClean="0"/>
              <a:t>9/17/2018</a:t>
            </a:fld>
            <a:endParaRPr lang="en-US"/>
          </a:p>
        </p:txBody>
      </p:sp>
      <p:sp>
        <p:nvSpPr>
          <p:cNvPr id="5" name="Footer Placeholder 4">
            <a:extLst>
              <a:ext uri="{FF2B5EF4-FFF2-40B4-BE49-F238E27FC236}">
                <a16:creationId xmlns:a16="http://schemas.microsoft.com/office/drawing/2014/main" id="{89EF46CE-3602-4BD4-A8B5-031729CD249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A1092F2-0B93-4170-98DF-D45BC4816A77}"/>
              </a:ext>
            </a:extLst>
          </p:cNvPr>
          <p:cNvSpPr>
            <a:spLocks noGrp="1"/>
          </p:cNvSpPr>
          <p:nvPr>
            <p:ph type="sldNum" sz="quarter" idx="12"/>
          </p:nvPr>
        </p:nvSpPr>
        <p:spPr/>
        <p:txBody>
          <a:bodyPr/>
          <a:lstStyle/>
          <a:p>
            <a:fld id="{9E73E24F-B861-4B2F-975D-4D7677F2F5B7}" type="slidenum">
              <a:rPr lang="en-US" smtClean="0"/>
              <a:t>‹#›</a:t>
            </a:fld>
            <a:endParaRPr lang="en-US"/>
          </a:p>
        </p:txBody>
      </p:sp>
    </p:spTree>
    <p:extLst>
      <p:ext uri="{BB962C8B-B14F-4D97-AF65-F5344CB8AC3E}">
        <p14:creationId xmlns:p14="http://schemas.microsoft.com/office/powerpoint/2010/main" val="100834714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908FE8-CE95-41D1-BB8B-D2B3DE035885}"/>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5A7F7060-09EC-4089-951B-629BBD4F94C2}"/>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A9AD1197-5901-49B6-B63E-02643A2B6F69}"/>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E4728968-245F-4029-8817-12DA8A939315}"/>
              </a:ext>
            </a:extLst>
          </p:cNvPr>
          <p:cNvSpPr>
            <a:spLocks noGrp="1"/>
          </p:cNvSpPr>
          <p:nvPr>
            <p:ph type="dt" sz="half" idx="10"/>
          </p:nvPr>
        </p:nvSpPr>
        <p:spPr/>
        <p:txBody>
          <a:bodyPr/>
          <a:lstStyle/>
          <a:p>
            <a:fld id="{A727D3D8-CE2F-4F2A-BC05-DC5DE59371A6}" type="datetimeFigureOut">
              <a:rPr lang="en-US" smtClean="0"/>
              <a:t>9/17/2018</a:t>
            </a:fld>
            <a:endParaRPr lang="en-US"/>
          </a:p>
        </p:txBody>
      </p:sp>
      <p:sp>
        <p:nvSpPr>
          <p:cNvPr id="6" name="Footer Placeholder 5">
            <a:extLst>
              <a:ext uri="{FF2B5EF4-FFF2-40B4-BE49-F238E27FC236}">
                <a16:creationId xmlns:a16="http://schemas.microsoft.com/office/drawing/2014/main" id="{43287E48-38AE-403B-9D4F-253A44634BE4}"/>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6826DCA9-4EF3-41CA-8999-E2C491BCFE69}"/>
              </a:ext>
            </a:extLst>
          </p:cNvPr>
          <p:cNvSpPr>
            <a:spLocks noGrp="1"/>
          </p:cNvSpPr>
          <p:nvPr>
            <p:ph type="sldNum" sz="quarter" idx="12"/>
          </p:nvPr>
        </p:nvSpPr>
        <p:spPr/>
        <p:txBody>
          <a:bodyPr/>
          <a:lstStyle/>
          <a:p>
            <a:fld id="{9E73E24F-B861-4B2F-975D-4D7677F2F5B7}" type="slidenum">
              <a:rPr lang="en-US" smtClean="0"/>
              <a:t>‹#›</a:t>
            </a:fld>
            <a:endParaRPr lang="en-US"/>
          </a:p>
        </p:txBody>
      </p:sp>
    </p:spTree>
    <p:extLst>
      <p:ext uri="{BB962C8B-B14F-4D97-AF65-F5344CB8AC3E}">
        <p14:creationId xmlns:p14="http://schemas.microsoft.com/office/powerpoint/2010/main" val="320790391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F54FAF-D8C1-43E7-BFC9-554EC6A4370E}"/>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04D8C204-1FC6-4A85-8EBB-EDA77AB0CA46}"/>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0720ABAE-46B2-4117-9877-5AD6761FF447}"/>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7D2DC154-AFB0-4800-A099-37BDCC2C62DF}"/>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365BAB57-C74E-4A1B-8433-C44696A4A352}"/>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B0491CFC-D33C-45DF-9342-5A5026E3A363}"/>
              </a:ext>
            </a:extLst>
          </p:cNvPr>
          <p:cNvSpPr>
            <a:spLocks noGrp="1"/>
          </p:cNvSpPr>
          <p:nvPr>
            <p:ph type="dt" sz="half" idx="10"/>
          </p:nvPr>
        </p:nvSpPr>
        <p:spPr/>
        <p:txBody>
          <a:bodyPr/>
          <a:lstStyle/>
          <a:p>
            <a:fld id="{A727D3D8-CE2F-4F2A-BC05-DC5DE59371A6}" type="datetimeFigureOut">
              <a:rPr lang="en-US" smtClean="0"/>
              <a:t>9/17/2018</a:t>
            </a:fld>
            <a:endParaRPr lang="en-US"/>
          </a:p>
        </p:txBody>
      </p:sp>
      <p:sp>
        <p:nvSpPr>
          <p:cNvPr id="8" name="Footer Placeholder 7">
            <a:extLst>
              <a:ext uri="{FF2B5EF4-FFF2-40B4-BE49-F238E27FC236}">
                <a16:creationId xmlns:a16="http://schemas.microsoft.com/office/drawing/2014/main" id="{A2D66656-A59E-4C47-8FCC-84AEB322F1D6}"/>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7E7F47EA-AA41-44B4-96D4-E4CD8AA10D08}"/>
              </a:ext>
            </a:extLst>
          </p:cNvPr>
          <p:cNvSpPr>
            <a:spLocks noGrp="1"/>
          </p:cNvSpPr>
          <p:nvPr>
            <p:ph type="sldNum" sz="quarter" idx="12"/>
          </p:nvPr>
        </p:nvSpPr>
        <p:spPr/>
        <p:txBody>
          <a:bodyPr/>
          <a:lstStyle/>
          <a:p>
            <a:fld id="{9E73E24F-B861-4B2F-975D-4D7677F2F5B7}" type="slidenum">
              <a:rPr lang="en-US" smtClean="0"/>
              <a:t>‹#›</a:t>
            </a:fld>
            <a:endParaRPr lang="en-US"/>
          </a:p>
        </p:txBody>
      </p:sp>
    </p:spTree>
    <p:extLst>
      <p:ext uri="{BB962C8B-B14F-4D97-AF65-F5344CB8AC3E}">
        <p14:creationId xmlns:p14="http://schemas.microsoft.com/office/powerpoint/2010/main" val="361388593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2E8654-9CC2-45E1-B93E-5C0E919F0ADF}"/>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2E61D3EB-04BD-427D-BE31-A6DDF7B82B7B}"/>
              </a:ext>
            </a:extLst>
          </p:cNvPr>
          <p:cNvSpPr>
            <a:spLocks noGrp="1"/>
          </p:cNvSpPr>
          <p:nvPr>
            <p:ph type="dt" sz="half" idx="10"/>
          </p:nvPr>
        </p:nvSpPr>
        <p:spPr/>
        <p:txBody>
          <a:bodyPr/>
          <a:lstStyle/>
          <a:p>
            <a:fld id="{A727D3D8-CE2F-4F2A-BC05-DC5DE59371A6}" type="datetimeFigureOut">
              <a:rPr lang="en-US" smtClean="0"/>
              <a:t>9/17/2018</a:t>
            </a:fld>
            <a:endParaRPr lang="en-US"/>
          </a:p>
        </p:txBody>
      </p:sp>
      <p:sp>
        <p:nvSpPr>
          <p:cNvPr id="4" name="Footer Placeholder 3">
            <a:extLst>
              <a:ext uri="{FF2B5EF4-FFF2-40B4-BE49-F238E27FC236}">
                <a16:creationId xmlns:a16="http://schemas.microsoft.com/office/drawing/2014/main" id="{D53BB1CE-6EFB-47EE-8B20-DDBBC3DF5E1D}"/>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7542D365-EE17-4EED-B174-A2B25935DCD0}"/>
              </a:ext>
            </a:extLst>
          </p:cNvPr>
          <p:cNvSpPr>
            <a:spLocks noGrp="1"/>
          </p:cNvSpPr>
          <p:nvPr>
            <p:ph type="sldNum" sz="quarter" idx="12"/>
          </p:nvPr>
        </p:nvSpPr>
        <p:spPr/>
        <p:txBody>
          <a:bodyPr/>
          <a:lstStyle/>
          <a:p>
            <a:fld id="{9E73E24F-B861-4B2F-975D-4D7677F2F5B7}" type="slidenum">
              <a:rPr lang="en-US" smtClean="0"/>
              <a:t>‹#›</a:t>
            </a:fld>
            <a:endParaRPr lang="en-US"/>
          </a:p>
        </p:txBody>
      </p:sp>
    </p:spTree>
    <p:extLst>
      <p:ext uri="{BB962C8B-B14F-4D97-AF65-F5344CB8AC3E}">
        <p14:creationId xmlns:p14="http://schemas.microsoft.com/office/powerpoint/2010/main" val="108242472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3F96F803-2E97-497E-A31B-F95E7F8BC142}"/>
              </a:ext>
            </a:extLst>
          </p:cNvPr>
          <p:cNvSpPr>
            <a:spLocks noGrp="1"/>
          </p:cNvSpPr>
          <p:nvPr>
            <p:ph type="dt" sz="half" idx="10"/>
          </p:nvPr>
        </p:nvSpPr>
        <p:spPr/>
        <p:txBody>
          <a:bodyPr/>
          <a:lstStyle/>
          <a:p>
            <a:fld id="{A727D3D8-CE2F-4F2A-BC05-DC5DE59371A6}" type="datetimeFigureOut">
              <a:rPr lang="en-US" smtClean="0"/>
              <a:t>9/17/2018</a:t>
            </a:fld>
            <a:endParaRPr lang="en-US"/>
          </a:p>
        </p:txBody>
      </p:sp>
      <p:sp>
        <p:nvSpPr>
          <p:cNvPr id="3" name="Footer Placeholder 2">
            <a:extLst>
              <a:ext uri="{FF2B5EF4-FFF2-40B4-BE49-F238E27FC236}">
                <a16:creationId xmlns:a16="http://schemas.microsoft.com/office/drawing/2014/main" id="{4F3DA8C1-22B4-4D4A-AF6E-9F1E42EEAB99}"/>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D34B8791-0317-41B4-B64E-17AA0C97046B}"/>
              </a:ext>
            </a:extLst>
          </p:cNvPr>
          <p:cNvSpPr>
            <a:spLocks noGrp="1"/>
          </p:cNvSpPr>
          <p:nvPr>
            <p:ph type="sldNum" sz="quarter" idx="12"/>
          </p:nvPr>
        </p:nvSpPr>
        <p:spPr/>
        <p:txBody>
          <a:bodyPr/>
          <a:lstStyle/>
          <a:p>
            <a:fld id="{9E73E24F-B861-4B2F-975D-4D7677F2F5B7}" type="slidenum">
              <a:rPr lang="en-US" smtClean="0"/>
              <a:t>‹#›</a:t>
            </a:fld>
            <a:endParaRPr lang="en-US"/>
          </a:p>
        </p:txBody>
      </p:sp>
    </p:spTree>
    <p:extLst>
      <p:ext uri="{BB962C8B-B14F-4D97-AF65-F5344CB8AC3E}">
        <p14:creationId xmlns:p14="http://schemas.microsoft.com/office/powerpoint/2010/main" val="327264489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4FD843-05E9-463F-9BA7-6DBDB812966C}"/>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04068B76-928C-4421-964C-36ECCAD92F08}"/>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062F403F-F7C5-4C36-B7E0-2601D3AE48A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537D03BF-E99B-4ED1-BCF7-5C693AF6CA37}"/>
              </a:ext>
            </a:extLst>
          </p:cNvPr>
          <p:cNvSpPr>
            <a:spLocks noGrp="1"/>
          </p:cNvSpPr>
          <p:nvPr>
            <p:ph type="dt" sz="half" idx="10"/>
          </p:nvPr>
        </p:nvSpPr>
        <p:spPr/>
        <p:txBody>
          <a:bodyPr/>
          <a:lstStyle/>
          <a:p>
            <a:fld id="{A727D3D8-CE2F-4F2A-BC05-DC5DE59371A6}" type="datetimeFigureOut">
              <a:rPr lang="en-US" smtClean="0"/>
              <a:t>9/17/2018</a:t>
            </a:fld>
            <a:endParaRPr lang="en-US"/>
          </a:p>
        </p:txBody>
      </p:sp>
      <p:sp>
        <p:nvSpPr>
          <p:cNvPr id="6" name="Footer Placeholder 5">
            <a:extLst>
              <a:ext uri="{FF2B5EF4-FFF2-40B4-BE49-F238E27FC236}">
                <a16:creationId xmlns:a16="http://schemas.microsoft.com/office/drawing/2014/main" id="{F440680D-8BF9-4404-BEC9-5D163FDC107A}"/>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7F511097-F2A0-47A5-892D-220413DBE41D}"/>
              </a:ext>
            </a:extLst>
          </p:cNvPr>
          <p:cNvSpPr>
            <a:spLocks noGrp="1"/>
          </p:cNvSpPr>
          <p:nvPr>
            <p:ph type="sldNum" sz="quarter" idx="12"/>
          </p:nvPr>
        </p:nvSpPr>
        <p:spPr/>
        <p:txBody>
          <a:bodyPr/>
          <a:lstStyle/>
          <a:p>
            <a:fld id="{9E73E24F-B861-4B2F-975D-4D7677F2F5B7}" type="slidenum">
              <a:rPr lang="en-US" smtClean="0"/>
              <a:t>‹#›</a:t>
            </a:fld>
            <a:endParaRPr lang="en-US"/>
          </a:p>
        </p:txBody>
      </p:sp>
    </p:spTree>
    <p:extLst>
      <p:ext uri="{BB962C8B-B14F-4D97-AF65-F5344CB8AC3E}">
        <p14:creationId xmlns:p14="http://schemas.microsoft.com/office/powerpoint/2010/main" val="336815171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32358F-62CC-432D-BF12-5DB968E39960}"/>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CA245B27-8250-4480-87BE-BC9C0BE9F5C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F384BB05-3DDF-4FEB-AB58-22F733B3CC6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8453B291-01C8-43E5-8EBE-62E2FB9DF7CF}"/>
              </a:ext>
            </a:extLst>
          </p:cNvPr>
          <p:cNvSpPr>
            <a:spLocks noGrp="1"/>
          </p:cNvSpPr>
          <p:nvPr>
            <p:ph type="dt" sz="half" idx="10"/>
          </p:nvPr>
        </p:nvSpPr>
        <p:spPr/>
        <p:txBody>
          <a:bodyPr/>
          <a:lstStyle/>
          <a:p>
            <a:fld id="{A727D3D8-CE2F-4F2A-BC05-DC5DE59371A6}" type="datetimeFigureOut">
              <a:rPr lang="en-US" smtClean="0"/>
              <a:t>9/17/2018</a:t>
            </a:fld>
            <a:endParaRPr lang="en-US"/>
          </a:p>
        </p:txBody>
      </p:sp>
      <p:sp>
        <p:nvSpPr>
          <p:cNvPr id="6" name="Footer Placeholder 5">
            <a:extLst>
              <a:ext uri="{FF2B5EF4-FFF2-40B4-BE49-F238E27FC236}">
                <a16:creationId xmlns:a16="http://schemas.microsoft.com/office/drawing/2014/main" id="{CE72967C-9870-4C07-BBAA-08387B396A4A}"/>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964A4813-F1B1-49CF-A095-360B3019A8B0}"/>
              </a:ext>
            </a:extLst>
          </p:cNvPr>
          <p:cNvSpPr>
            <a:spLocks noGrp="1"/>
          </p:cNvSpPr>
          <p:nvPr>
            <p:ph type="sldNum" sz="quarter" idx="12"/>
          </p:nvPr>
        </p:nvSpPr>
        <p:spPr/>
        <p:txBody>
          <a:bodyPr/>
          <a:lstStyle/>
          <a:p>
            <a:fld id="{9E73E24F-B861-4B2F-975D-4D7677F2F5B7}" type="slidenum">
              <a:rPr lang="en-US" smtClean="0"/>
              <a:t>‹#›</a:t>
            </a:fld>
            <a:endParaRPr lang="en-US"/>
          </a:p>
        </p:txBody>
      </p:sp>
    </p:spTree>
    <p:extLst>
      <p:ext uri="{BB962C8B-B14F-4D97-AF65-F5344CB8AC3E}">
        <p14:creationId xmlns:p14="http://schemas.microsoft.com/office/powerpoint/2010/main" val="110017474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955C2CC3-261F-4E95-A756-61BF161E2C3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1F128BD3-47A8-41BC-BC00-A0B099D18A3C}"/>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DC0CEE3-D11D-4F5F-8ED9-DE8B43D2DB55}"/>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727D3D8-CE2F-4F2A-BC05-DC5DE59371A6}" type="datetimeFigureOut">
              <a:rPr lang="en-US" smtClean="0"/>
              <a:t>9/17/2018</a:t>
            </a:fld>
            <a:endParaRPr lang="en-US"/>
          </a:p>
        </p:txBody>
      </p:sp>
      <p:sp>
        <p:nvSpPr>
          <p:cNvPr id="5" name="Footer Placeholder 4">
            <a:extLst>
              <a:ext uri="{FF2B5EF4-FFF2-40B4-BE49-F238E27FC236}">
                <a16:creationId xmlns:a16="http://schemas.microsoft.com/office/drawing/2014/main" id="{A2EA3BE8-C0F2-4100-8652-AA3E9DE63C8E}"/>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08EAADAB-C19B-4132-87B6-8892AA5FC5B0}"/>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E73E24F-B861-4B2F-975D-4D7677F2F5B7}" type="slidenum">
              <a:rPr lang="en-US" smtClean="0"/>
              <a:t>‹#›</a:t>
            </a:fld>
            <a:endParaRPr lang="en-US"/>
          </a:p>
        </p:txBody>
      </p:sp>
    </p:spTree>
    <p:extLst>
      <p:ext uri="{BB962C8B-B14F-4D97-AF65-F5344CB8AC3E}">
        <p14:creationId xmlns:p14="http://schemas.microsoft.com/office/powerpoint/2010/main" val="152749615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xml"/><Relationship Id="rId1" Type="http://schemas.openxmlformats.org/officeDocument/2006/relationships/slideLayout" Target="../slideLayouts/slideLayout4.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AE1A8982-A8FE-434C-841B-957CA43B7779}"/>
              </a:ext>
            </a:extLst>
          </p:cNvPr>
          <p:cNvSpPr/>
          <p:nvPr/>
        </p:nvSpPr>
        <p:spPr>
          <a:xfrm>
            <a:off x="0" y="0"/>
            <a:ext cx="12192000" cy="6932815"/>
          </a:xfrm>
          <a:prstGeom prst="rect">
            <a:avLst/>
          </a:prstGeom>
          <a:solidFill>
            <a:srgbClr val="BA0C2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361" kern="0" dirty="0">
              <a:solidFill>
                <a:sysClr val="windowText" lastClr="000000"/>
              </a:solidFill>
            </a:endParaRPr>
          </a:p>
        </p:txBody>
      </p:sp>
      <p:cxnSp>
        <p:nvCxnSpPr>
          <p:cNvPr id="6" name="Straight Connector 5">
            <a:extLst>
              <a:ext uri="{FF2B5EF4-FFF2-40B4-BE49-F238E27FC236}">
                <a16:creationId xmlns:a16="http://schemas.microsoft.com/office/drawing/2014/main" id="{6A2C2400-55C3-4622-BE03-9CA2A2E9F769}"/>
              </a:ext>
            </a:extLst>
          </p:cNvPr>
          <p:cNvCxnSpPr/>
          <p:nvPr/>
        </p:nvCxnSpPr>
        <p:spPr>
          <a:xfrm>
            <a:off x="6096000" y="6111864"/>
            <a:ext cx="0" cy="60325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9" name="Title 11">
            <a:extLst>
              <a:ext uri="{FF2B5EF4-FFF2-40B4-BE49-F238E27FC236}">
                <a16:creationId xmlns:a16="http://schemas.microsoft.com/office/drawing/2014/main" id="{65F477E9-DF8E-4C9C-9F9D-9EA894096F0D}"/>
              </a:ext>
            </a:extLst>
          </p:cNvPr>
          <p:cNvSpPr>
            <a:spLocks noGrp="1"/>
          </p:cNvSpPr>
          <p:nvPr/>
        </p:nvSpPr>
        <p:spPr>
          <a:xfrm>
            <a:off x="2362201" y="1479551"/>
            <a:ext cx="8317522" cy="2462213"/>
          </a:xfrm>
          <a:prstGeom prst="rect">
            <a:avLst/>
          </a:prstGeom>
          <a:effectLst/>
        </p:spPr>
        <p:txBody>
          <a:bodyPr anchor="b">
            <a:normAutofit/>
          </a:bodyPr>
          <a:lstStyle>
            <a:lvl1pPr defTabSz="457200">
              <a:defRPr sz="2800">
                <a:solidFill>
                  <a:schemeClr val="tx1"/>
                </a:solidFill>
                <a:latin typeface="Arial" panose="020B0604020202020204" pitchFamily="34" charset="0"/>
              </a:defRPr>
            </a:lvl1pPr>
            <a:lvl2pPr marL="742950" indent="-285750" defTabSz="457200">
              <a:defRPr sz="2800">
                <a:solidFill>
                  <a:schemeClr val="tx1"/>
                </a:solidFill>
                <a:latin typeface="Arial" panose="020B0604020202020204" pitchFamily="34" charset="0"/>
              </a:defRPr>
            </a:lvl2pPr>
            <a:lvl3pPr marL="1143000" indent="-228600" defTabSz="457200">
              <a:defRPr sz="2800">
                <a:solidFill>
                  <a:schemeClr val="tx1"/>
                </a:solidFill>
                <a:latin typeface="Arial" panose="020B0604020202020204" pitchFamily="34" charset="0"/>
              </a:defRPr>
            </a:lvl3pPr>
            <a:lvl4pPr marL="1600200" indent="-228600" defTabSz="457200">
              <a:defRPr sz="2800">
                <a:solidFill>
                  <a:schemeClr val="tx1"/>
                </a:solidFill>
                <a:latin typeface="Arial" panose="020B0604020202020204" pitchFamily="34" charset="0"/>
              </a:defRPr>
            </a:lvl4pPr>
            <a:lvl5pPr marL="2057400" indent="-228600" defTabSz="457200">
              <a:defRPr sz="2800">
                <a:solidFill>
                  <a:schemeClr val="tx1"/>
                </a:solidFill>
                <a:latin typeface="Arial" panose="020B0604020202020204" pitchFamily="34" charset="0"/>
              </a:defRPr>
            </a:lvl5pPr>
            <a:lvl6pPr marL="2514600" indent="-228600" defTabSz="457200" eaLnBrk="0" fontAlgn="base" hangingPunct="0">
              <a:spcBef>
                <a:spcPct val="0"/>
              </a:spcBef>
              <a:spcAft>
                <a:spcPct val="0"/>
              </a:spcAft>
              <a:defRPr sz="2800">
                <a:solidFill>
                  <a:schemeClr val="tx1"/>
                </a:solidFill>
                <a:latin typeface="Arial" panose="020B0604020202020204" pitchFamily="34" charset="0"/>
              </a:defRPr>
            </a:lvl6pPr>
            <a:lvl7pPr marL="2971800" indent="-228600" defTabSz="457200" eaLnBrk="0" fontAlgn="base" hangingPunct="0">
              <a:spcBef>
                <a:spcPct val="0"/>
              </a:spcBef>
              <a:spcAft>
                <a:spcPct val="0"/>
              </a:spcAft>
              <a:defRPr sz="2800">
                <a:solidFill>
                  <a:schemeClr val="tx1"/>
                </a:solidFill>
                <a:latin typeface="Arial" panose="020B0604020202020204" pitchFamily="34" charset="0"/>
              </a:defRPr>
            </a:lvl7pPr>
            <a:lvl8pPr marL="3429000" indent="-228600" defTabSz="457200" eaLnBrk="0" fontAlgn="base" hangingPunct="0">
              <a:spcBef>
                <a:spcPct val="0"/>
              </a:spcBef>
              <a:spcAft>
                <a:spcPct val="0"/>
              </a:spcAft>
              <a:defRPr sz="2800">
                <a:solidFill>
                  <a:schemeClr val="tx1"/>
                </a:solidFill>
                <a:latin typeface="Arial" panose="020B0604020202020204" pitchFamily="34" charset="0"/>
              </a:defRPr>
            </a:lvl8pPr>
            <a:lvl9pPr marL="3886200" indent="-228600" defTabSz="457200" eaLnBrk="0" fontAlgn="base" hangingPunct="0">
              <a:spcBef>
                <a:spcPct val="0"/>
              </a:spcBef>
              <a:spcAft>
                <a:spcPct val="0"/>
              </a:spcAft>
              <a:defRPr sz="2800">
                <a:solidFill>
                  <a:schemeClr val="tx1"/>
                </a:solidFill>
                <a:latin typeface="Arial" panose="020B0604020202020204" pitchFamily="34" charset="0"/>
              </a:defRPr>
            </a:lvl9pPr>
          </a:lstStyle>
          <a:p>
            <a:pPr>
              <a:lnSpc>
                <a:spcPct val="80000"/>
              </a:lnSpc>
            </a:pPr>
            <a:r>
              <a:rPr lang="en-US" altLang="en-US" sz="3200" dirty="0">
                <a:solidFill>
                  <a:srgbClr val="FFFFFF"/>
                </a:solidFill>
                <a:latin typeface="Gill Sans MT" panose="020B0502020104020203" pitchFamily="34" charset="0"/>
                <a:ea typeface="Gill Sans MT" panose="020B0502020104020203" pitchFamily="34" charset="0"/>
                <a:cs typeface="Gill Sans MT" panose="020B0502020104020203" pitchFamily="34" charset="0"/>
              </a:rPr>
              <a:t>NATIONAL SUPPLY CHAIN ASSESSMENT </a:t>
            </a:r>
            <a:r>
              <a:rPr lang="en-US" altLang="en-US" sz="3200">
                <a:solidFill>
                  <a:srgbClr val="FFFFFF"/>
                </a:solidFill>
                <a:latin typeface="Gill Sans MT" panose="020B0502020104020203" pitchFamily="34" charset="0"/>
                <a:ea typeface="Gill Sans MT" panose="020B0502020104020203" pitchFamily="34" charset="0"/>
                <a:cs typeface="Gill Sans MT" panose="020B0502020104020203" pitchFamily="34" charset="0"/>
              </a:rPr>
              <a:t>(NSCA 2.0</a:t>
            </a:r>
            <a:r>
              <a:rPr lang="en-US" altLang="en-US" sz="3200" dirty="0">
                <a:solidFill>
                  <a:srgbClr val="FFFFFF"/>
                </a:solidFill>
                <a:latin typeface="Gill Sans MT" panose="020B0502020104020203" pitchFamily="34" charset="0"/>
                <a:ea typeface="Gill Sans MT" panose="020B0502020104020203" pitchFamily="34" charset="0"/>
                <a:cs typeface="Gill Sans MT" panose="020B0502020104020203" pitchFamily="34" charset="0"/>
              </a:rPr>
              <a:t>) STAKEHOLDER TRAINING</a:t>
            </a:r>
          </a:p>
          <a:p>
            <a:pPr marL="1211263" indent="-1211263">
              <a:lnSpc>
                <a:spcPct val="80000"/>
              </a:lnSpc>
            </a:pPr>
            <a:r>
              <a:rPr lang="en-US" altLang="en-US" sz="3200" dirty="0">
                <a:solidFill>
                  <a:srgbClr val="FFFF00"/>
                </a:solidFill>
                <a:latin typeface="Gill Sans MT" panose="020B0502020104020203" pitchFamily="34" charset="0"/>
                <a:ea typeface="Gill Sans MT" panose="020B0502020104020203" pitchFamily="34" charset="0"/>
                <a:cs typeface="Gill Sans MT" panose="020B0502020104020203" pitchFamily="34" charset="0"/>
              </a:rPr>
              <a:t>Day 1:  Functions and Structure</a:t>
            </a:r>
          </a:p>
          <a:p>
            <a:pPr>
              <a:lnSpc>
                <a:spcPct val="80000"/>
              </a:lnSpc>
            </a:pPr>
            <a:r>
              <a:rPr lang="en-US" altLang="en-US" sz="3200" dirty="0">
                <a:solidFill>
                  <a:srgbClr val="FFFF00"/>
                </a:solidFill>
                <a:latin typeface="Gill Sans MT" panose="020B0502020104020203" pitchFamily="34" charset="0"/>
                <a:ea typeface="Gill Sans MT" panose="020B0502020104020203" pitchFamily="34" charset="0"/>
                <a:cs typeface="Gill Sans MT" panose="020B0502020104020203" pitchFamily="34" charset="0"/>
              </a:rPr>
              <a:t>--:--am/pm : --:--am/pm</a:t>
            </a:r>
          </a:p>
          <a:p>
            <a:pPr>
              <a:lnSpc>
                <a:spcPct val="80000"/>
              </a:lnSpc>
            </a:pPr>
            <a:endParaRPr lang="en-US" altLang="en-US" sz="800" dirty="0">
              <a:solidFill>
                <a:srgbClr val="000000"/>
              </a:solidFill>
              <a:latin typeface="Gill Sans MT" panose="020B0502020104020203" pitchFamily="34" charset="0"/>
              <a:ea typeface="Gill Sans MT" panose="020B0502020104020203" pitchFamily="34" charset="0"/>
              <a:cs typeface="Gill Sans MT" panose="020B0502020104020203" pitchFamily="34" charset="0"/>
            </a:endParaRPr>
          </a:p>
        </p:txBody>
      </p:sp>
      <p:sp>
        <p:nvSpPr>
          <p:cNvPr id="10" name="Subtitle 12">
            <a:extLst>
              <a:ext uri="{FF2B5EF4-FFF2-40B4-BE49-F238E27FC236}">
                <a16:creationId xmlns:a16="http://schemas.microsoft.com/office/drawing/2014/main" id="{A5DA08E8-AE8A-4B9E-A800-6267744BB982}"/>
              </a:ext>
            </a:extLst>
          </p:cNvPr>
          <p:cNvSpPr>
            <a:spLocks noGrp="1"/>
          </p:cNvSpPr>
          <p:nvPr/>
        </p:nvSpPr>
        <p:spPr>
          <a:xfrm>
            <a:off x="2362200" y="5340352"/>
            <a:ext cx="4191001" cy="676274"/>
          </a:xfrm>
          <a:prstGeom prst="rect">
            <a:avLst/>
          </a:prstGeom>
          <a:effectLst/>
        </p:spPr>
        <p:txBody>
          <a:bodyPr>
            <a:normAutofit/>
          </a:bodyPr>
          <a:lstStyle>
            <a:lvl1pPr marL="0" indent="0" algn="l" defTabSz="457200" rtl="0" eaLnBrk="1" latinLnBrk="0" hangingPunct="1">
              <a:spcBef>
                <a:spcPts val="0"/>
              </a:spcBef>
              <a:spcAft>
                <a:spcPts val="800"/>
              </a:spcAft>
              <a:buFont typeface="Arial"/>
              <a:buNone/>
              <a:defRPr sz="1600" b="0" i="0" kern="1200">
                <a:solidFill>
                  <a:schemeClr val="bg1"/>
                </a:solidFill>
                <a:latin typeface="Gill Sans MT"/>
                <a:ea typeface="+mn-ea"/>
                <a:cs typeface="Gill Sans MT"/>
              </a:defRPr>
            </a:lvl1pPr>
            <a:lvl2pPr marL="457200" indent="0" algn="ctr" defTabSz="457200" rtl="0" eaLnBrk="1" latinLnBrk="0" hangingPunct="1">
              <a:spcBef>
                <a:spcPts val="0"/>
              </a:spcBef>
              <a:spcAft>
                <a:spcPts val="800"/>
              </a:spcAft>
              <a:buFont typeface="Arial"/>
              <a:buNone/>
              <a:defRPr sz="1600" b="0" i="0" kern="1200">
                <a:solidFill>
                  <a:schemeClr val="tx1">
                    <a:tint val="75000"/>
                  </a:schemeClr>
                </a:solidFill>
                <a:latin typeface="Gill Sans MT"/>
                <a:ea typeface="+mn-ea"/>
                <a:cs typeface="Gill Sans MT"/>
              </a:defRPr>
            </a:lvl2pPr>
            <a:lvl3pPr marL="914400" indent="0" algn="ctr" defTabSz="457200" rtl="0" eaLnBrk="1" latinLnBrk="0" hangingPunct="1">
              <a:spcBef>
                <a:spcPct val="20000"/>
              </a:spcBef>
              <a:buFont typeface="Arial"/>
              <a:buNone/>
              <a:defRPr sz="1800" b="0" i="0" kern="1200">
                <a:solidFill>
                  <a:schemeClr val="tx1">
                    <a:tint val="75000"/>
                  </a:schemeClr>
                </a:solidFill>
                <a:latin typeface="Gill Sans MT"/>
                <a:ea typeface="+mn-ea"/>
                <a:cs typeface="Gill Sans MT"/>
              </a:defRPr>
            </a:lvl3pPr>
            <a:lvl4pPr marL="1371600" indent="0" algn="ctr" defTabSz="457200" rtl="0" eaLnBrk="1" latinLnBrk="0" hangingPunct="1">
              <a:spcBef>
                <a:spcPct val="20000"/>
              </a:spcBef>
              <a:buFont typeface="Arial"/>
              <a:buNone/>
              <a:defRPr sz="1600" b="0" i="0" kern="1200">
                <a:solidFill>
                  <a:schemeClr val="tx1">
                    <a:tint val="75000"/>
                  </a:schemeClr>
                </a:solidFill>
                <a:latin typeface="Gill Sans MT"/>
                <a:ea typeface="+mn-ea"/>
                <a:cs typeface="Gill Sans MT"/>
              </a:defRPr>
            </a:lvl4pPr>
            <a:lvl5pPr marL="1828800" indent="0" algn="ctr" defTabSz="457200" rtl="0" eaLnBrk="1" latinLnBrk="0" hangingPunct="1">
              <a:spcBef>
                <a:spcPct val="20000"/>
              </a:spcBef>
              <a:buFont typeface="Arial"/>
              <a:buNone/>
              <a:defRPr sz="1400" b="0" i="0" kern="1200">
                <a:solidFill>
                  <a:schemeClr val="tx1">
                    <a:tint val="75000"/>
                  </a:schemeClr>
                </a:solidFill>
                <a:latin typeface="Gill Sans MT"/>
                <a:ea typeface="+mn-ea"/>
                <a:cs typeface="Gill Sans MT"/>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pPr>
              <a:defRPr/>
            </a:pPr>
            <a:r>
              <a:rPr lang="en-US" sz="1800" dirty="0">
                <a:solidFill>
                  <a:srgbClr val="FFFFFF"/>
                </a:solidFill>
              </a:rPr>
              <a:t>--/--/----</a:t>
            </a:r>
          </a:p>
        </p:txBody>
      </p:sp>
      <p:cxnSp>
        <p:nvCxnSpPr>
          <p:cNvPr id="12" name="Straight Connector 11">
            <a:extLst>
              <a:ext uri="{FF2B5EF4-FFF2-40B4-BE49-F238E27FC236}">
                <a16:creationId xmlns:a16="http://schemas.microsoft.com/office/drawing/2014/main" id="{0AB3C290-D446-4057-B83C-6A2ED36A336D}"/>
              </a:ext>
            </a:extLst>
          </p:cNvPr>
          <p:cNvCxnSpPr/>
          <p:nvPr/>
        </p:nvCxnSpPr>
        <p:spPr>
          <a:xfrm>
            <a:off x="2438400" y="5184774"/>
            <a:ext cx="549275"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pic>
        <p:nvPicPr>
          <p:cNvPr id="39943" name="Picture 3" descr="C:\Users\Mariana Rodrigues\AppData\Local\Microsoft\Windows\INetCacheContent.Word\Horizontal_RGB_294_White.png">
            <a:extLst>
              <a:ext uri="{FF2B5EF4-FFF2-40B4-BE49-F238E27FC236}">
                <a16:creationId xmlns:a16="http://schemas.microsoft.com/office/drawing/2014/main" id="{B66CD02E-BDDC-4D38-B0AF-B1EDBE28567D}"/>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l="9335" t="13753" r="7623" b="12534"/>
          <a:stretch>
            <a:fillRect/>
          </a:stretch>
        </p:blipFill>
        <p:spPr bwMode="auto">
          <a:xfrm>
            <a:off x="4377875" y="6130914"/>
            <a:ext cx="1666875" cy="565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TextBox 13">
            <a:extLst>
              <a:ext uri="{FF2B5EF4-FFF2-40B4-BE49-F238E27FC236}">
                <a16:creationId xmlns:a16="http://schemas.microsoft.com/office/drawing/2014/main" id="{918F998B-3CDE-42DF-AF26-6A2CE33904E3}"/>
              </a:ext>
            </a:extLst>
          </p:cNvPr>
          <p:cNvSpPr txBox="1"/>
          <p:nvPr/>
        </p:nvSpPr>
        <p:spPr>
          <a:xfrm>
            <a:off x="6147252" y="6100390"/>
            <a:ext cx="5912774" cy="584775"/>
          </a:xfrm>
          <a:prstGeom prst="rect">
            <a:avLst/>
          </a:prstGeom>
          <a:noFill/>
        </p:spPr>
        <p:txBody>
          <a:bodyPr wrap="square" rtlCol="0">
            <a:spAutoFit/>
          </a:bodyPr>
          <a:lstStyle/>
          <a:p>
            <a:r>
              <a:rPr lang="en-US" sz="1600" b="1" dirty="0">
                <a:solidFill>
                  <a:prstClr val="white"/>
                </a:solidFill>
                <a:latin typeface="Calibri Light" panose="020F0302020204030204"/>
              </a:rPr>
              <a:t>USAID Global Health Supply Chain Program - Technical Assistance - National Supply Chain Assessment Task Order </a:t>
            </a:r>
          </a:p>
        </p:txBody>
      </p:sp>
    </p:spTree>
    <p:extLst>
      <p:ext uri="{BB962C8B-B14F-4D97-AF65-F5344CB8AC3E}">
        <p14:creationId xmlns:p14="http://schemas.microsoft.com/office/powerpoint/2010/main" val="342865866"/>
      </p:ext>
    </p:extLst>
  </p:cSld>
  <p:clrMapOvr>
    <a:masterClrMapping/>
  </p:clrMapOvr>
  <p:transition spd="slow">
    <p:push dir="u"/>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15"/>
          <p:cNvSpPr txBox="1">
            <a:spLocks noChangeArrowheads="1"/>
          </p:cNvSpPr>
          <p:nvPr/>
        </p:nvSpPr>
        <p:spPr bwMode="auto">
          <a:xfrm>
            <a:off x="1832298" y="247651"/>
            <a:ext cx="8618183" cy="76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sz="2400">
                <a:solidFill>
                  <a:schemeClr val="tx1"/>
                </a:solidFill>
                <a:latin typeface="Arial" panose="020B0604020202020204" pitchFamily="34" charset="0"/>
              </a:defRPr>
            </a:lvl1pPr>
            <a:lvl2pPr marL="742950" indent="-285750">
              <a:spcBef>
                <a:spcPct val="20000"/>
              </a:spcBef>
              <a:buChar char="–"/>
              <a:defRPr sz="2000">
                <a:solidFill>
                  <a:schemeClr val="tx1"/>
                </a:solidFill>
                <a:latin typeface="Arial" panose="020B0604020202020204" pitchFamily="34" charset="0"/>
              </a:defRPr>
            </a:lvl2pPr>
            <a:lvl3pPr marL="1143000" indent="-228600">
              <a:spcBef>
                <a:spcPct val="20000"/>
              </a:spcBef>
              <a:buChar char="•"/>
              <a:defRPr>
                <a:solidFill>
                  <a:schemeClr val="tx1"/>
                </a:solidFill>
                <a:latin typeface="Arial" panose="020B0604020202020204" pitchFamily="34" charset="0"/>
              </a:defRPr>
            </a:lvl3pPr>
            <a:lvl4pPr marL="1600200" indent="-228600">
              <a:spcBef>
                <a:spcPct val="20000"/>
              </a:spcBef>
              <a:buChar char="–"/>
              <a:defRPr sz="1600">
                <a:solidFill>
                  <a:schemeClr val="tx1"/>
                </a:solidFill>
                <a:latin typeface="Arial" panose="020B0604020202020204" pitchFamily="34" charset="0"/>
              </a:defRPr>
            </a:lvl4pPr>
            <a:lvl5pPr marL="2057400" indent="-228600">
              <a:spcBef>
                <a:spcPct val="20000"/>
              </a:spcBef>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1600">
                <a:solidFill>
                  <a:schemeClr val="tx1"/>
                </a:solidFill>
                <a:latin typeface="Arial" panose="020B0604020202020204" pitchFamily="34" charset="0"/>
              </a:defRPr>
            </a:lvl9pPr>
          </a:lstStyle>
          <a:p>
            <a:pPr algn="ctr" eaLnBrk="1" hangingPunct="1">
              <a:spcBef>
                <a:spcPct val="0"/>
              </a:spcBef>
              <a:buFontTx/>
              <a:buNone/>
            </a:pPr>
            <a:r>
              <a:rPr lang="en-US" altLang="en-US" sz="3600" b="1" dirty="0">
                <a:solidFill>
                  <a:srgbClr val="C00000"/>
                </a:solidFill>
                <a:latin typeface="Gill Sans MT" panose="020B0502020104020203" pitchFamily="34" charset="0"/>
              </a:rPr>
              <a:t>Structured in three Components</a:t>
            </a:r>
          </a:p>
        </p:txBody>
      </p:sp>
      <p:sp>
        <p:nvSpPr>
          <p:cNvPr id="5" name="Content Placeholder 2"/>
          <p:cNvSpPr>
            <a:spLocks noGrp="1"/>
          </p:cNvSpPr>
          <p:nvPr>
            <p:ph sz="half" idx="1"/>
          </p:nvPr>
        </p:nvSpPr>
        <p:spPr>
          <a:xfrm>
            <a:off x="1832298" y="1082922"/>
            <a:ext cx="3673152" cy="5353050"/>
          </a:xfrm>
        </p:spPr>
        <p:txBody>
          <a:bodyPr>
            <a:normAutofit/>
          </a:bodyPr>
          <a:lstStyle/>
          <a:p>
            <a:pPr marL="0" indent="0" algn="ctr">
              <a:buNone/>
              <a:defRPr/>
            </a:pPr>
            <a:r>
              <a:rPr lang="en-US" b="1" dirty="0">
                <a:latin typeface="Gill Sans MT" panose="020B0502020104020203" pitchFamily="34" charset="0"/>
              </a:rPr>
              <a:t>Characteristics</a:t>
            </a:r>
          </a:p>
          <a:p>
            <a:pPr>
              <a:buFont typeface="Wingdings" panose="05000000000000000000" pitchFamily="2" charset="2"/>
              <a:buChar char="ü"/>
              <a:defRPr/>
            </a:pPr>
            <a:r>
              <a:rPr lang="en-US" dirty="0">
                <a:latin typeface="Gill Sans MT" panose="020B0502020104020203" pitchFamily="34" charset="0"/>
              </a:rPr>
              <a:t>Single data collection process</a:t>
            </a:r>
          </a:p>
          <a:p>
            <a:pPr marL="0" indent="0">
              <a:buNone/>
              <a:defRPr/>
            </a:pPr>
            <a:endParaRPr lang="en-US" dirty="0">
              <a:latin typeface="Gill Sans MT" panose="020B0502020104020203" pitchFamily="34" charset="0"/>
            </a:endParaRPr>
          </a:p>
          <a:p>
            <a:pPr>
              <a:buFont typeface="Wingdings" panose="05000000000000000000" pitchFamily="2" charset="2"/>
              <a:buChar char="ü"/>
              <a:defRPr/>
            </a:pPr>
            <a:r>
              <a:rPr lang="en-US" dirty="0">
                <a:latin typeface="Gill Sans MT" panose="020B0502020104020203" pitchFamily="34" charset="0"/>
              </a:rPr>
              <a:t>Electronic data collection with tablets </a:t>
            </a:r>
          </a:p>
          <a:p>
            <a:pPr marL="0" indent="0">
              <a:buNone/>
              <a:defRPr/>
            </a:pPr>
            <a:endParaRPr lang="en-US" dirty="0">
              <a:latin typeface="Gill Sans MT" panose="020B0502020104020203" pitchFamily="34" charset="0"/>
            </a:endParaRPr>
          </a:p>
          <a:p>
            <a:pPr>
              <a:buFont typeface="Wingdings" panose="05000000000000000000" pitchFamily="2" charset="2"/>
              <a:buChar char="ü"/>
              <a:defRPr/>
            </a:pPr>
            <a:r>
              <a:rPr lang="en-US" dirty="0">
                <a:latin typeface="Gill Sans MT" panose="020B0502020104020203" pitchFamily="34" charset="0"/>
              </a:rPr>
              <a:t>Quantitative scores across functional areas at each level of the supply chain </a:t>
            </a:r>
          </a:p>
        </p:txBody>
      </p:sp>
      <p:graphicFrame>
        <p:nvGraphicFramePr>
          <p:cNvPr id="7" name="Diagram 6"/>
          <p:cNvGraphicFramePr/>
          <p:nvPr>
            <p:extLst/>
          </p:nvPr>
        </p:nvGraphicFramePr>
        <p:xfrm>
          <a:off x="5363742" y="1112226"/>
          <a:ext cx="5086739" cy="546443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 name="Slide Number Placeholder 1"/>
          <p:cNvSpPr>
            <a:spLocks noGrp="1"/>
          </p:cNvSpPr>
          <p:nvPr>
            <p:ph type="sldNum" sz="quarter" idx="12"/>
          </p:nvPr>
        </p:nvSpPr>
        <p:spPr/>
        <p:txBody>
          <a:bodyPr/>
          <a:lstStyle/>
          <a:p>
            <a:fld id="{44D8761C-1AF7-4CA7-90FE-F13239F65496}" type="slidenum">
              <a:rPr lang="en-US" altLang="en-US" smtClean="0"/>
              <a:pPr/>
              <a:t>2</a:t>
            </a:fld>
            <a:endParaRPr lang="en-US" altLang="en-US" dirty="0"/>
          </a:p>
        </p:txBody>
      </p:sp>
    </p:spTree>
    <p:extLst>
      <p:ext uri="{BB962C8B-B14F-4D97-AF65-F5344CB8AC3E}">
        <p14:creationId xmlns:p14="http://schemas.microsoft.com/office/powerpoint/2010/main" val="48725763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905183" y="202118"/>
            <a:ext cx="6381634" cy="762000"/>
          </a:xfrm>
        </p:spPr>
        <p:txBody>
          <a:bodyPr>
            <a:noAutofit/>
          </a:bodyPr>
          <a:lstStyle/>
          <a:p>
            <a:pPr algn="ctr">
              <a:defRPr/>
            </a:pPr>
            <a:r>
              <a:rPr lang="en-US" sz="3200" b="1" dirty="0">
                <a:solidFill>
                  <a:srgbClr val="C00000"/>
                </a:solidFill>
                <a:latin typeface="Gill Sans MT" panose="020B0502020104020203" pitchFamily="34" charset="0"/>
              </a:rPr>
              <a:t>Supply Chain Levels</a:t>
            </a:r>
            <a:endParaRPr lang="en-US" sz="3200" b="1" strike="sngStrike" dirty="0">
              <a:solidFill>
                <a:srgbClr val="C00000"/>
              </a:solidFill>
              <a:latin typeface="Gill Sans MT" panose="020B0502020104020203" pitchFamily="34" charset="0"/>
            </a:endParaRPr>
          </a:p>
        </p:txBody>
      </p:sp>
      <p:sp>
        <p:nvSpPr>
          <p:cNvPr id="118" name="AutoShape 7"/>
          <p:cNvSpPr>
            <a:spLocks noChangeArrowheads="1"/>
          </p:cNvSpPr>
          <p:nvPr/>
        </p:nvSpPr>
        <p:spPr bwMode="gray">
          <a:xfrm>
            <a:off x="641838" y="1435104"/>
            <a:ext cx="2786214" cy="1097084"/>
          </a:xfrm>
          <a:prstGeom prst="homePlate">
            <a:avLst>
              <a:gd name="adj" fmla="val 17533"/>
            </a:avLst>
          </a:prstGeom>
          <a:solidFill>
            <a:srgbClr val="0067B9"/>
          </a:solidFill>
          <a:ln w="12700">
            <a:solidFill>
              <a:srgbClr val="C0C0C0"/>
            </a:solidFill>
            <a:miter lim="800000"/>
            <a:headEnd/>
            <a:tailEnd/>
          </a:ln>
          <a:effectLst>
            <a:outerShdw blurRad="127000" dist="63500" dir="2700000" algn="tl" rotWithShape="0">
              <a:prstClr val="black">
                <a:alpha val="40000"/>
              </a:prstClr>
            </a:outerShdw>
          </a:effectLst>
        </p:spPr>
        <p:txBody>
          <a:bodyPr lIns="0" tIns="0" rIns="0" bIns="0" anchor="ctr"/>
          <a:lstStyle/>
          <a:p>
            <a:pPr algn="ctr">
              <a:lnSpc>
                <a:spcPct val="95000"/>
              </a:lnSpc>
              <a:spcAft>
                <a:spcPts val="800"/>
              </a:spcAft>
              <a:buClr>
                <a:srgbClr val="969696"/>
              </a:buClr>
              <a:defRPr/>
            </a:pPr>
            <a:r>
              <a:rPr lang="en-US" sz="1600" b="1" dirty="0">
                <a:solidFill>
                  <a:schemeClr val="bg1"/>
                </a:solidFill>
                <a:latin typeface="Gill Sans MT" panose="020B0502020104020203" pitchFamily="34" charset="0"/>
              </a:rPr>
              <a:t>Central Level</a:t>
            </a:r>
            <a:endParaRPr lang="en-US" sz="1600" b="1" dirty="0">
              <a:solidFill>
                <a:schemeClr val="bg1"/>
              </a:solidFill>
              <a:latin typeface="Gill Sans MT" panose="020B0502020104020203" pitchFamily="34" charset="0"/>
              <a:cs typeface="Arial" charset="0"/>
            </a:endParaRPr>
          </a:p>
        </p:txBody>
      </p:sp>
      <p:sp>
        <p:nvSpPr>
          <p:cNvPr id="119" name="AutoShape 7"/>
          <p:cNvSpPr>
            <a:spLocks noChangeArrowheads="1"/>
          </p:cNvSpPr>
          <p:nvPr/>
        </p:nvSpPr>
        <p:spPr bwMode="gray">
          <a:xfrm>
            <a:off x="4763554" y="1435101"/>
            <a:ext cx="2786214" cy="1097087"/>
          </a:xfrm>
          <a:prstGeom prst="homePlate">
            <a:avLst>
              <a:gd name="adj" fmla="val 17533"/>
            </a:avLst>
          </a:prstGeom>
          <a:solidFill>
            <a:srgbClr val="0067B9"/>
          </a:solidFill>
          <a:ln w="12700">
            <a:solidFill>
              <a:srgbClr val="C0C0C0"/>
            </a:solidFill>
            <a:miter lim="800000"/>
            <a:headEnd/>
            <a:tailEnd/>
          </a:ln>
          <a:effectLst>
            <a:outerShdw blurRad="127000" dist="63500" dir="2700000" algn="tl" rotWithShape="0">
              <a:prstClr val="black">
                <a:alpha val="40000"/>
              </a:prstClr>
            </a:outerShdw>
          </a:effectLst>
        </p:spPr>
        <p:txBody>
          <a:bodyPr lIns="0" tIns="0" rIns="0" bIns="0" anchor="ctr"/>
          <a:lstStyle/>
          <a:p>
            <a:pPr algn="ctr">
              <a:lnSpc>
                <a:spcPct val="95000"/>
              </a:lnSpc>
              <a:spcAft>
                <a:spcPts val="800"/>
              </a:spcAft>
              <a:buClr>
                <a:srgbClr val="969696"/>
              </a:buClr>
              <a:defRPr/>
            </a:pPr>
            <a:r>
              <a:rPr lang="en-US" sz="1600" b="1" dirty="0">
                <a:solidFill>
                  <a:schemeClr val="bg1"/>
                </a:solidFill>
                <a:latin typeface="Gill Sans MT" panose="020B0502020104020203" pitchFamily="34" charset="0"/>
              </a:rPr>
              <a:t>Intermediate Level</a:t>
            </a:r>
          </a:p>
          <a:p>
            <a:pPr algn="ctr">
              <a:lnSpc>
                <a:spcPct val="95000"/>
              </a:lnSpc>
              <a:spcAft>
                <a:spcPts val="800"/>
              </a:spcAft>
              <a:buClr>
                <a:srgbClr val="969696"/>
              </a:buClr>
              <a:defRPr/>
            </a:pPr>
            <a:r>
              <a:rPr lang="en-US" sz="1600" b="1" dirty="0">
                <a:solidFill>
                  <a:schemeClr val="bg1"/>
                </a:solidFill>
                <a:latin typeface="Gill Sans MT" panose="020B0502020104020203" pitchFamily="34" charset="0"/>
                <a:cs typeface="Arial" charset="0"/>
              </a:rPr>
              <a:t>(Regional / District)</a:t>
            </a:r>
          </a:p>
        </p:txBody>
      </p:sp>
      <p:sp>
        <p:nvSpPr>
          <p:cNvPr id="120" name="AutoShape 7"/>
          <p:cNvSpPr>
            <a:spLocks noChangeArrowheads="1"/>
          </p:cNvSpPr>
          <p:nvPr/>
        </p:nvSpPr>
        <p:spPr bwMode="gray">
          <a:xfrm>
            <a:off x="8623446" y="1435101"/>
            <a:ext cx="2786214" cy="1097084"/>
          </a:xfrm>
          <a:prstGeom prst="homePlate">
            <a:avLst>
              <a:gd name="adj" fmla="val 17533"/>
            </a:avLst>
          </a:prstGeom>
          <a:solidFill>
            <a:srgbClr val="0067B9"/>
          </a:solidFill>
          <a:ln w="12700">
            <a:solidFill>
              <a:srgbClr val="C0C0C0"/>
            </a:solidFill>
            <a:miter lim="800000"/>
            <a:headEnd/>
            <a:tailEnd/>
          </a:ln>
          <a:effectLst>
            <a:outerShdw blurRad="127000" dist="63500" dir="2700000" algn="tl" rotWithShape="0">
              <a:prstClr val="black">
                <a:alpha val="40000"/>
              </a:prstClr>
            </a:outerShdw>
          </a:effectLst>
        </p:spPr>
        <p:txBody>
          <a:bodyPr lIns="0" tIns="0" rIns="0" bIns="0" anchor="ctr"/>
          <a:lstStyle/>
          <a:p>
            <a:pPr algn="ctr">
              <a:lnSpc>
                <a:spcPct val="95000"/>
              </a:lnSpc>
              <a:spcAft>
                <a:spcPts val="800"/>
              </a:spcAft>
              <a:buClr>
                <a:srgbClr val="969696"/>
              </a:buClr>
              <a:defRPr/>
            </a:pPr>
            <a:r>
              <a:rPr lang="en-US" sz="1600" b="1" dirty="0">
                <a:solidFill>
                  <a:schemeClr val="bg1"/>
                </a:solidFill>
                <a:latin typeface="Gill Sans MT" panose="020B0502020104020203" pitchFamily="34" charset="0"/>
              </a:rPr>
              <a:t>Peripheral</a:t>
            </a:r>
          </a:p>
          <a:p>
            <a:pPr algn="ctr">
              <a:lnSpc>
                <a:spcPct val="95000"/>
              </a:lnSpc>
              <a:spcAft>
                <a:spcPts val="800"/>
              </a:spcAft>
              <a:buClr>
                <a:srgbClr val="969696"/>
              </a:buClr>
              <a:defRPr/>
            </a:pPr>
            <a:r>
              <a:rPr lang="en-US" sz="1600" b="1" dirty="0">
                <a:solidFill>
                  <a:schemeClr val="bg1"/>
                </a:solidFill>
                <a:latin typeface="Gill Sans MT" panose="020B0502020104020203" pitchFamily="34" charset="0"/>
                <a:cs typeface="Arial" charset="0"/>
              </a:rPr>
              <a:t>(Service Delivery Point )</a:t>
            </a:r>
          </a:p>
        </p:txBody>
      </p:sp>
      <p:sp>
        <p:nvSpPr>
          <p:cNvPr id="3" name="Slide Number Placeholder 2"/>
          <p:cNvSpPr>
            <a:spLocks noGrp="1"/>
          </p:cNvSpPr>
          <p:nvPr>
            <p:ph type="sldNum" sz="quarter" idx="12"/>
          </p:nvPr>
        </p:nvSpPr>
        <p:spPr/>
        <p:txBody>
          <a:bodyPr/>
          <a:lstStyle/>
          <a:p>
            <a:fld id="{B9F1CF4F-F94A-4E72-8A7A-1D90E0D98BB3}" type="slidenum">
              <a:rPr lang="en-US" altLang="en-US" smtClean="0"/>
              <a:pPr/>
              <a:t>3</a:t>
            </a:fld>
            <a:endParaRPr lang="en-US" altLang="en-US" dirty="0"/>
          </a:p>
        </p:txBody>
      </p:sp>
      <p:sp>
        <p:nvSpPr>
          <p:cNvPr id="4" name="TextBox 3"/>
          <p:cNvSpPr txBox="1"/>
          <p:nvPr/>
        </p:nvSpPr>
        <p:spPr>
          <a:xfrm>
            <a:off x="483576" y="2980592"/>
            <a:ext cx="4283160" cy="1323439"/>
          </a:xfrm>
          <a:prstGeom prst="rect">
            <a:avLst/>
          </a:prstGeom>
          <a:noFill/>
        </p:spPr>
        <p:txBody>
          <a:bodyPr wrap="none" rtlCol="0">
            <a:spAutoFit/>
          </a:bodyPr>
          <a:lstStyle/>
          <a:p>
            <a:pPr marL="285750" indent="-285750">
              <a:buFont typeface="Arial" panose="020B0604020202020204" pitchFamily="34" charset="0"/>
              <a:buChar char="•"/>
            </a:pPr>
            <a:r>
              <a:rPr lang="en-US" sz="2000" dirty="0">
                <a:latin typeface="Gill Sans MT" panose="020B0502020104020203" pitchFamily="34" charset="0"/>
              </a:rPr>
              <a:t>Ministry of Health</a:t>
            </a:r>
          </a:p>
          <a:p>
            <a:pPr marL="285750" indent="-285750">
              <a:buFont typeface="Arial" panose="020B0604020202020204" pitchFamily="34" charset="0"/>
              <a:buChar char="•"/>
            </a:pPr>
            <a:r>
              <a:rPr lang="en-US" sz="2000" dirty="0">
                <a:latin typeface="Gill Sans MT" panose="020B0502020104020203" pitchFamily="34" charset="0"/>
              </a:rPr>
              <a:t>Central Medical Stores</a:t>
            </a:r>
          </a:p>
          <a:p>
            <a:pPr marL="285750" indent="-285750">
              <a:buFont typeface="Arial" panose="020B0604020202020204" pitchFamily="34" charset="0"/>
              <a:buChar char="•"/>
            </a:pPr>
            <a:r>
              <a:rPr lang="en-US" sz="2000" dirty="0">
                <a:latin typeface="Gill Sans MT" panose="020B0502020104020203" pitchFamily="34" charset="0"/>
              </a:rPr>
              <a:t>Pharmaceutical Regulatory Authority</a:t>
            </a:r>
          </a:p>
          <a:p>
            <a:pPr marL="285750" indent="-285750">
              <a:buFont typeface="Arial" panose="020B0604020202020204" pitchFamily="34" charset="0"/>
              <a:buChar char="•"/>
            </a:pPr>
            <a:r>
              <a:rPr lang="en-US" sz="2000" dirty="0">
                <a:latin typeface="Gill Sans MT" panose="020B0502020104020203" pitchFamily="34" charset="0"/>
              </a:rPr>
              <a:t>(Consider parallel supply chains)</a:t>
            </a:r>
          </a:p>
        </p:txBody>
      </p:sp>
      <p:sp>
        <p:nvSpPr>
          <p:cNvPr id="63" name="TextBox 62"/>
          <p:cNvSpPr txBox="1"/>
          <p:nvPr/>
        </p:nvSpPr>
        <p:spPr>
          <a:xfrm>
            <a:off x="4763554" y="2980592"/>
            <a:ext cx="3835409" cy="1600438"/>
          </a:xfrm>
          <a:prstGeom prst="rect">
            <a:avLst/>
          </a:prstGeom>
          <a:noFill/>
        </p:spPr>
        <p:txBody>
          <a:bodyPr wrap="none" rtlCol="0">
            <a:spAutoFit/>
          </a:bodyPr>
          <a:lstStyle/>
          <a:p>
            <a:pPr marL="285750" indent="-285750">
              <a:buFont typeface="Arial" panose="020B0604020202020204" pitchFamily="34" charset="0"/>
              <a:buChar char="•"/>
            </a:pPr>
            <a:r>
              <a:rPr lang="en-US" sz="2000" dirty="0">
                <a:latin typeface="Gill Sans MT" panose="020B0502020104020203" pitchFamily="34" charset="0"/>
              </a:rPr>
              <a:t>Intermediate warehouses</a:t>
            </a:r>
          </a:p>
          <a:p>
            <a:pPr marL="285750" indent="-285750">
              <a:buFont typeface="Arial" panose="020B0604020202020204" pitchFamily="34" charset="0"/>
              <a:buChar char="•"/>
            </a:pPr>
            <a:r>
              <a:rPr lang="en-US" sz="2000" dirty="0">
                <a:latin typeface="Gill Sans MT" panose="020B0502020104020203" pitchFamily="34" charset="0"/>
              </a:rPr>
              <a:t>Referral Hospitals</a:t>
            </a:r>
          </a:p>
          <a:p>
            <a:pPr marL="285750" indent="-285750">
              <a:buFont typeface="Arial" panose="020B0604020202020204" pitchFamily="34" charset="0"/>
              <a:buChar char="•"/>
            </a:pPr>
            <a:r>
              <a:rPr lang="en-US" sz="2000" dirty="0">
                <a:latin typeface="Gill Sans MT" panose="020B0502020104020203" pitchFamily="34" charset="0"/>
              </a:rPr>
              <a:t>District Hospitals</a:t>
            </a:r>
          </a:p>
          <a:p>
            <a:pPr marL="285750" indent="-285750">
              <a:buFont typeface="Arial" panose="020B0604020202020204" pitchFamily="34" charset="0"/>
              <a:buChar char="•"/>
            </a:pPr>
            <a:r>
              <a:rPr lang="en-US" sz="2000" dirty="0">
                <a:latin typeface="Gill Sans MT" panose="020B0502020104020203" pitchFamily="34" charset="0"/>
              </a:rPr>
              <a:t>(Consider parallel supply chains)</a:t>
            </a:r>
          </a:p>
          <a:p>
            <a:pPr marL="285750" indent="-285750">
              <a:buFont typeface="Arial" panose="020B0604020202020204" pitchFamily="34" charset="0"/>
              <a:buChar char="•"/>
            </a:pPr>
            <a:endParaRPr lang="en-US" dirty="0"/>
          </a:p>
        </p:txBody>
      </p:sp>
      <p:sp>
        <p:nvSpPr>
          <p:cNvPr id="67" name="TextBox 66"/>
          <p:cNvSpPr txBox="1"/>
          <p:nvPr/>
        </p:nvSpPr>
        <p:spPr>
          <a:xfrm>
            <a:off x="8623447" y="2980592"/>
            <a:ext cx="3446634" cy="1015663"/>
          </a:xfrm>
          <a:prstGeom prst="rect">
            <a:avLst/>
          </a:prstGeom>
          <a:noFill/>
        </p:spPr>
        <p:txBody>
          <a:bodyPr wrap="square" rtlCol="0">
            <a:spAutoFit/>
          </a:bodyPr>
          <a:lstStyle/>
          <a:p>
            <a:pPr marL="285750" indent="-285750">
              <a:buFont typeface="Arial" panose="020B0604020202020204" pitchFamily="34" charset="0"/>
              <a:buChar char="•"/>
            </a:pPr>
            <a:r>
              <a:rPr lang="en-US" sz="2000" dirty="0">
                <a:latin typeface="Gill Sans MT" panose="020B0502020104020203" pitchFamily="34" charset="0"/>
              </a:rPr>
              <a:t>Health centers</a:t>
            </a:r>
          </a:p>
          <a:p>
            <a:pPr marL="285750" indent="-285750">
              <a:buFont typeface="Arial" panose="020B0604020202020204" pitchFamily="34" charset="0"/>
              <a:buChar char="•"/>
            </a:pPr>
            <a:r>
              <a:rPr lang="en-US" sz="2000" dirty="0">
                <a:latin typeface="Gill Sans MT" panose="020B0502020104020203" pitchFamily="34" charset="0"/>
              </a:rPr>
              <a:t>(Consider parallel supply chains)</a:t>
            </a:r>
          </a:p>
        </p:txBody>
      </p:sp>
    </p:spTree>
    <p:extLst>
      <p:ext uri="{BB962C8B-B14F-4D97-AF65-F5344CB8AC3E}">
        <p14:creationId xmlns:p14="http://schemas.microsoft.com/office/powerpoint/2010/main" val="295205308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F32E6682-78D1-4897-A378-AF93C0F72C59}"/>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696448" y="333955"/>
            <a:ext cx="6858000" cy="6858000"/>
          </a:xfrm>
          <a:prstGeom prst="rect">
            <a:avLst/>
          </a:prstGeom>
        </p:spPr>
      </p:pic>
      <p:sp>
        <p:nvSpPr>
          <p:cNvPr id="5" name="Title 1"/>
          <p:cNvSpPr>
            <a:spLocks noGrp="1"/>
          </p:cNvSpPr>
          <p:nvPr>
            <p:ph type="title"/>
          </p:nvPr>
        </p:nvSpPr>
        <p:spPr>
          <a:xfrm>
            <a:off x="105917" y="434277"/>
            <a:ext cx="4401225" cy="762000"/>
          </a:xfrm>
        </p:spPr>
        <p:txBody>
          <a:bodyPr>
            <a:noAutofit/>
          </a:bodyPr>
          <a:lstStyle/>
          <a:p>
            <a:pPr algn="ctr">
              <a:defRPr/>
            </a:pPr>
            <a:r>
              <a:rPr lang="en-US" sz="3200" b="1" dirty="0">
                <a:solidFill>
                  <a:srgbClr val="C00000"/>
                </a:solidFill>
                <a:latin typeface="Gill Sans MT" panose="020B0502020104020203" pitchFamily="34" charset="0"/>
              </a:rPr>
              <a:t>Supply Chain Levels</a:t>
            </a:r>
            <a:br>
              <a:rPr lang="en-US" sz="3200" b="1" dirty="0">
                <a:solidFill>
                  <a:srgbClr val="C00000"/>
                </a:solidFill>
                <a:latin typeface="Gill Sans MT" panose="020B0502020104020203" pitchFamily="34" charset="0"/>
              </a:rPr>
            </a:br>
            <a:r>
              <a:rPr lang="en-US" sz="3200" b="1" dirty="0">
                <a:solidFill>
                  <a:srgbClr val="C00000"/>
                </a:solidFill>
                <a:latin typeface="Gill Sans MT" panose="020B0502020104020203" pitchFamily="34" charset="0"/>
              </a:rPr>
              <a:t>Zambia</a:t>
            </a:r>
            <a:endParaRPr lang="en-US" sz="3200" b="1" strike="sngStrike" dirty="0">
              <a:solidFill>
                <a:srgbClr val="C00000"/>
              </a:solidFill>
              <a:latin typeface="Gill Sans MT" panose="020B0502020104020203" pitchFamily="34" charset="0"/>
            </a:endParaRPr>
          </a:p>
        </p:txBody>
      </p:sp>
      <p:sp>
        <p:nvSpPr>
          <p:cNvPr id="6" name="Right Arrow 5"/>
          <p:cNvSpPr/>
          <p:nvPr/>
        </p:nvSpPr>
        <p:spPr>
          <a:xfrm>
            <a:off x="4585239" y="1033619"/>
            <a:ext cx="782515" cy="325316"/>
          </a:xfrm>
          <a:prstGeom prst="rightArrow">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7030A0"/>
              </a:solidFill>
            </a:endParaRPr>
          </a:p>
        </p:txBody>
      </p:sp>
      <p:sp>
        <p:nvSpPr>
          <p:cNvPr id="8" name="Right Arrow 7"/>
          <p:cNvSpPr/>
          <p:nvPr/>
        </p:nvSpPr>
        <p:spPr>
          <a:xfrm flipH="1">
            <a:off x="11349500" y="2176821"/>
            <a:ext cx="782514" cy="325316"/>
          </a:xfrm>
          <a:prstGeom prst="rightArrow">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ight Arrow 8"/>
          <p:cNvSpPr/>
          <p:nvPr/>
        </p:nvSpPr>
        <p:spPr>
          <a:xfrm rot="8835659">
            <a:off x="8570616" y="1701287"/>
            <a:ext cx="782515" cy="325316"/>
          </a:xfrm>
          <a:prstGeom prst="rightArrow">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ight Arrow 9"/>
          <p:cNvSpPr/>
          <p:nvPr/>
        </p:nvSpPr>
        <p:spPr>
          <a:xfrm flipH="1">
            <a:off x="11349500" y="3427356"/>
            <a:ext cx="782514" cy="325316"/>
          </a:xfrm>
          <a:prstGeom prst="rightArrow">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Right Arrow 11"/>
          <p:cNvSpPr/>
          <p:nvPr/>
        </p:nvSpPr>
        <p:spPr>
          <a:xfrm flipH="1">
            <a:off x="11346180" y="4995988"/>
            <a:ext cx="782514" cy="325316"/>
          </a:xfrm>
          <a:prstGeom prst="rightArrow">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ight Arrow 12"/>
          <p:cNvSpPr/>
          <p:nvPr/>
        </p:nvSpPr>
        <p:spPr>
          <a:xfrm>
            <a:off x="4574386" y="4961680"/>
            <a:ext cx="782515" cy="325316"/>
          </a:xfrm>
          <a:prstGeom prst="rightArrow">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Right Arrow 13"/>
          <p:cNvSpPr/>
          <p:nvPr/>
        </p:nvSpPr>
        <p:spPr>
          <a:xfrm>
            <a:off x="4575407" y="3434229"/>
            <a:ext cx="782515" cy="325316"/>
          </a:xfrm>
          <a:prstGeom prst="rightArrow">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 name="TextBox 14"/>
          <p:cNvSpPr txBox="1"/>
          <p:nvPr/>
        </p:nvSpPr>
        <p:spPr>
          <a:xfrm>
            <a:off x="4262827" y="3759545"/>
            <a:ext cx="1427337" cy="307777"/>
          </a:xfrm>
          <a:prstGeom prst="rect">
            <a:avLst/>
          </a:prstGeom>
          <a:noFill/>
        </p:spPr>
        <p:txBody>
          <a:bodyPr wrap="square" rtlCol="0">
            <a:spAutoFit/>
          </a:bodyPr>
          <a:lstStyle/>
          <a:p>
            <a:r>
              <a:rPr lang="en-US" sz="1400" b="1" dirty="0">
                <a:solidFill>
                  <a:srgbClr val="FFC000"/>
                </a:solidFill>
                <a:latin typeface="Gill Sans MT" panose="020B0502020104020203" pitchFamily="34" charset="0"/>
              </a:rPr>
              <a:t>(courtesy call)</a:t>
            </a:r>
          </a:p>
        </p:txBody>
      </p:sp>
      <p:sp>
        <p:nvSpPr>
          <p:cNvPr id="16" name="TextBox 15"/>
          <p:cNvSpPr txBox="1"/>
          <p:nvPr/>
        </p:nvSpPr>
        <p:spPr>
          <a:xfrm>
            <a:off x="106978" y="1861470"/>
            <a:ext cx="4422531" cy="2677656"/>
          </a:xfrm>
          <a:prstGeom prst="rect">
            <a:avLst/>
          </a:prstGeom>
          <a:noFill/>
        </p:spPr>
        <p:txBody>
          <a:bodyPr wrap="square" rtlCol="0">
            <a:spAutoFit/>
          </a:bodyPr>
          <a:lstStyle/>
          <a:p>
            <a:pPr marL="285750" indent="-285750">
              <a:buFont typeface="Arial" panose="020B0604020202020204" pitchFamily="34" charset="0"/>
              <a:buChar char="•"/>
            </a:pPr>
            <a:r>
              <a:rPr lang="en-US" sz="2400" dirty="0">
                <a:latin typeface="Gill Sans MT" panose="020B0502020104020203" pitchFamily="34" charset="0"/>
              </a:rPr>
              <a:t>Visited central, intermediate, and peripheral levels in Zambia</a:t>
            </a:r>
          </a:p>
          <a:p>
            <a:endParaRPr lang="en-US" sz="2400" dirty="0">
              <a:latin typeface="Gill Sans MT" panose="020B0502020104020203" pitchFamily="34" charset="0"/>
            </a:endParaRPr>
          </a:p>
          <a:p>
            <a:pPr marL="285750" indent="-285750">
              <a:buFont typeface="Arial" panose="020B0604020202020204" pitchFamily="34" charset="0"/>
              <a:buChar char="•"/>
            </a:pPr>
            <a:r>
              <a:rPr lang="en-US" sz="2400" dirty="0">
                <a:latin typeface="Gill Sans MT" panose="020B0502020104020203" pitchFamily="34" charset="0"/>
              </a:rPr>
              <a:t>Also assessed parallel supply chain in Zambia (Churches Health Association of Zambia-CHAZ)</a:t>
            </a:r>
          </a:p>
        </p:txBody>
      </p:sp>
      <p:sp>
        <p:nvSpPr>
          <p:cNvPr id="17" name="Right Arrow 16"/>
          <p:cNvSpPr/>
          <p:nvPr/>
        </p:nvSpPr>
        <p:spPr>
          <a:xfrm>
            <a:off x="4575407" y="4139079"/>
            <a:ext cx="782515" cy="325316"/>
          </a:xfrm>
          <a:prstGeom prst="rightArrow">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TextBox 17"/>
          <p:cNvSpPr txBox="1"/>
          <p:nvPr/>
        </p:nvSpPr>
        <p:spPr>
          <a:xfrm>
            <a:off x="4262827" y="4464395"/>
            <a:ext cx="1427337" cy="523220"/>
          </a:xfrm>
          <a:prstGeom prst="rect">
            <a:avLst/>
          </a:prstGeom>
          <a:noFill/>
        </p:spPr>
        <p:txBody>
          <a:bodyPr wrap="square" rtlCol="0">
            <a:spAutoFit/>
          </a:bodyPr>
          <a:lstStyle/>
          <a:p>
            <a:r>
              <a:rPr lang="en-US" sz="1400" b="1" dirty="0">
                <a:solidFill>
                  <a:srgbClr val="FFC000"/>
                </a:solidFill>
                <a:latin typeface="Gill Sans MT" panose="020B0502020104020203" pitchFamily="34" charset="0"/>
              </a:rPr>
              <a:t>(courtesy call, storerooms)</a:t>
            </a:r>
          </a:p>
        </p:txBody>
      </p:sp>
    </p:spTree>
    <p:extLst>
      <p:ext uri="{BB962C8B-B14F-4D97-AF65-F5344CB8AC3E}">
        <p14:creationId xmlns:p14="http://schemas.microsoft.com/office/powerpoint/2010/main" val="345105580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905183" y="202118"/>
            <a:ext cx="6381634" cy="762000"/>
          </a:xfrm>
        </p:spPr>
        <p:txBody>
          <a:bodyPr>
            <a:noAutofit/>
          </a:bodyPr>
          <a:lstStyle/>
          <a:p>
            <a:pPr algn="ctr">
              <a:defRPr/>
            </a:pPr>
            <a:r>
              <a:rPr lang="en-US" sz="3200" b="1" dirty="0">
                <a:solidFill>
                  <a:srgbClr val="C00000"/>
                </a:solidFill>
                <a:latin typeface="Gill Sans MT" panose="020B0502020104020203" pitchFamily="34" charset="0"/>
              </a:rPr>
              <a:t>Supply Chain Functional Areas</a:t>
            </a:r>
            <a:endParaRPr lang="en-US" sz="3200" b="1" strike="sngStrike" dirty="0">
              <a:solidFill>
                <a:srgbClr val="C00000"/>
              </a:solidFill>
              <a:latin typeface="Gill Sans MT" panose="020B0502020104020203" pitchFamily="34" charset="0"/>
            </a:endParaRPr>
          </a:p>
        </p:txBody>
      </p:sp>
      <p:sp>
        <p:nvSpPr>
          <p:cNvPr id="3" name="Slide Number Placeholder 2"/>
          <p:cNvSpPr>
            <a:spLocks noGrp="1"/>
          </p:cNvSpPr>
          <p:nvPr>
            <p:ph type="sldNum" sz="quarter" idx="12"/>
          </p:nvPr>
        </p:nvSpPr>
        <p:spPr/>
        <p:txBody>
          <a:bodyPr/>
          <a:lstStyle/>
          <a:p>
            <a:fld id="{B9F1CF4F-F94A-4E72-8A7A-1D90E0D98BB3}" type="slidenum">
              <a:rPr lang="en-US" altLang="en-US" smtClean="0"/>
              <a:pPr/>
              <a:t>5</a:t>
            </a:fld>
            <a:endParaRPr lang="en-US" altLang="en-US" dirty="0"/>
          </a:p>
        </p:txBody>
      </p:sp>
      <p:grpSp>
        <p:nvGrpSpPr>
          <p:cNvPr id="4" name="Group 3"/>
          <p:cNvGrpSpPr/>
          <p:nvPr/>
        </p:nvGrpSpPr>
        <p:grpSpPr>
          <a:xfrm>
            <a:off x="1205947" y="1381347"/>
            <a:ext cx="9846365" cy="4015408"/>
            <a:chOff x="1590753" y="1936405"/>
            <a:chExt cx="8597182" cy="3119945"/>
          </a:xfrm>
        </p:grpSpPr>
        <p:sp>
          <p:nvSpPr>
            <p:cNvPr id="54" name="Eingekerbter Richtungspfeil 41"/>
            <p:cNvSpPr/>
            <p:nvPr/>
          </p:nvSpPr>
          <p:spPr bwMode="gray">
            <a:xfrm>
              <a:off x="4648574" y="2377262"/>
              <a:ext cx="873125" cy="2582862"/>
            </a:xfrm>
            <a:prstGeom prst="chevron">
              <a:avLst>
                <a:gd name="adj" fmla="val 25237"/>
              </a:avLst>
            </a:prstGeom>
            <a:gradFill rotWithShape="1">
              <a:gsLst>
                <a:gs pos="0">
                  <a:srgbClr val="FFFFFF"/>
                </a:gs>
                <a:gs pos="100000">
                  <a:srgbClr val="D7D7D7"/>
                </a:gs>
              </a:gsLst>
              <a:lin ang="5400000" scaled="1"/>
            </a:gradFill>
            <a:ln w="12700" algn="ctr">
              <a:solidFill>
                <a:srgbClr val="C0C0C0"/>
              </a:solidFill>
              <a:miter lim="800000"/>
              <a:headEnd/>
              <a:tailEnd/>
            </a:ln>
            <a:effectLst>
              <a:outerShdw blurRad="127000" dist="63500" dir="2700000" algn="tl" rotWithShape="0">
                <a:prstClr val="black">
                  <a:alpha val="40000"/>
                </a:prstClr>
              </a:outerShdw>
            </a:effectLst>
          </p:spPr>
          <p:txBody>
            <a:bodyPr wrap="none" lIns="72000" tIns="0" rIns="0" bIns="0" anchor="ctr"/>
            <a:lstStyle/>
            <a:p>
              <a:pPr>
                <a:defRPr/>
              </a:pPr>
              <a:endParaRPr lang="en-US" sz="1200" b="1" dirty="0">
                <a:solidFill>
                  <a:prstClr val="black"/>
                </a:solidFill>
                <a:latin typeface="Gill Sans MT" panose="020B0502020104020203" pitchFamily="34" charset="0"/>
              </a:endParaRPr>
            </a:p>
          </p:txBody>
        </p:sp>
        <p:sp>
          <p:nvSpPr>
            <p:cNvPr id="55" name="Eingekerbter Richtungspfeil 41"/>
            <p:cNvSpPr/>
            <p:nvPr/>
          </p:nvSpPr>
          <p:spPr bwMode="gray">
            <a:xfrm>
              <a:off x="2465761" y="2376468"/>
              <a:ext cx="873125" cy="2584450"/>
            </a:xfrm>
            <a:prstGeom prst="chevron">
              <a:avLst>
                <a:gd name="adj" fmla="val 25237"/>
              </a:avLst>
            </a:prstGeom>
            <a:gradFill rotWithShape="1">
              <a:gsLst>
                <a:gs pos="0">
                  <a:srgbClr val="FFFFFF"/>
                </a:gs>
                <a:gs pos="100000">
                  <a:srgbClr val="D7D7D7"/>
                </a:gs>
              </a:gsLst>
              <a:lin ang="5400000" scaled="1"/>
            </a:gradFill>
            <a:ln w="12700" algn="ctr">
              <a:solidFill>
                <a:srgbClr val="C0C0C0"/>
              </a:solidFill>
              <a:miter lim="800000"/>
              <a:headEnd/>
              <a:tailEnd/>
            </a:ln>
            <a:effectLst>
              <a:outerShdw blurRad="127000" dist="63500" dir="2700000" algn="tl" rotWithShape="0">
                <a:prstClr val="black">
                  <a:alpha val="40000"/>
                </a:prstClr>
              </a:outerShdw>
            </a:effectLst>
          </p:spPr>
          <p:txBody>
            <a:bodyPr wrap="none" lIns="72000" tIns="0" rIns="0" bIns="0" anchor="ctr"/>
            <a:lstStyle/>
            <a:p>
              <a:pPr>
                <a:defRPr/>
              </a:pPr>
              <a:endParaRPr lang="en-US" sz="1200" b="1" dirty="0">
                <a:solidFill>
                  <a:prstClr val="black"/>
                </a:solidFill>
                <a:latin typeface="Gill Sans MT" panose="020B0502020104020203" pitchFamily="34" charset="0"/>
              </a:endParaRPr>
            </a:p>
          </p:txBody>
        </p:sp>
        <p:sp>
          <p:nvSpPr>
            <p:cNvPr id="56" name="Eingekerbter Richtungspfeil 41"/>
            <p:cNvSpPr/>
            <p:nvPr/>
          </p:nvSpPr>
          <p:spPr bwMode="gray">
            <a:xfrm>
              <a:off x="3196011" y="2376468"/>
              <a:ext cx="873125" cy="2584450"/>
            </a:xfrm>
            <a:prstGeom prst="chevron">
              <a:avLst>
                <a:gd name="adj" fmla="val 25237"/>
              </a:avLst>
            </a:prstGeom>
            <a:gradFill rotWithShape="1">
              <a:gsLst>
                <a:gs pos="0">
                  <a:srgbClr val="FFFFFF"/>
                </a:gs>
                <a:gs pos="100000">
                  <a:srgbClr val="D7D7D7"/>
                </a:gs>
              </a:gsLst>
              <a:lin ang="5400000" scaled="1"/>
            </a:gradFill>
            <a:ln w="12700" algn="ctr">
              <a:solidFill>
                <a:srgbClr val="C0C0C0"/>
              </a:solidFill>
              <a:miter lim="800000"/>
              <a:headEnd/>
              <a:tailEnd/>
            </a:ln>
            <a:effectLst>
              <a:outerShdw blurRad="127000" dist="63500" dir="2700000" algn="tl" rotWithShape="0">
                <a:prstClr val="black">
                  <a:alpha val="40000"/>
                </a:prstClr>
              </a:outerShdw>
            </a:effectLst>
          </p:spPr>
          <p:txBody>
            <a:bodyPr wrap="none" lIns="72000" tIns="0" rIns="0" bIns="0" anchor="ctr"/>
            <a:lstStyle/>
            <a:p>
              <a:pPr>
                <a:defRPr/>
              </a:pPr>
              <a:endParaRPr lang="en-US" sz="1200" b="1" dirty="0">
                <a:solidFill>
                  <a:prstClr val="black"/>
                </a:solidFill>
                <a:latin typeface="Gill Sans MT" panose="020B0502020104020203" pitchFamily="34" charset="0"/>
              </a:endParaRPr>
            </a:p>
          </p:txBody>
        </p:sp>
        <p:sp>
          <p:nvSpPr>
            <p:cNvPr id="57" name="Eingekerbter Richtungspfeil 41"/>
            <p:cNvSpPr/>
            <p:nvPr/>
          </p:nvSpPr>
          <p:spPr bwMode="gray">
            <a:xfrm>
              <a:off x="9333860" y="2389962"/>
              <a:ext cx="854075" cy="2557463"/>
            </a:xfrm>
            <a:prstGeom prst="chevron">
              <a:avLst>
                <a:gd name="adj" fmla="val 25237"/>
              </a:avLst>
            </a:prstGeom>
            <a:gradFill rotWithShape="1">
              <a:gsLst>
                <a:gs pos="0">
                  <a:srgbClr val="FFFFFF"/>
                </a:gs>
                <a:gs pos="100000">
                  <a:srgbClr val="D7D7D7"/>
                </a:gs>
              </a:gsLst>
              <a:lin ang="5400000" scaled="1"/>
            </a:gradFill>
            <a:ln w="12700" algn="ctr">
              <a:solidFill>
                <a:srgbClr val="C0C0C0"/>
              </a:solidFill>
              <a:miter lim="800000"/>
              <a:headEnd/>
              <a:tailEnd/>
            </a:ln>
            <a:effectLst>
              <a:outerShdw blurRad="127000" dist="63500" dir="2700000" algn="tl" rotWithShape="0">
                <a:prstClr val="black">
                  <a:alpha val="40000"/>
                </a:prstClr>
              </a:outerShdw>
            </a:effectLst>
          </p:spPr>
          <p:txBody>
            <a:bodyPr wrap="none" lIns="72000" tIns="0" rIns="0" bIns="0" anchor="ctr"/>
            <a:lstStyle/>
            <a:p>
              <a:pPr>
                <a:defRPr/>
              </a:pPr>
              <a:endParaRPr lang="en-US" sz="1200" b="1" dirty="0">
                <a:solidFill>
                  <a:prstClr val="black"/>
                </a:solidFill>
                <a:latin typeface="Gill Sans MT" panose="020B0502020104020203" pitchFamily="34" charset="0"/>
              </a:endParaRPr>
            </a:p>
          </p:txBody>
        </p:sp>
        <p:sp>
          <p:nvSpPr>
            <p:cNvPr id="58" name="Eingekerbter Richtungspfeil 41"/>
            <p:cNvSpPr/>
            <p:nvPr/>
          </p:nvSpPr>
          <p:spPr bwMode="gray">
            <a:xfrm>
              <a:off x="6977435" y="2393137"/>
              <a:ext cx="947738" cy="2551113"/>
            </a:xfrm>
            <a:prstGeom prst="chevron">
              <a:avLst>
                <a:gd name="adj" fmla="val 25237"/>
              </a:avLst>
            </a:prstGeom>
            <a:gradFill rotWithShape="1">
              <a:gsLst>
                <a:gs pos="0">
                  <a:srgbClr val="FFFFFF"/>
                </a:gs>
                <a:gs pos="100000">
                  <a:srgbClr val="D7D7D7"/>
                </a:gs>
              </a:gsLst>
              <a:lin ang="5400000" scaled="1"/>
            </a:gradFill>
            <a:ln w="12700" algn="ctr">
              <a:solidFill>
                <a:srgbClr val="C0C0C0"/>
              </a:solidFill>
              <a:miter lim="800000"/>
              <a:headEnd/>
              <a:tailEnd/>
            </a:ln>
            <a:effectLst>
              <a:outerShdw blurRad="127000" dist="63500" dir="2700000" algn="tl" rotWithShape="0">
                <a:prstClr val="black">
                  <a:alpha val="40000"/>
                </a:prstClr>
              </a:outerShdw>
            </a:effectLst>
          </p:spPr>
          <p:txBody>
            <a:bodyPr wrap="none" lIns="72000" tIns="0" rIns="0" bIns="0" anchor="ctr"/>
            <a:lstStyle/>
            <a:p>
              <a:pPr>
                <a:defRPr/>
              </a:pPr>
              <a:endParaRPr lang="en-US" sz="1200" b="1" dirty="0">
                <a:solidFill>
                  <a:prstClr val="black"/>
                </a:solidFill>
                <a:latin typeface="Gill Sans MT" panose="020B0502020104020203" pitchFamily="34" charset="0"/>
              </a:endParaRPr>
            </a:p>
          </p:txBody>
        </p:sp>
        <p:sp>
          <p:nvSpPr>
            <p:cNvPr id="59" name="Eingekerbter Richtungspfeil 41"/>
            <p:cNvSpPr/>
            <p:nvPr/>
          </p:nvSpPr>
          <p:spPr bwMode="gray">
            <a:xfrm>
              <a:off x="6172573" y="2393931"/>
              <a:ext cx="947737" cy="2549525"/>
            </a:xfrm>
            <a:prstGeom prst="chevron">
              <a:avLst>
                <a:gd name="adj" fmla="val 25237"/>
              </a:avLst>
            </a:prstGeom>
            <a:gradFill rotWithShape="1">
              <a:gsLst>
                <a:gs pos="0">
                  <a:srgbClr val="FFFFFF"/>
                </a:gs>
                <a:gs pos="100000">
                  <a:srgbClr val="D7D7D7"/>
                </a:gs>
              </a:gsLst>
              <a:lin ang="5400000" scaled="1"/>
            </a:gradFill>
            <a:ln w="12700" algn="ctr">
              <a:solidFill>
                <a:srgbClr val="C0C0C0"/>
              </a:solidFill>
              <a:miter lim="800000"/>
              <a:headEnd/>
              <a:tailEnd/>
            </a:ln>
            <a:effectLst>
              <a:outerShdw blurRad="127000" dist="63500" dir="2700000" algn="tl" rotWithShape="0">
                <a:prstClr val="black">
                  <a:alpha val="40000"/>
                </a:prstClr>
              </a:outerShdw>
            </a:effectLst>
          </p:spPr>
          <p:txBody>
            <a:bodyPr wrap="none" lIns="72000" tIns="0" rIns="0" bIns="0" anchor="ctr"/>
            <a:lstStyle/>
            <a:p>
              <a:pPr>
                <a:defRPr/>
              </a:pPr>
              <a:endParaRPr lang="en-US" sz="1200" b="1" dirty="0">
                <a:solidFill>
                  <a:prstClr val="black"/>
                </a:solidFill>
                <a:latin typeface="Gill Sans MT" panose="020B0502020104020203" pitchFamily="34" charset="0"/>
              </a:endParaRPr>
            </a:p>
          </p:txBody>
        </p:sp>
        <p:sp>
          <p:nvSpPr>
            <p:cNvPr id="60" name="Eingekerbter Richtungspfeil 41"/>
            <p:cNvSpPr/>
            <p:nvPr/>
          </p:nvSpPr>
          <p:spPr bwMode="gray">
            <a:xfrm>
              <a:off x="8571228" y="2397899"/>
              <a:ext cx="871538" cy="2541588"/>
            </a:xfrm>
            <a:prstGeom prst="chevron">
              <a:avLst>
                <a:gd name="adj" fmla="val 25237"/>
              </a:avLst>
            </a:prstGeom>
            <a:gradFill rotWithShape="1">
              <a:gsLst>
                <a:gs pos="0">
                  <a:srgbClr val="FFFFFF"/>
                </a:gs>
                <a:gs pos="100000">
                  <a:srgbClr val="D7D7D7"/>
                </a:gs>
              </a:gsLst>
              <a:lin ang="5400000" scaled="1"/>
            </a:gradFill>
            <a:ln w="12700" algn="ctr">
              <a:solidFill>
                <a:srgbClr val="C0C0C0"/>
              </a:solidFill>
              <a:miter lim="800000"/>
              <a:headEnd/>
              <a:tailEnd/>
            </a:ln>
            <a:effectLst>
              <a:outerShdw blurRad="127000" dist="63500" dir="2700000" algn="tl" rotWithShape="0">
                <a:prstClr val="black">
                  <a:alpha val="40000"/>
                </a:prstClr>
              </a:outerShdw>
            </a:effectLst>
          </p:spPr>
          <p:txBody>
            <a:bodyPr wrap="none" lIns="72000" tIns="0" rIns="0" bIns="0" anchor="ctr"/>
            <a:lstStyle/>
            <a:p>
              <a:pPr>
                <a:defRPr/>
              </a:pPr>
              <a:endParaRPr lang="en-US" sz="1200" b="1" dirty="0">
                <a:solidFill>
                  <a:prstClr val="black"/>
                </a:solidFill>
                <a:latin typeface="Gill Sans MT" panose="020B0502020104020203" pitchFamily="34" charset="0"/>
              </a:endParaRPr>
            </a:p>
          </p:txBody>
        </p:sp>
        <p:sp>
          <p:nvSpPr>
            <p:cNvPr id="61" name="Eingekerbter Richtungspfeil 41"/>
            <p:cNvSpPr/>
            <p:nvPr/>
          </p:nvSpPr>
          <p:spPr bwMode="gray">
            <a:xfrm>
              <a:off x="3910385" y="2373293"/>
              <a:ext cx="904875" cy="2590800"/>
            </a:xfrm>
            <a:prstGeom prst="chevron">
              <a:avLst>
                <a:gd name="adj" fmla="val 25237"/>
              </a:avLst>
            </a:prstGeom>
            <a:gradFill rotWithShape="1">
              <a:gsLst>
                <a:gs pos="0">
                  <a:srgbClr val="FFFFFF"/>
                </a:gs>
                <a:gs pos="100000">
                  <a:srgbClr val="D7D7D7"/>
                </a:gs>
              </a:gsLst>
              <a:lin ang="5400000" scaled="1"/>
            </a:gradFill>
            <a:ln w="12700" algn="ctr">
              <a:solidFill>
                <a:srgbClr val="C0C0C0"/>
              </a:solidFill>
              <a:miter lim="800000"/>
              <a:headEnd/>
              <a:tailEnd/>
            </a:ln>
            <a:effectLst>
              <a:outerShdw blurRad="127000" dist="63500" dir="2700000" algn="tl" rotWithShape="0">
                <a:prstClr val="black">
                  <a:alpha val="40000"/>
                </a:prstClr>
              </a:outerShdw>
            </a:effectLst>
          </p:spPr>
          <p:txBody>
            <a:bodyPr wrap="none" lIns="72000" tIns="0" rIns="0" bIns="0" anchor="ctr"/>
            <a:lstStyle/>
            <a:p>
              <a:pPr>
                <a:defRPr/>
              </a:pPr>
              <a:endParaRPr lang="en-US" sz="1200" b="1" dirty="0">
                <a:solidFill>
                  <a:prstClr val="black"/>
                </a:solidFill>
                <a:latin typeface="Gill Sans MT" panose="020B0502020104020203" pitchFamily="34" charset="0"/>
              </a:endParaRPr>
            </a:p>
          </p:txBody>
        </p:sp>
        <p:sp>
          <p:nvSpPr>
            <p:cNvPr id="62" name="Eingekerbter Richtungspfeil 41"/>
            <p:cNvSpPr/>
            <p:nvPr/>
          </p:nvSpPr>
          <p:spPr bwMode="gray">
            <a:xfrm>
              <a:off x="5415335" y="2382025"/>
              <a:ext cx="900113" cy="2573337"/>
            </a:xfrm>
            <a:prstGeom prst="chevron">
              <a:avLst>
                <a:gd name="adj" fmla="val 25237"/>
              </a:avLst>
            </a:prstGeom>
            <a:gradFill rotWithShape="1">
              <a:gsLst>
                <a:gs pos="0">
                  <a:srgbClr val="FFFFFF"/>
                </a:gs>
                <a:gs pos="100000">
                  <a:srgbClr val="D7D7D7"/>
                </a:gs>
              </a:gsLst>
              <a:lin ang="5400000" scaled="1"/>
            </a:gradFill>
            <a:ln w="12700" algn="ctr">
              <a:solidFill>
                <a:srgbClr val="C0C0C0"/>
              </a:solidFill>
              <a:miter lim="800000"/>
              <a:headEnd/>
              <a:tailEnd/>
            </a:ln>
            <a:effectLst>
              <a:outerShdw blurRad="127000" dist="63500" dir="2700000" algn="tl" rotWithShape="0">
                <a:prstClr val="black">
                  <a:alpha val="40000"/>
                </a:prstClr>
              </a:outerShdw>
            </a:effectLst>
          </p:spPr>
          <p:txBody>
            <a:bodyPr wrap="none" lIns="72000" tIns="0" rIns="0" bIns="0" anchor="ctr"/>
            <a:lstStyle/>
            <a:p>
              <a:pPr>
                <a:defRPr/>
              </a:pPr>
              <a:endParaRPr lang="en-US" sz="1200" b="1" dirty="0">
                <a:solidFill>
                  <a:prstClr val="black"/>
                </a:solidFill>
                <a:latin typeface="Gill Sans MT" panose="020B0502020104020203" pitchFamily="34" charset="0"/>
              </a:endParaRPr>
            </a:p>
          </p:txBody>
        </p:sp>
        <p:sp>
          <p:nvSpPr>
            <p:cNvPr id="64" name="Eingekerbter Richtungspfeil 41"/>
            <p:cNvSpPr/>
            <p:nvPr/>
          </p:nvSpPr>
          <p:spPr bwMode="gray">
            <a:xfrm>
              <a:off x="7809285" y="2393931"/>
              <a:ext cx="879475" cy="2549525"/>
            </a:xfrm>
            <a:prstGeom prst="chevron">
              <a:avLst>
                <a:gd name="adj" fmla="val 25237"/>
              </a:avLst>
            </a:prstGeom>
            <a:gradFill rotWithShape="1">
              <a:gsLst>
                <a:gs pos="0">
                  <a:srgbClr val="FFFFFF"/>
                </a:gs>
                <a:gs pos="100000">
                  <a:srgbClr val="D7D7D7"/>
                </a:gs>
              </a:gsLst>
              <a:lin ang="5400000" scaled="1"/>
            </a:gradFill>
            <a:ln w="12700" algn="ctr">
              <a:solidFill>
                <a:srgbClr val="C0C0C0"/>
              </a:solidFill>
              <a:miter lim="800000"/>
              <a:headEnd/>
              <a:tailEnd/>
            </a:ln>
            <a:effectLst>
              <a:outerShdw blurRad="127000" dist="63500" dir="2700000" algn="tl" rotWithShape="0">
                <a:prstClr val="black">
                  <a:alpha val="40000"/>
                </a:prstClr>
              </a:outerShdw>
            </a:effectLst>
          </p:spPr>
          <p:txBody>
            <a:bodyPr wrap="none" lIns="72000" tIns="0" rIns="0" bIns="0" anchor="ctr"/>
            <a:lstStyle/>
            <a:p>
              <a:pPr>
                <a:defRPr/>
              </a:pPr>
              <a:endParaRPr lang="en-US" sz="1200" b="1" dirty="0">
                <a:solidFill>
                  <a:prstClr val="black"/>
                </a:solidFill>
                <a:latin typeface="Gill Sans MT" panose="020B0502020104020203" pitchFamily="34" charset="0"/>
              </a:endParaRPr>
            </a:p>
          </p:txBody>
        </p:sp>
        <p:sp>
          <p:nvSpPr>
            <p:cNvPr id="66" name="Richtungspfeil 40"/>
            <p:cNvSpPr/>
            <p:nvPr/>
          </p:nvSpPr>
          <p:spPr bwMode="gray">
            <a:xfrm>
              <a:off x="1590753" y="2376468"/>
              <a:ext cx="951565" cy="2584450"/>
            </a:xfrm>
            <a:prstGeom prst="homePlate">
              <a:avLst>
                <a:gd name="adj" fmla="val 25877"/>
              </a:avLst>
            </a:prstGeom>
            <a:gradFill rotWithShape="1">
              <a:gsLst>
                <a:gs pos="0">
                  <a:srgbClr val="FFFFFF"/>
                </a:gs>
                <a:gs pos="100000">
                  <a:srgbClr val="D7D7D7"/>
                </a:gs>
              </a:gsLst>
              <a:lin ang="5400000" scaled="1"/>
            </a:gradFill>
            <a:ln w="12700" algn="ctr">
              <a:solidFill>
                <a:srgbClr val="C0C0C0"/>
              </a:solidFill>
              <a:miter lim="800000"/>
              <a:headEnd/>
              <a:tailEnd/>
            </a:ln>
            <a:effectLst>
              <a:outerShdw blurRad="127000" dist="63500" dir="2700000" algn="tl" rotWithShape="0">
                <a:prstClr val="black">
                  <a:alpha val="40000"/>
                </a:prstClr>
              </a:outerShdw>
            </a:effectLst>
          </p:spPr>
          <p:txBody>
            <a:bodyPr wrap="none" lIns="72000" tIns="0" rIns="0" bIns="0" anchor="ctr"/>
            <a:lstStyle/>
            <a:p>
              <a:pPr>
                <a:defRPr/>
              </a:pPr>
              <a:endParaRPr lang="en-US" sz="1200" b="1" dirty="0">
                <a:latin typeface="Gill Sans MT" panose="020B0502020104020203" pitchFamily="34" charset="0"/>
              </a:endParaRPr>
            </a:p>
            <a:p>
              <a:pPr>
                <a:defRPr/>
              </a:pPr>
              <a:endParaRPr lang="en-US" sz="1200" b="1" dirty="0">
                <a:solidFill>
                  <a:prstClr val="black"/>
                </a:solidFill>
                <a:latin typeface="Gill Sans MT" panose="020B0502020104020203" pitchFamily="34" charset="0"/>
              </a:endParaRPr>
            </a:p>
          </p:txBody>
        </p:sp>
        <p:sp>
          <p:nvSpPr>
            <p:cNvPr id="12306" name="TextBox 4"/>
            <p:cNvSpPr txBox="1">
              <a:spLocks noChangeArrowheads="1"/>
            </p:cNvSpPr>
            <p:nvPr/>
          </p:nvSpPr>
          <p:spPr bwMode="auto">
            <a:xfrm rot="16200000">
              <a:off x="741057" y="3296639"/>
              <a:ext cx="2683058" cy="744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2400">
                  <a:solidFill>
                    <a:schemeClr val="tx1"/>
                  </a:solidFill>
                  <a:latin typeface="Arial" panose="020B0604020202020204" pitchFamily="34" charset="0"/>
                </a:defRPr>
              </a:lvl1pPr>
              <a:lvl2pPr marL="742950" indent="-285750">
                <a:spcBef>
                  <a:spcPct val="20000"/>
                </a:spcBef>
                <a:buChar char="–"/>
                <a:defRPr sz="2000">
                  <a:solidFill>
                    <a:schemeClr val="tx1"/>
                  </a:solidFill>
                  <a:latin typeface="Arial" panose="020B0604020202020204" pitchFamily="34" charset="0"/>
                </a:defRPr>
              </a:lvl2pPr>
              <a:lvl3pPr marL="1143000" indent="-228600">
                <a:spcBef>
                  <a:spcPct val="20000"/>
                </a:spcBef>
                <a:buChar char="•"/>
                <a:defRPr>
                  <a:solidFill>
                    <a:schemeClr val="tx1"/>
                  </a:solidFill>
                  <a:latin typeface="Arial" panose="020B0604020202020204" pitchFamily="34" charset="0"/>
                </a:defRPr>
              </a:lvl3pPr>
              <a:lvl4pPr marL="1600200" indent="-228600">
                <a:spcBef>
                  <a:spcPct val="20000"/>
                </a:spcBef>
                <a:buChar char="–"/>
                <a:defRPr sz="1600">
                  <a:solidFill>
                    <a:schemeClr val="tx1"/>
                  </a:solidFill>
                  <a:latin typeface="Arial" panose="020B0604020202020204" pitchFamily="34" charset="0"/>
                </a:defRPr>
              </a:lvl4pPr>
              <a:lvl5pPr marL="2057400" indent="-228600">
                <a:spcBef>
                  <a:spcPct val="20000"/>
                </a:spcBef>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1600">
                  <a:solidFill>
                    <a:schemeClr val="tx1"/>
                  </a:solidFill>
                  <a:latin typeface="Arial" panose="020B0604020202020204" pitchFamily="34" charset="0"/>
                </a:defRPr>
              </a:lvl9pPr>
            </a:lstStyle>
            <a:p>
              <a:pPr algn="ctr">
                <a:spcBef>
                  <a:spcPct val="0"/>
                </a:spcBef>
                <a:buFontTx/>
                <a:buNone/>
              </a:pPr>
              <a:r>
                <a:rPr lang="en-US" altLang="en-US" sz="1600" b="1" dirty="0">
                  <a:latin typeface="Gill Sans MT" panose="020B0502020104020203" pitchFamily="34" charset="0"/>
                </a:rPr>
                <a:t>Strategic Planning &amp;</a:t>
              </a:r>
            </a:p>
            <a:p>
              <a:pPr algn="ctr">
                <a:spcBef>
                  <a:spcPct val="0"/>
                </a:spcBef>
                <a:buFontTx/>
                <a:buNone/>
              </a:pPr>
              <a:r>
                <a:rPr lang="en-US" altLang="en-US" sz="1600" b="1" dirty="0">
                  <a:latin typeface="Gill Sans MT" panose="020B0502020104020203" pitchFamily="34" charset="0"/>
                </a:rPr>
                <a:t> Management</a:t>
              </a:r>
            </a:p>
            <a:p>
              <a:pPr>
                <a:spcBef>
                  <a:spcPct val="0"/>
                </a:spcBef>
                <a:buFontTx/>
                <a:buNone/>
              </a:pPr>
              <a:endParaRPr lang="en-US" altLang="en-US" sz="1600" b="1" dirty="0">
                <a:latin typeface="Gill Sans MT" panose="020B0502020104020203" pitchFamily="34" charset="0"/>
              </a:endParaRPr>
            </a:p>
          </p:txBody>
        </p:sp>
        <p:sp>
          <p:nvSpPr>
            <p:cNvPr id="12307" name="TextBox 66"/>
            <p:cNvSpPr txBox="1">
              <a:spLocks noChangeArrowheads="1"/>
            </p:cNvSpPr>
            <p:nvPr/>
          </p:nvSpPr>
          <p:spPr bwMode="auto">
            <a:xfrm rot="16200000">
              <a:off x="1771914" y="3296639"/>
              <a:ext cx="2683060" cy="744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2400">
                  <a:solidFill>
                    <a:schemeClr val="tx1"/>
                  </a:solidFill>
                  <a:latin typeface="Arial" panose="020B0604020202020204" pitchFamily="34" charset="0"/>
                </a:defRPr>
              </a:lvl1pPr>
              <a:lvl2pPr marL="742950" indent="-285750">
                <a:spcBef>
                  <a:spcPct val="20000"/>
                </a:spcBef>
                <a:buChar char="–"/>
                <a:defRPr sz="2000">
                  <a:solidFill>
                    <a:schemeClr val="tx1"/>
                  </a:solidFill>
                  <a:latin typeface="Arial" panose="020B0604020202020204" pitchFamily="34" charset="0"/>
                </a:defRPr>
              </a:lvl2pPr>
              <a:lvl3pPr marL="1143000" indent="-228600">
                <a:spcBef>
                  <a:spcPct val="20000"/>
                </a:spcBef>
                <a:buChar char="•"/>
                <a:defRPr>
                  <a:solidFill>
                    <a:schemeClr val="tx1"/>
                  </a:solidFill>
                  <a:latin typeface="Arial" panose="020B0604020202020204" pitchFamily="34" charset="0"/>
                </a:defRPr>
              </a:lvl3pPr>
              <a:lvl4pPr marL="1600200" indent="-228600">
                <a:spcBef>
                  <a:spcPct val="20000"/>
                </a:spcBef>
                <a:buChar char="–"/>
                <a:defRPr sz="1600">
                  <a:solidFill>
                    <a:schemeClr val="tx1"/>
                  </a:solidFill>
                  <a:latin typeface="Arial" panose="020B0604020202020204" pitchFamily="34" charset="0"/>
                </a:defRPr>
              </a:lvl4pPr>
              <a:lvl5pPr marL="2057400" indent="-228600">
                <a:spcBef>
                  <a:spcPct val="20000"/>
                </a:spcBef>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1600">
                  <a:solidFill>
                    <a:schemeClr val="tx1"/>
                  </a:solidFill>
                  <a:latin typeface="Arial" panose="020B0604020202020204" pitchFamily="34" charset="0"/>
                </a:defRPr>
              </a:lvl9pPr>
            </a:lstStyle>
            <a:p>
              <a:pPr algn="ctr">
                <a:spcBef>
                  <a:spcPct val="0"/>
                </a:spcBef>
                <a:buFontTx/>
                <a:buNone/>
              </a:pPr>
              <a:r>
                <a:rPr lang="en-US" altLang="en-US" sz="1600" b="1" dirty="0">
                  <a:latin typeface="Gill Sans MT" panose="020B0502020104020203" pitchFamily="34" charset="0"/>
                </a:rPr>
                <a:t>Human Resources </a:t>
              </a:r>
            </a:p>
            <a:p>
              <a:pPr algn="ctr">
                <a:spcBef>
                  <a:spcPct val="0"/>
                </a:spcBef>
                <a:buFontTx/>
                <a:buNone/>
              </a:pPr>
              <a:r>
                <a:rPr lang="en-US" altLang="en-US" sz="1600" b="1" dirty="0">
                  <a:latin typeface="Gill Sans MT" panose="020B0502020104020203" pitchFamily="34" charset="0"/>
                </a:rPr>
                <a:t>(Supply Chain)</a:t>
              </a:r>
            </a:p>
            <a:p>
              <a:pPr>
                <a:spcBef>
                  <a:spcPct val="0"/>
                </a:spcBef>
                <a:buFontTx/>
                <a:buNone/>
              </a:pPr>
              <a:endParaRPr lang="en-US" altLang="en-US" sz="1600" b="1" dirty="0">
                <a:latin typeface="Gill Sans MT" panose="020B0502020104020203" pitchFamily="34" charset="0"/>
              </a:endParaRPr>
            </a:p>
          </p:txBody>
        </p:sp>
        <p:sp>
          <p:nvSpPr>
            <p:cNvPr id="12308" name="TextBox 67"/>
            <p:cNvSpPr txBox="1">
              <a:spLocks noChangeArrowheads="1"/>
            </p:cNvSpPr>
            <p:nvPr/>
          </p:nvSpPr>
          <p:spPr bwMode="auto">
            <a:xfrm rot="16200000">
              <a:off x="2419731" y="3517115"/>
              <a:ext cx="2683060" cy="3031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2400">
                  <a:solidFill>
                    <a:schemeClr val="tx1"/>
                  </a:solidFill>
                  <a:latin typeface="Arial" panose="020B0604020202020204" pitchFamily="34" charset="0"/>
                </a:defRPr>
              </a:lvl1pPr>
              <a:lvl2pPr marL="742950" indent="-285750">
                <a:spcBef>
                  <a:spcPct val="20000"/>
                </a:spcBef>
                <a:buChar char="–"/>
                <a:defRPr sz="2000">
                  <a:solidFill>
                    <a:schemeClr val="tx1"/>
                  </a:solidFill>
                  <a:latin typeface="Arial" panose="020B0604020202020204" pitchFamily="34" charset="0"/>
                </a:defRPr>
              </a:lvl2pPr>
              <a:lvl3pPr marL="1143000" indent="-228600">
                <a:spcBef>
                  <a:spcPct val="20000"/>
                </a:spcBef>
                <a:buChar char="•"/>
                <a:defRPr>
                  <a:solidFill>
                    <a:schemeClr val="tx1"/>
                  </a:solidFill>
                  <a:latin typeface="Arial" panose="020B0604020202020204" pitchFamily="34" charset="0"/>
                </a:defRPr>
              </a:lvl3pPr>
              <a:lvl4pPr marL="1600200" indent="-228600">
                <a:spcBef>
                  <a:spcPct val="20000"/>
                </a:spcBef>
                <a:buChar char="–"/>
                <a:defRPr sz="1600">
                  <a:solidFill>
                    <a:schemeClr val="tx1"/>
                  </a:solidFill>
                  <a:latin typeface="Arial" panose="020B0604020202020204" pitchFamily="34" charset="0"/>
                </a:defRPr>
              </a:lvl4pPr>
              <a:lvl5pPr marL="2057400" indent="-228600">
                <a:spcBef>
                  <a:spcPct val="20000"/>
                </a:spcBef>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1600">
                  <a:solidFill>
                    <a:schemeClr val="tx1"/>
                  </a:solidFill>
                  <a:latin typeface="Arial" panose="020B0604020202020204" pitchFamily="34" charset="0"/>
                </a:defRPr>
              </a:lvl9pPr>
            </a:lstStyle>
            <a:p>
              <a:pPr>
                <a:spcBef>
                  <a:spcPct val="0"/>
                </a:spcBef>
                <a:buFontTx/>
                <a:buNone/>
              </a:pPr>
              <a:endParaRPr lang="en-US" altLang="en-US" sz="1600" b="1" dirty="0">
                <a:latin typeface="Gill Sans MT" panose="020B0502020104020203" pitchFamily="34" charset="0"/>
              </a:endParaRPr>
            </a:p>
          </p:txBody>
        </p:sp>
        <p:sp>
          <p:nvSpPr>
            <p:cNvPr id="12309" name="TextBox 68"/>
            <p:cNvSpPr txBox="1">
              <a:spLocks noChangeArrowheads="1"/>
            </p:cNvSpPr>
            <p:nvPr/>
          </p:nvSpPr>
          <p:spPr bwMode="auto">
            <a:xfrm rot="16200000">
              <a:off x="2385861" y="3406877"/>
              <a:ext cx="2683058" cy="5236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2400">
                  <a:solidFill>
                    <a:schemeClr val="tx1"/>
                  </a:solidFill>
                  <a:latin typeface="Arial" panose="020B0604020202020204" pitchFamily="34" charset="0"/>
                </a:defRPr>
              </a:lvl1pPr>
              <a:lvl2pPr marL="742950" indent="-285750">
                <a:spcBef>
                  <a:spcPct val="20000"/>
                </a:spcBef>
                <a:buChar char="–"/>
                <a:defRPr sz="2000">
                  <a:solidFill>
                    <a:schemeClr val="tx1"/>
                  </a:solidFill>
                  <a:latin typeface="Arial" panose="020B0604020202020204" pitchFamily="34" charset="0"/>
                </a:defRPr>
              </a:lvl2pPr>
              <a:lvl3pPr marL="1143000" indent="-228600">
                <a:spcBef>
                  <a:spcPct val="20000"/>
                </a:spcBef>
                <a:buChar char="•"/>
                <a:defRPr>
                  <a:solidFill>
                    <a:schemeClr val="tx1"/>
                  </a:solidFill>
                  <a:latin typeface="Arial" panose="020B0604020202020204" pitchFamily="34" charset="0"/>
                </a:defRPr>
              </a:lvl3pPr>
              <a:lvl4pPr marL="1600200" indent="-228600">
                <a:spcBef>
                  <a:spcPct val="20000"/>
                </a:spcBef>
                <a:buChar char="–"/>
                <a:defRPr sz="1600">
                  <a:solidFill>
                    <a:schemeClr val="tx1"/>
                  </a:solidFill>
                  <a:latin typeface="Arial" panose="020B0604020202020204" pitchFamily="34" charset="0"/>
                </a:defRPr>
              </a:lvl4pPr>
              <a:lvl5pPr marL="2057400" indent="-228600">
                <a:spcBef>
                  <a:spcPct val="20000"/>
                </a:spcBef>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1600">
                  <a:solidFill>
                    <a:schemeClr val="tx1"/>
                  </a:solidFill>
                  <a:latin typeface="Arial" panose="020B0604020202020204" pitchFamily="34" charset="0"/>
                </a:defRPr>
              </a:lvl9pPr>
            </a:lstStyle>
            <a:p>
              <a:pPr algn="ctr">
                <a:spcBef>
                  <a:spcPct val="0"/>
                </a:spcBef>
                <a:buFontTx/>
                <a:buNone/>
              </a:pPr>
              <a:r>
                <a:rPr lang="en-US" altLang="en-US" sz="1600" b="1" dirty="0">
                  <a:latin typeface="Gill Sans MT" panose="020B0502020104020203" pitchFamily="34" charset="0"/>
                </a:rPr>
                <a:t>Financial Sustainability </a:t>
              </a:r>
            </a:p>
            <a:p>
              <a:pPr>
                <a:spcBef>
                  <a:spcPct val="0"/>
                </a:spcBef>
                <a:buFontTx/>
                <a:buNone/>
              </a:pPr>
              <a:endParaRPr lang="en-US" altLang="en-US" sz="1600" b="1" dirty="0">
                <a:latin typeface="Gill Sans MT" panose="020B0502020104020203" pitchFamily="34" charset="0"/>
              </a:endParaRPr>
            </a:p>
          </p:txBody>
        </p:sp>
        <p:sp>
          <p:nvSpPr>
            <p:cNvPr id="12310" name="TextBox 69"/>
            <p:cNvSpPr txBox="1">
              <a:spLocks noChangeArrowheads="1"/>
            </p:cNvSpPr>
            <p:nvPr/>
          </p:nvSpPr>
          <p:spPr bwMode="auto">
            <a:xfrm rot="16200000">
              <a:off x="3103897" y="3453005"/>
              <a:ext cx="2683058" cy="5236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2400">
                  <a:solidFill>
                    <a:schemeClr val="tx1"/>
                  </a:solidFill>
                  <a:latin typeface="Arial" panose="020B0604020202020204" pitchFamily="34" charset="0"/>
                </a:defRPr>
              </a:lvl1pPr>
              <a:lvl2pPr marL="742950" indent="-285750">
                <a:spcBef>
                  <a:spcPct val="20000"/>
                </a:spcBef>
                <a:buChar char="–"/>
                <a:defRPr sz="2000">
                  <a:solidFill>
                    <a:schemeClr val="tx1"/>
                  </a:solidFill>
                  <a:latin typeface="Arial" panose="020B0604020202020204" pitchFamily="34" charset="0"/>
                </a:defRPr>
              </a:lvl2pPr>
              <a:lvl3pPr marL="1143000" indent="-228600">
                <a:spcBef>
                  <a:spcPct val="20000"/>
                </a:spcBef>
                <a:buChar char="•"/>
                <a:defRPr>
                  <a:solidFill>
                    <a:schemeClr val="tx1"/>
                  </a:solidFill>
                  <a:latin typeface="Arial" panose="020B0604020202020204" pitchFamily="34" charset="0"/>
                </a:defRPr>
              </a:lvl3pPr>
              <a:lvl4pPr marL="1600200" indent="-228600">
                <a:spcBef>
                  <a:spcPct val="20000"/>
                </a:spcBef>
                <a:buChar char="–"/>
                <a:defRPr sz="1600">
                  <a:solidFill>
                    <a:schemeClr val="tx1"/>
                  </a:solidFill>
                  <a:latin typeface="Arial" panose="020B0604020202020204" pitchFamily="34" charset="0"/>
                </a:defRPr>
              </a:lvl4pPr>
              <a:lvl5pPr marL="2057400" indent="-228600">
                <a:spcBef>
                  <a:spcPct val="20000"/>
                </a:spcBef>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1600">
                  <a:solidFill>
                    <a:schemeClr val="tx1"/>
                  </a:solidFill>
                  <a:latin typeface="Arial" panose="020B0604020202020204" pitchFamily="34" charset="0"/>
                </a:defRPr>
              </a:lvl9pPr>
            </a:lstStyle>
            <a:p>
              <a:pPr algn="ctr">
                <a:spcBef>
                  <a:spcPct val="0"/>
                </a:spcBef>
                <a:buFontTx/>
                <a:buNone/>
              </a:pPr>
              <a:r>
                <a:rPr lang="en-US" altLang="en-US" sz="1600" b="1" dirty="0">
                  <a:latin typeface="Gill Sans MT" panose="020B0502020104020203" pitchFamily="34" charset="0"/>
                </a:rPr>
                <a:t>Policy &amp; Governance</a:t>
              </a:r>
            </a:p>
            <a:p>
              <a:pPr>
                <a:spcBef>
                  <a:spcPct val="0"/>
                </a:spcBef>
                <a:buFontTx/>
                <a:buNone/>
              </a:pPr>
              <a:endParaRPr lang="en-US" altLang="en-US" sz="1600" b="1" dirty="0">
                <a:latin typeface="Gill Sans MT" panose="020B0502020104020203" pitchFamily="34" charset="0"/>
              </a:endParaRPr>
            </a:p>
          </p:txBody>
        </p:sp>
        <p:sp>
          <p:nvSpPr>
            <p:cNvPr id="12311" name="TextBox 70"/>
            <p:cNvSpPr txBox="1">
              <a:spLocks noChangeArrowheads="1"/>
            </p:cNvSpPr>
            <p:nvPr/>
          </p:nvSpPr>
          <p:spPr bwMode="auto">
            <a:xfrm rot="16200000">
              <a:off x="4643788" y="3406877"/>
              <a:ext cx="2683058" cy="5236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2400">
                  <a:solidFill>
                    <a:schemeClr val="tx1"/>
                  </a:solidFill>
                  <a:latin typeface="Arial" panose="020B0604020202020204" pitchFamily="34" charset="0"/>
                </a:defRPr>
              </a:lvl1pPr>
              <a:lvl2pPr marL="742950" indent="-285750">
                <a:spcBef>
                  <a:spcPct val="20000"/>
                </a:spcBef>
                <a:buChar char="–"/>
                <a:defRPr sz="2000">
                  <a:solidFill>
                    <a:schemeClr val="tx1"/>
                  </a:solidFill>
                  <a:latin typeface="Arial" panose="020B0604020202020204" pitchFamily="34" charset="0"/>
                </a:defRPr>
              </a:lvl2pPr>
              <a:lvl3pPr marL="1143000" indent="-228600">
                <a:spcBef>
                  <a:spcPct val="20000"/>
                </a:spcBef>
                <a:buChar char="•"/>
                <a:defRPr>
                  <a:solidFill>
                    <a:schemeClr val="tx1"/>
                  </a:solidFill>
                  <a:latin typeface="Arial" panose="020B0604020202020204" pitchFamily="34" charset="0"/>
                </a:defRPr>
              </a:lvl3pPr>
              <a:lvl4pPr marL="1600200" indent="-228600">
                <a:spcBef>
                  <a:spcPct val="20000"/>
                </a:spcBef>
                <a:buChar char="–"/>
                <a:defRPr sz="1600">
                  <a:solidFill>
                    <a:schemeClr val="tx1"/>
                  </a:solidFill>
                  <a:latin typeface="Arial" panose="020B0604020202020204" pitchFamily="34" charset="0"/>
                </a:defRPr>
              </a:lvl4pPr>
              <a:lvl5pPr marL="2057400" indent="-228600">
                <a:spcBef>
                  <a:spcPct val="20000"/>
                </a:spcBef>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1600">
                  <a:solidFill>
                    <a:schemeClr val="tx1"/>
                  </a:solidFill>
                  <a:latin typeface="Arial" panose="020B0604020202020204" pitchFamily="34" charset="0"/>
                </a:defRPr>
              </a:lvl9pPr>
            </a:lstStyle>
            <a:p>
              <a:pPr algn="ctr">
                <a:spcBef>
                  <a:spcPct val="0"/>
                </a:spcBef>
                <a:buFontTx/>
                <a:buNone/>
              </a:pPr>
              <a:r>
                <a:rPr lang="en-US" altLang="en-US" sz="1600" b="1" dirty="0">
                  <a:latin typeface="Gill Sans MT" panose="020B0502020104020203" pitchFamily="34" charset="0"/>
                </a:rPr>
                <a:t>Forecasting &amp; Supply Planning</a:t>
              </a:r>
            </a:p>
            <a:p>
              <a:pPr>
                <a:spcBef>
                  <a:spcPct val="0"/>
                </a:spcBef>
                <a:buFontTx/>
                <a:buNone/>
              </a:pPr>
              <a:endParaRPr lang="en-US" altLang="en-US" sz="1600" b="1" dirty="0">
                <a:latin typeface="Gill Sans MT" panose="020B0502020104020203" pitchFamily="34" charset="0"/>
              </a:endParaRPr>
            </a:p>
          </p:txBody>
        </p:sp>
        <p:sp>
          <p:nvSpPr>
            <p:cNvPr id="12312" name="TextBox 71"/>
            <p:cNvSpPr txBox="1">
              <a:spLocks noChangeArrowheads="1"/>
            </p:cNvSpPr>
            <p:nvPr/>
          </p:nvSpPr>
          <p:spPr bwMode="auto">
            <a:xfrm rot="16200000">
              <a:off x="5425490" y="3296638"/>
              <a:ext cx="2683060" cy="744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2400">
                  <a:solidFill>
                    <a:schemeClr val="tx1"/>
                  </a:solidFill>
                  <a:latin typeface="Arial" panose="020B0604020202020204" pitchFamily="34" charset="0"/>
                </a:defRPr>
              </a:lvl1pPr>
              <a:lvl2pPr marL="742950" indent="-285750">
                <a:spcBef>
                  <a:spcPct val="20000"/>
                </a:spcBef>
                <a:buChar char="–"/>
                <a:defRPr sz="2000">
                  <a:solidFill>
                    <a:schemeClr val="tx1"/>
                  </a:solidFill>
                  <a:latin typeface="Arial" panose="020B0604020202020204" pitchFamily="34" charset="0"/>
                </a:defRPr>
              </a:lvl2pPr>
              <a:lvl3pPr marL="1143000" indent="-228600">
                <a:spcBef>
                  <a:spcPct val="20000"/>
                </a:spcBef>
                <a:buChar char="•"/>
                <a:defRPr>
                  <a:solidFill>
                    <a:schemeClr val="tx1"/>
                  </a:solidFill>
                  <a:latin typeface="Arial" panose="020B0604020202020204" pitchFamily="34" charset="0"/>
                </a:defRPr>
              </a:lvl3pPr>
              <a:lvl4pPr marL="1600200" indent="-228600">
                <a:spcBef>
                  <a:spcPct val="20000"/>
                </a:spcBef>
                <a:buChar char="–"/>
                <a:defRPr sz="1600">
                  <a:solidFill>
                    <a:schemeClr val="tx1"/>
                  </a:solidFill>
                  <a:latin typeface="Arial" panose="020B0604020202020204" pitchFamily="34" charset="0"/>
                </a:defRPr>
              </a:lvl4pPr>
              <a:lvl5pPr marL="2057400" indent="-228600">
                <a:spcBef>
                  <a:spcPct val="20000"/>
                </a:spcBef>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1600">
                  <a:solidFill>
                    <a:schemeClr val="tx1"/>
                  </a:solidFill>
                  <a:latin typeface="Arial" panose="020B0604020202020204" pitchFamily="34" charset="0"/>
                </a:defRPr>
              </a:lvl9pPr>
            </a:lstStyle>
            <a:p>
              <a:pPr algn="ctr">
                <a:spcBef>
                  <a:spcPct val="0"/>
                </a:spcBef>
                <a:buFontTx/>
                <a:buNone/>
              </a:pPr>
              <a:r>
                <a:rPr lang="en-US" altLang="en-US" sz="1600" b="1" dirty="0">
                  <a:latin typeface="Gill Sans MT" panose="020B0502020104020203" pitchFamily="34" charset="0"/>
                </a:rPr>
                <a:t>Procurement &amp; Customs Clearance</a:t>
              </a:r>
            </a:p>
            <a:p>
              <a:pPr>
                <a:spcBef>
                  <a:spcPct val="0"/>
                </a:spcBef>
                <a:buFontTx/>
                <a:buNone/>
              </a:pPr>
              <a:endParaRPr lang="en-US" altLang="en-US" sz="1600" b="1" dirty="0">
                <a:latin typeface="Gill Sans MT" panose="020B0502020104020203" pitchFamily="34" charset="0"/>
              </a:endParaRPr>
            </a:p>
          </p:txBody>
        </p:sp>
        <p:sp>
          <p:nvSpPr>
            <p:cNvPr id="12313" name="TextBox 72"/>
            <p:cNvSpPr txBox="1">
              <a:spLocks noChangeArrowheads="1"/>
            </p:cNvSpPr>
            <p:nvPr/>
          </p:nvSpPr>
          <p:spPr bwMode="auto">
            <a:xfrm rot="16200000">
              <a:off x="3914690" y="3342765"/>
              <a:ext cx="2683058" cy="744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2400">
                  <a:solidFill>
                    <a:schemeClr val="tx1"/>
                  </a:solidFill>
                  <a:latin typeface="Arial" panose="020B0604020202020204" pitchFamily="34" charset="0"/>
                </a:defRPr>
              </a:lvl1pPr>
              <a:lvl2pPr marL="742950" indent="-285750">
                <a:spcBef>
                  <a:spcPct val="20000"/>
                </a:spcBef>
                <a:buChar char="–"/>
                <a:defRPr sz="2000">
                  <a:solidFill>
                    <a:schemeClr val="tx1"/>
                  </a:solidFill>
                  <a:latin typeface="Arial" panose="020B0604020202020204" pitchFamily="34" charset="0"/>
                </a:defRPr>
              </a:lvl2pPr>
              <a:lvl3pPr marL="1143000" indent="-228600">
                <a:spcBef>
                  <a:spcPct val="20000"/>
                </a:spcBef>
                <a:buChar char="•"/>
                <a:defRPr>
                  <a:solidFill>
                    <a:schemeClr val="tx1"/>
                  </a:solidFill>
                  <a:latin typeface="Arial" panose="020B0604020202020204" pitchFamily="34" charset="0"/>
                </a:defRPr>
              </a:lvl3pPr>
              <a:lvl4pPr marL="1600200" indent="-228600">
                <a:spcBef>
                  <a:spcPct val="20000"/>
                </a:spcBef>
                <a:buChar char="–"/>
                <a:defRPr sz="1600">
                  <a:solidFill>
                    <a:schemeClr val="tx1"/>
                  </a:solidFill>
                  <a:latin typeface="Arial" panose="020B0604020202020204" pitchFamily="34" charset="0"/>
                </a:defRPr>
              </a:lvl4pPr>
              <a:lvl5pPr marL="2057400" indent="-228600">
                <a:spcBef>
                  <a:spcPct val="20000"/>
                </a:spcBef>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1600">
                  <a:solidFill>
                    <a:schemeClr val="tx1"/>
                  </a:solidFill>
                  <a:latin typeface="Arial" panose="020B0604020202020204" pitchFamily="34" charset="0"/>
                </a:defRPr>
              </a:lvl9pPr>
            </a:lstStyle>
            <a:p>
              <a:pPr algn="ctr">
                <a:spcBef>
                  <a:spcPct val="0"/>
                </a:spcBef>
                <a:buFontTx/>
                <a:buNone/>
              </a:pPr>
              <a:r>
                <a:rPr lang="en-US" altLang="en-US" sz="1600" b="1" dirty="0">
                  <a:latin typeface="Gill Sans MT" panose="020B0502020104020203" pitchFamily="34" charset="0"/>
                </a:rPr>
                <a:t>Quality  &amp; </a:t>
              </a:r>
            </a:p>
            <a:p>
              <a:pPr algn="ctr">
                <a:spcBef>
                  <a:spcPct val="0"/>
                </a:spcBef>
                <a:buFontTx/>
                <a:buNone/>
              </a:pPr>
              <a:r>
                <a:rPr lang="en-US" altLang="en-US" sz="1600" b="1" dirty="0">
                  <a:latin typeface="Gill Sans MT" panose="020B0502020104020203" pitchFamily="34" charset="0"/>
                </a:rPr>
                <a:t>Pharmacovigilance</a:t>
              </a:r>
            </a:p>
            <a:p>
              <a:pPr>
                <a:spcBef>
                  <a:spcPct val="0"/>
                </a:spcBef>
                <a:buFontTx/>
                <a:buNone/>
              </a:pPr>
              <a:endParaRPr lang="en-US" altLang="en-US" sz="1600" b="1" dirty="0">
                <a:latin typeface="Gill Sans MT" panose="020B0502020104020203" pitchFamily="34" charset="0"/>
              </a:endParaRPr>
            </a:p>
          </p:txBody>
        </p:sp>
        <p:sp>
          <p:nvSpPr>
            <p:cNvPr id="12314" name="TextBox 73"/>
            <p:cNvSpPr txBox="1">
              <a:spLocks noChangeArrowheads="1"/>
            </p:cNvSpPr>
            <p:nvPr/>
          </p:nvSpPr>
          <p:spPr bwMode="auto">
            <a:xfrm rot="16200000">
              <a:off x="6235677" y="3406877"/>
              <a:ext cx="2683060" cy="5236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2400">
                  <a:solidFill>
                    <a:schemeClr val="tx1"/>
                  </a:solidFill>
                  <a:latin typeface="Arial" panose="020B0604020202020204" pitchFamily="34" charset="0"/>
                </a:defRPr>
              </a:lvl1pPr>
              <a:lvl2pPr marL="742950" indent="-285750">
                <a:spcBef>
                  <a:spcPct val="20000"/>
                </a:spcBef>
                <a:buChar char="–"/>
                <a:defRPr sz="2000">
                  <a:solidFill>
                    <a:schemeClr val="tx1"/>
                  </a:solidFill>
                  <a:latin typeface="Arial" panose="020B0604020202020204" pitchFamily="34" charset="0"/>
                </a:defRPr>
              </a:lvl2pPr>
              <a:lvl3pPr marL="1143000" indent="-228600">
                <a:spcBef>
                  <a:spcPct val="20000"/>
                </a:spcBef>
                <a:buChar char="•"/>
                <a:defRPr>
                  <a:solidFill>
                    <a:schemeClr val="tx1"/>
                  </a:solidFill>
                  <a:latin typeface="Arial" panose="020B0604020202020204" pitchFamily="34" charset="0"/>
                </a:defRPr>
              </a:lvl3pPr>
              <a:lvl4pPr marL="1600200" indent="-228600">
                <a:spcBef>
                  <a:spcPct val="20000"/>
                </a:spcBef>
                <a:buChar char="–"/>
                <a:defRPr sz="1600">
                  <a:solidFill>
                    <a:schemeClr val="tx1"/>
                  </a:solidFill>
                  <a:latin typeface="Arial" panose="020B0604020202020204" pitchFamily="34" charset="0"/>
                </a:defRPr>
              </a:lvl4pPr>
              <a:lvl5pPr marL="2057400" indent="-228600">
                <a:spcBef>
                  <a:spcPct val="20000"/>
                </a:spcBef>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1600">
                  <a:solidFill>
                    <a:schemeClr val="tx1"/>
                  </a:solidFill>
                  <a:latin typeface="Arial" panose="020B0604020202020204" pitchFamily="34" charset="0"/>
                </a:defRPr>
              </a:lvl9pPr>
            </a:lstStyle>
            <a:p>
              <a:pPr algn="ctr">
                <a:spcBef>
                  <a:spcPct val="0"/>
                </a:spcBef>
                <a:buFontTx/>
                <a:buNone/>
              </a:pPr>
              <a:r>
                <a:rPr lang="en-US" altLang="en-US" sz="1600" b="1" dirty="0">
                  <a:latin typeface="Gill Sans MT" panose="020B0502020104020203" pitchFamily="34" charset="0"/>
                </a:rPr>
                <a:t>Warehousing &amp; Storage</a:t>
              </a:r>
            </a:p>
            <a:p>
              <a:pPr>
                <a:spcBef>
                  <a:spcPct val="0"/>
                </a:spcBef>
                <a:buFontTx/>
                <a:buNone/>
              </a:pPr>
              <a:endParaRPr lang="en-US" altLang="en-US" sz="1600" b="1" dirty="0">
                <a:latin typeface="Gill Sans MT" panose="020B0502020104020203" pitchFamily="34" charset="0"/>
              </a:endParaRPr>
            </a:p>
          </p:txBody>
        </p:sp>
        <p:sp>
          <p:nvSpPr>
            <p:cNvPr id="12315" name="TextBox 74"/>
            <p:cNvSpPr txBox="1">
              <a:spLocks noChangeArrowheads="1"/>
            </p:cNvSpPr>
            <p:nvPr/>
          </p:nvSpPr>
          <p:spPr bwMode="auto">
            <a:xfrm rot="16200000">
              <a:off x="6942869" y="3517115"/>
              <a:ext cx="2683060" cy="3031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2400">
                  <a:solidFill>
                    <a:schemeClr val="tx1"/>
                  </a:solidFill>
                  <a:latin typeface="Arial" panose="020B0604020202020204" pitchFamily="34" charset="0"/>
                </a:defRPr>
              </a:lvl1pPr>
              <a:lvl2pPr marL="742950" indent="-285750">
                <a:spcBef>
                  <a:spcPct val="20000"/>
                </a:spcBef>
                <a:buChar char="–"/>
                <a:defRPr sz="2000">
                  <a:solidFill>
                    <a:schemeClr val="tx1"/>
                  </a:solidFill>
                  <a:latin typeface="Arial" panose="020B0604020202020204" pitchFamily="34" charset="0"/>
                </a:defRPr>
              </a:lvl2pPr>
              <a:lvl3pPr marL="1143000" indent="-228600">
                <a:spcBef>
                  <a:spcPct val="20000"/>
                </a:spcBef>
                <a:buChar char="•"/>
                <a:defRPr>
                  <a:solidFill>
                    <a:schemeClr val="tx1"/>
                  </a:solidFill>
                  <a:latin typeface="Arial" panose="020B0604020202020204" pitchFamily="34" charset="0"/>
                </a:defRPr>
              </a:lvl3pPr>
              <a:lvl4pPr marL="1600200" indent="-228600">
                <a:spcBef>
                  <a:spcPct val="20000"/>
                </a:spcBef>
                <a:buChar char="–"/>
                <a:defRPr sz="1600">
                  <a:solidFill>
                    <a:schemeClr val="tx1"/>
                  </a:solidFill>
                  <a:latin typeface="Arial" panose="020B0604020202020204" pitchFamily="34" charset="0"/>
                </a:defRPr>
              </a:lvl4pPr>
              <a:lvl5pPr marL="2057400" indent="-228600">
                <a:spcBef>
                  <a:spcPct val="20000"/>
                </a:spcBef>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1600">
                  <a:solidFill>
                    <a:schemeClr val="tx1"/>
                  </a:solidFill>
                  <a:latin typeface="Arial" panose="020B0604020202020204" pitchFamily="34" charset="0"/>
                </a:defRPr>
              </a:lvl9pPr>
            </a:lstStyle>
            <a:p>
              <a:pPr algn="ctr">
                <a:spcBef>
                  <a:spcPct val="0"/>
                </a:spcBef>
                <a:buFontTx/>
                <a:buNone/>
              </a:pPr>
              <a:r>
                <a:rPr lang="en-US" altLang="en-US" sz="1600" b="1" dirty="0">
                  <a:latin typeface="Gill Sans MT" panose="020B0502020104020203" pitchFamily="34" charset="0"/>
                </a:rPr>
                <a:t>Distribution</a:t>
              </a:r>
            </a:p>
          </p:txBody>
        </p:sp>
        <p:sp>
          <p:nvSpPr>
            <p:cNvPr id="12316" name="TextBox 75"/>
            <p:cNvSpPr txBox="1">
              <a:spLocks noChangeArrowheads="1"/>
            </p:cNvSpPr>
            <p:nvPr/>
          </p:nvSpPr>
          <p:spPr bwMode="auto">
            <a:xfrm rot="16200000">
              <a:off x="8560087" y="3406877"/>
              <a:ext cx="2683058" cy="5236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2400">
                  <a:solidFill>
                    <a:schemeClr val="tx1"/>
                  </a:solidFill>
                  <a:latin typeface="Arial" panose="020B0604020202020204" pitchFamily="34" charset="0"/>
                </a:defRPr>
              </a:lvl1pPr>
              <a:lvl2pPr marL="742950" indent="-285750">
                <a:spcBef>
                  <a:spcPct val="20000"/>
                </a:spcBef>
                <a:buChar char="–"/>
                <a:defRPr sz="2000">
                  <a:solidFill>
                    <a:schemeClr val="tx1"/>
                  </a:solidFill>
                  <a:latin typeface="Arial" panose="020B0604020202020204" pitchFamily="34" charset="0"/>
                </a:defRPr>
              </a:lvl2pPr>
              <a:lvl3pPr marL="1143000" indent="-228600">
                <a:spcBef>
                  <a:spcPct val="20000"/>
                </a:spcBef>
                <a:buChar char="•"/>
                <a:defRPr>
                  <a:solidFill>
                    <a:schemeClr val="tx1"/>
                  </a:solidFill>
                  <a:latin typeface="Arial" panose="020B0604020202020204" pitchFamily="34" charset="0"/>
                </a:defRPr>
              </a:lvl3pPr>
              <a:lvl4pPr marL="1600200" indent="-228600">
                <a:spcBef>
                  <a:spcPct val="20000"/>
                </a:spcBef>
                <a:buChar char="–"/>
                <a:defRPr sz="1600">
                  <a:solidFill>
                    <a:schemeClr val="tx1"/>
                  </a:solidFill>
                  <a:latin typeface="Arial" panose="020B0604020202020204" pitchFamily="34" charset="0"/>
                </a:defRPr>
              </a:lvl4pPr>
              <a:lvl5pPr marL="2057400" indent="-228600">
                <a:spcBef>
                  <a:spcPct val="20000"/>
                </a:spcBef>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1600">
                  <a:solidFill>
                    <a:schemeClr val="tx1"/>
                  </a:solidFill>
                  <a:latin typeface="Arial" panose="020B0604020202020204" pitchFamily="34" charset="0"/>
                </a:defRPr>
              </a:lvl9pPr>
            </a:lstStyle>
            <a:p>
              <a:pPr algn="ctr">
                <a:spcBef>
                  <a:spcPct val="0"/>
                </a:spcBef>
                <a:buFontTx/>
                <a:buNone/>
              </a:pPr>
              <a:r>
                <a:rPr lang="en-US" altLang="en-US" sz="1600" b="1" dirty="0">
                  <a:latin typeface="Gill Sans MT" panose="020B0502020104020203" pitchFamily="34" charset="0"/>
                </a:rPr>
                <a:t>Waste Management</a:t>
              </a:r>
            </a:p>
            <a:p>
              <a:pPr>
                <a:spcBef>
                  <a:spcPct val="0"/>
                </a:spcBef>
                <a:buFontTx/>
                <a:buNone/>
              </a:pPr>
              <a:endParaRPr lang="en-US" altLang="en-US" sz="1600" b="1" dirty="0">
                <a:latin typeface="Gill Sans MT" panose="020B0502020104020203" pitchFamily="34" charset="0"/>
              </a:endParaRPr>
            </a:p>
          </p:txBody>
        </p:sp>
        <p:sp>
          <p:nvSpPr>
            <p:cNvPr id="77" name="Ellipse 65"/>
            <p:cNvSpPr/>
            <p:nvPr/>
          </p:nvSpPr>
          <p:spPr bwMode="gray">
            <a:xfrm>
              <a:off x="1714090" y="1936405"/>
              <a:ext cx="394489" cy="394514"/>
            </a:xfrm>
            <a:prstGeom prst="ellipse">
              <a:avLst/>
            </a:prstGeom>
            <a:blipFill dpi="0" rotWithShape="1">
              <a:blip r:embed="rId3" cstate="print"/>
              <a:srcRect/>
              <a:stretch>
                <a:fillRect l="-1000" t="-1000" r="-1000" b="-1000"/>
              </a:stretch>
            </a:blipFill>
            <a:ln w="12700">
              <a:noFill/>
              <a:round/>
              <a:headEnd/>
              <a:tailEnd/>
            </a:ln>
            <a:effectLst>
              <a:outerShdw blurRad="50800" dist="38100" dir="5400000" algn="t" rotWithShape="0">
                <a:prstClr val="black">
                  <a:alpha val="40000"/>
                </a:prstClr>
              </a:outerShdw>
            </a:effectLst>
          </p:spPr>
          <p:txBody>
            <a:bodyPr lIns="0" tIns="0" rIns="0" bIns="0" anchor="ctr"/>
            <a:lstStyle/>
            <a:p>
              <a:pPr algn="ctr">
                <a:defRPr/>
              </a:pPr>
              <a:r>
                <a:rPr lang="en-US" sz="1200" b="1" dirty="0">
                  <a:effectLst>
                    <a:innerShdw blurRad="63500" dist="50800" dir="16200000">
                      <a:prstClr val="black">
                        <a:alpha val="50000"/>
                      </a:prstClr>
                    </a:innerShdw>
                  </a:effectLst>
                  <a:latin typeface="Gill Sans MT" panose="020B0502020104020203" pitchFamily="34" charset="0"/>
                </a:rPr>
                <a:t>1</a:t>
              </a:r>
            </a:p>
          </p:txBody>
        </p:sp>
        <p:sp>
          <p:nvSpPr>
            <p:cNvPr id="84" name="Ellipse 65"/>
            <p:cNvSpPr/>
            <p:nvPr/>
          </p:nvSpPr>
          <p:spPr bwMode="gray">
            <a:xfrm>
              <a:off x="2561414" y="1936405"/>
              <a:ext cx="394489" cy="394514"/>
            </a:xfrm>
            <a:prstGeom prst="ellipse">
              <a:avLst/>
            </a:prstGeom>
            <a:blipFill dpi="0" rotWithShape="1">
              <a:blip r:embed="rId3" cstate="print"/>
              <a:srcRect/>
              <a:stretch>
                <a:fillRect l="-1000" t="-1000" r="-1000" b="-1000"/>
              </a:stretch>
            </a:blipFill>
            <a:ln w="12700">
              <a:noFill/>
              <a:round/>
              <a:headEnd/>
              <a:tailEnd/>
            </a:ln>
            <a:effectLst>
              <a:outerShdw blurRad="50800" dist="38100" dir="5400000" algn="t" rotWithShape="0">
                <a:prstClr val="black">
                  <a:alpha val="40000"/>
                </a:prstClr>
              </a:outerShdw>
            </a:effectLst>
          </p:spPr>
          <p:txBody>
            <a:bodyPr lIns="0" tIns="0" rIns="0" bIns="0" anchor="ctr"/>
            <a:lstStyle/>
            <a:p>
              <a:pPr algn="ctr">
                <a:defRPr/>
              </a:pPr>
              <a:r>
                <a:rPr lang="en-US" sz="1200" b="1" dirty="0">
                  <a:effectLst>
                    <a:innerShdw blurRad="63500" dist="50800" dir="16200000">
                      <a:prstClr val="black">
                        <a:alpha val="50000"/>
                      </a:prstClr>
                    </a:innerShdw>
                  </a:effectLst>
                  <a:latin typeface="Gill Sans MT" panose="020B0502020104020203" pitchFamily="34" charset="0"/>
                </a:rPr>
                <a:t>2</a:t>
              </a:r>
            </a:p>
          </p:txBody>
        </p:sp>
        <p:sp>
          <p:nvSpPr>
            <p:cNvPr id="87" name="Ellipse 65"/>
            <p:cNvSpPr/>
            <p:nvPr/>
          </p:nvSpPr>
          <p:spPr bwMode="gray">
            <a:xfrm>
              <a:off x="3320285" y="1936405"/>
              <a:ext cx="394489" cy="394514"/>
            </a:xfrm>
            <a:prstGeom prst="ellipse">
              <a:avLst/>
            </a:prstGeom>
            <a:blipFill dpi="0" rotWithShape="1">
              <a:blip r:embed="rId3" cstate="print"/>
              <a:srcRect/>
              <a:stretch>
                <a:fillRect l="-1000" t="-1000" r="-1000" b="-1000"/>
              </a:stretch>
            </a:blipFill>
            <a:ln w="12700">
              <a:noFill/>
              <a:round/>
              <a:headEnd/>
              <a:tailEnd/>
            </a:ln>
            <a:effectLst>
              <a:outerShdw blurRad="50800" dist="38100" dir="5400000" algn="t" rotWithShape="0">
                <a:prstClr val="black">
                  <a:alpha val="40000"/>
                </a:prstClr>
              </a:outerShdw>
            </a:effectLst>
          </p:spPr>
          <p:txBody>
            <a:bodyPr lIns="0" tIns="0" rIns="0" bIns="0" anchor="ctr"/>
            <a:lstStyle/>
            <a:p>
              <a:pPr algn="ctr">
                <a:defRPr/>
              </a:pPr>
              <a:r>
                <a:rPr lang="en-US" sz="1200" b="1" dirty="0">
                  <a:effectLst>
                    <a:innerShdw blurRad="63500" dist="50800" dir="16200000">
                      <a:prstClr val="black">
                        <a:alpha val="50000"/>
                      </a:prstClr>
                    </a:innerShdw>
                  </a:effectLst>
                  <a:latin typeface="Gill Sans MT" panose="020B0502020104020203" pitchFamily="34" charset="0"/>
                </a:rPr>
                <a:t>3</a:t>
              </a:r>
            </a:p>
          </p:txBody>
        </p:sp>
        <p:sp>
          <p:nvSpPr>
            <p:cNvPr id="90" name="Ellipse 65"/>
            <p:cNvSpPr/>
            <p:nvPr/>
          </p:nvSpPr>
          <p:spPr bwMode="gray">
            <a:xfrm>
              <a:off x="4079156" y="1936405"/>
              <a:ext cx="394489" cy="394514"/>
            </a:xfrm>
            <a:prstGeom prst="ellipse">
              <a:avLst/>
            </a:prstGeom>
            <a:blipFill dpi="0" rotWithShape="1">
              <a:blip r:embed="rId3" cstate="print"/>
              <a:srcRect/>
              <a:stretch>
                <a:fillRect l="-1000" t="-1000" r="-1000" b="-1000"/>
              </a:stretch>
            </a:blipFill>
            <a:ln w="12700">
              <a:noFill/>
              <a:round/>
              <a:headEnd/>
              <a:tailEnd/>
            </a:ln>
            <a:effectLst>
              <a:outerShdw blurRad="50800" dist="38100" dir="5400000" algn="t" rotWithShape="0">
                <a:prstClr val="black">
                  <a:alpha val="40000"/>
                </a:prstClr>
              </a:outerShdw>
            </a:effectLst>
          </p:spPr>
          <p:txBody>
            <a:bodyPr lIns="0" tIns="0" rIns="0" bIns="0" anchor="ctr"/>
            <a:lstStyle/>
            <a:p>
              <a:pPr algn="ctr">
                <a:defRPr/>
              </a:pPr>
              <a:r>
                <a:rPr lang="en-US" sz="1200" b="1" dirty="0">
                  <a:effectLst>
                    <a:innerShdw blurRad="63500" dist="50800" dir="16200000">
                      <a:prstClr val="black">
                        <a:alpha val="50000"/>
                      </a:prstClr>
                    </a:innerShdw>
                  </a:effectLst>
                  <a:latin typeface="Gill Sans MT" panose="020B0502020104020203" pitchFamily="34" charset="0"/>
                </a:rPr>
                <a:t>4</a:t>
              </a:r>
            </a:p>
          </p:txBody>
        </p:sp>
        <p:sp>
          <p:nvSpPr>
            <p:cNvPr id="93" name="Ellipse 65"/>
            <p:cNvSpPr/>
            <p:nvPr/>
          </p:nvSpPr>
          <p:spPr bwMode="gray">
            <a:xfrm>
              <a:off x="4806820" y="1936405"/>
              <a:ext cx="394489" cy="394514"/>
            </a:xfrm>
            <a:prstGeom prst="ellipse">
              <a:avLst/>
            </a:prstGeom>
            <a:blipFill dpi="0" rotWithShape="1">
              <a:blip r:embed="rId3" cstate="print"/>
              <a:srcRect/>
              <a:stretch>
                <a:fillRect l="-1000" t="-1000" r="-1000" b="-1000"/>
              </a:stretch>
            </a:blipFill>
            <a:ln w="12700">
              <a:noFill/>
              <a:round/>
              <a:headEnd/>
              <a:tailEnd/>
            </a:ln>
            <a:effectLst>
              <a:outerShdw blurRad="50800" dist="38100" dir="5400000" algn="t" rotWithShape="0">
                <a:prstClr val="black">
                  <a:alpha val="40000"/>
                </a:prstClr>
              </a:outerShdw>
            </a:effectLst>
          </p:spPr>
          <p:txBody>
            <a:bodyPr lIns="0" tIns="0" rIns="0" bIns="0" anchor="ctr"/>
            <a:lstStyle/>
            <a:p>
              <a:pPr algn="ctr">
                <a:defRPr/>
              </a:pPr>
              <a:r>
                <a:rPr lang="en-US" sz="1200" b="1" dirty="0">
                  <a:effectLst>
                    <a:innerShdw blurRad="63500" dist="50800" dir="16200000">
                      <a:prstClr val="black">
                        <a:alpha val="50000"/>
                      </a:prstClr>
                    </a:innerShdw>
                  </a:effectLst>
                  <a:latin typeface="Gill Sans MT" panose="020B0502020104020203" pitchFamily="34" charset="0"/>
                </a:rPr>
                <a:t>5</a:t>
              </a:r>
            </a:p>
          </p:txBody>
        </p:sp>
        <p:sp>
          <p:nvSpPr>
            <p:cNvPr id="96" name="Ellipse 65"/>
            <p:cNvSpPr/>
            <p:nvPr/>
          </p:nvSpPr>
          <p:spPr bwMode="gray">
            <a:xfrm>
              <a:off x="5566876" y="1936405"/>
              <a:ext cx="394489" cy="394514"/>
            </a:xfrm>
            <a:prstGeom prst="ellipse">
              <a:avLst/>
            </a:prstGeom>
            <a:blipFill dpi="0" rotWithShape="1">
              <a:blip r:embed="rId3" cstate="print"/>
              <a:srcRect/>
              <a:stretch>
                <a:fillRect l="-1000" t="-1000" r="-1000" b="-1000"/>
              </a:stretch>
            </a:blipFill>
            <a:ln w="12700">
              <a:noFill/>
              <a:round/>
              <a:headEnd/>
              <a:tailEnd/>
            </a:ln>
            <a:effectLst>
              <a:outerShdw blurRad="50800" dist="38100" dir="5400000" algn="t" rotWithShape="0">
                <a:prstClr val="black">
                  <a:alpha val="40000"/>
                </a:prstClr>
              </a:outerShdw>
            </a:effectLst>
          </p:spPr>
          <p:txBody>
            <a:bodyPr lIns="0" tIns="0" rIns="0" bIns="0" anchor="ctr"/>
            <a:lstStyle/>
            <a:p>
              <a:pPr algn="ctr">
                <a:defRPr/>
              </a:pPr>
              <a:r>
                <a:rPr lang="en-US" sz="1200" b="1" dirty="0">
                  <a:effectLst>
                    <a:innerShdw blurRad="63500" dist="50800" dir="16200000">
                      <a:prstClr val="black">
                        <a:alpha val="50000"/>
                      </a:prstClr>
                    </a:innerShdw>
                  </a:effectLst>
                  <a:latin typeface="Gill Sans MT" panose="020B0502020104020203" pitchFamily="34" charset="0"/>
                </a:rPr>
                <a:t>6</a:t>
              </a:r>
            </a:p>
          </p:txBody>
        </p:sp>
        <p:sp>
          <p:nvSpPr>
            <p:cNvPr id="99" name="Ellipse 65"/>
            <p:cNvSpPr/>
            <p:nvPr/>
          </p:nvSpPr>
          <p:spPr bwMode="gray">
            <a:xfrm>
              <a:off x="6363413" y="1936405"/>
              <a:ext cx="394489" cy="394514"/>
            </a:xfrm>
            <a:prstGeom prst="ellipse">
              <a:avLst/>
            </a:prstGeom>
            <a:blipFill dpi="0" rotWithShape="1">
              <a:blip r:embed="rId3" cstate="print"/>
              <a:srcRect/>
              <a:stretch>
                <a:fillRect l="-1000" t="-1000" r="-1000" b="-1000"/>
              </a:stretch>
            </a:blipFill>
            <a:ln w="12700">
              <a:noFill/>
              <a:round/>
              <a:headEnd/>
              <a:tailEnd/>
            </a:ln>
            <a:effectLst>
              <a:outerShdw blurRad="50800" dist="38100" dir="5400000" algn="t" rotWithShape="0">
                <a:prstClr val="black">
                  <a:alpha val="40000"/>
                </a:prstClr>
              </a:outerShdw>
            </a:effectLst>
          </p:spPr>
          <p:txBody>
            <a:bodyPr lIns="0" tIns="0" rIns="0" bIns="0" anchor="ctr"/>
            <a:lstStyle/>
            <a:p>
              <a:pPr algn="ctr">
                <a:defRPr/>
              </a:pPr>
              <a:r>
                <a:rPr lang="en-US" sz="1200" b="1" dirty="0">
                  <a:effectLst>
                    <a:innerShdw blurRad="63500" dist="50800" dir="16200000">
                      <a:prstClr val="black">
                        <a:alpha val="50000"/>
                      </a:prstClr>
                    </a:innerShdw>
                  </a:effectLst>
                  <a:latin typeface="Gill Sans MT" panose="020B0502020104020203" pitchFamily="34" charset="0"/>
                </a:rPr>
                <a:t>7</a:t>
              </a:r>
            </a:p>
          </p:txBody>
        </p:sp>
        <p:sp>
          <p:nvSpPr>
            <p:cNvPr id="102" name="Ellipse 65"/>
            <p:cNvSpPr/>
            <p:nvPr/>
          </p:nvSpPr>
          <p:spPr bwMode="gray">
            <a:xfrm>
              <a:off x="7106251" y="1936405"/>
              <a:ext cx="394489" cy="394514"/>
            </a:xfrm>
            <a:prstGeom prst="ellipse">
              <a:avLst/>
            </a:prstGeom>
            <a:blipFill dpi="0" rotWithShape="1">
              <a:blip r:embed="rId3" cstate="print"/>
              <a:srcRect/>
              <a:stretch>
                <a:fillRect l="-1000" t="-1000" r="-1000" b="-1000"/>
              </a:stretch>
            </a:blipFill>
            <a:ln w="12700">
              <a:noFill/>
              <a:round/>
              <a:headEnd/>
              <a:tailEnd/>
            </a:ln>
            <a:effectLst>
              <a:outerShdw blurRad="50800" dist="38100" dir="5400000" algn="t" rotWithShape="0">
                <a:prstClr val="black">
                  <a:alpha val="40000"/>
                </a:prstClr>
              </a:outerShdw>
            </a:effectLst>
          </p:spPr>
          <p:txBody>
            <a:bodyPr lIns="0" tIns="0" rIns="0" bIns="0" anchor="ctr"/>
            <a:lstStyle/>
            <a:p>
              <a:pPr algn="ctr">
                <a:defRPr/>
              </a:pPr>
              <a:r>
                <a:rPr lang="en-US" sz="1200" b="1" dirty="0">
                  <a:effectLst>
                    <a:innerShdw blurRad="63500" dist="50800" dir="16200000">
                      <a:prstClr val="black">
                        <a:alpha val="50000"/>
                      </a:prstClr>
                    </a:innerShdw>
                  </a:effectLst>
                  <a:latin typeface="Gill Sans MT" panose="020B0502020104020203" pitchFamily="34" charset="0"/>
                </a:rPr>
                <a:t>8</a:t>
              </a:r>
            </a:p>
          </p:txBody>
        </p:sp>
        <p:sp>
          <p:nvSpPr>
            <p:cNvPr id="105" name="Ellipse 65"/>
            <p:cNvSpPr/>
            <p:nvPr/>
          </p:nvSpPr>
          <p:spPr bwMode="gray">
            <a:xfrm>
              <a:off x="7947863" y="1936405"/>
              <a:ext cx="394489" cy="394514"/>
            </a:xfrm>
            <a:prstGeom prst="ellipse">
              <a:avLst/>
            </a:prstGeom>
            <a:blipFill dpi="0" rotWithShape="1">
              <a:blip r:embed="rId3" cstate="print"/>
              <a:srcRect/>
              <a:stretch>
                <a:fillRect l="-1000" t="-1000" r="-1000" b="-1000"/>
              </a:stretch>
            </a:blipFill>
            <a:ln w="12700">
              <a:noFill/>
              <a:round/>
              <a:headEnd/>
              <a:tailEnd/>
            </a:ln>
            <a:effectLst>
              <a:outerShdw blurRad="50800" dist="38100" dir="5400000" algn="t" rotWithShape="0">
                <a:prstClr val="black">
                  <a:alpha val="40000"/>
                </a:prstClr>
              </a:outerShdw>
            </a:effectLst>
          </p:spPr>
          <p:txBody>
            <a:bodyPr lIns="0" tIns="0" rIns="0" bIns="0" anchor="ctr"/>
            <a:lstStyle/>
            <a:p>
              <a:pPr algn="ctr">
                <a:defRPr/>
              </a:pPr>
              <a:r>
                <a:rPr lang="en-US" sz="1200" b="1" dirty="0">
                  <a:effectLst>
                    <a:innerShdw blurRad="63500" dist="50800" dir="16200000">
                      <a:prstClr val="black">
                        <a:alpha val="50000"/>
                      </a:prstClr>
                    </a:innerShdw>
                  </a:effectLst>
                  <a:latin typeface="Gill Sans MT" panose="020B0502020104020203" pitchFamily="34" charset="0"/>
                </a:rPr>
                <a:t>9</a:t>
              </a:r>
            </a:p>
          </p:txBody>
        </p:sp>
        <p:sp>
          <p:nvSpPr>
            <p:cNvPr id="65" name="TextBox 71"/>
            <p:cNvSpPr txBox="1">
              <a:spLocks noChangeArrowheads="1"/>
            </p:cNvSpPr>
            <p:nvPr/>
          </p:nvSpPr>
          <p:spPr bwMode="auto">
            <a:xfrm rot="16200000">
              <a:off x="7691494" y="3360549"/>
              <a:ext cx="2683060" cy="5236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2400">
                  <a:solidFill>
                    <a:schemeClr val="tx1"/>
                  </a:solidFill>
                  <a:latin typeface="Arial" panose="020B0604020202020204" pitchFamily="34" charset="0"/>
                </a:defRPr>
              </a:lvl1pPr>
              <a:lvl2pPr marL="742950" indent="-285750">
                <a:spcBef>
                  <a:spcPct val="20000"/>
                </a:spcBef>
                <a:buChar char="–"/>
                <a:defRPr sz="2000">
                  <a:solidFill>
                    <a:schemeClr val="tx1"/>
                  </a:solidFill>
                  <a:latin typeface="Arial" panose="020B0604020202020204" pitchFamily="34" charset="0"/>
                </a:defRPr>
              </a:lvl2pPr>
              <a:lvl3pPr marL="1143000" indent="-228600">
                <a:spcBef>
                  <a:spcPct val="20000"/>
                </a:spcBef>
                <a:buChar char="•"/>
                <a:defRPr>
                  <a:solidFill>
                    <a:schemeClr val="tx1"/>
                  </a:solidFill>
                  <a:latin typeface="Arial" panose="020B0604020202020204" pitchFamily="34" charset="0"/>
                </a:defRPr>
              </a:lvl3pPr>
              <a:lvl4pPr marL="1600200" indent="-228600">
                <a:spcBef>
                  <a:spcPct val="20000"/>
                </a:spcBef>
                <a:buChar char="–"/>
                <a:defRPr sz="1600">
                  <a:solidFill>
                    <a:schemeClr val="tx1"/>
                  </a:solidFill>
                  <a:latin typeface="Arial" panose="020B0604020202020204" pitchFamily="34" charset="0"/>
                </a:defRPr>
              </a:lvl4pPr>
              <a:lvl5pPr marL="2057400" indent="-228600">
                <a:spcBef>
                  <a:spcPct val="20000"/>
                </a:spcBef>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1600">
                  <a:solidFill>
                    <a:schemeClr val="tx1"/>
                  </a:solidFill>
                  <a:latin typeface="Arial" panose="020B0604020202020204" pitchFamily="34" charset="0"/>
                </a:defRPr>
              </a:lvl9pPr>
            </a:lstStyle>
            <a:p>
              <a:pPr algn="ctr">
                <a:spcBef>
                  <a:spcPct val="0"/>
                </a:spcBef>
                <a:buFontTx/>
                <a:buNone/>
              </a:pPr>
              <a:r>
                <a:rPr lang="en-US" altLang="en-US" sz="1600" b="1" dirty="0">
                  <a:latin typeface="Gill Sans MT" panose="020B0502020104020203" pitchFamily="34" charset="0"/>
                </a:rPr>
                <a:t>Logistics Management Information System</a:t>
              </a:r>
            </a:p>
          </p:txBody>
        </p:sp>
        <p:sp>
          <p:nvSpPr>
            <p:cNvPr id="63" name="Ellipse 65"/>
            <p:cNvSpPr/>
            <p:nvPr/>
          </p:nvSpPr>
          <p:spPr bwMode="gray">
            <a:xfrm>
              <a:off x="9462593" y="1936405"/>
              <a:ext cx="394489" cy="394514"/>
            </a:xfrm>
            <a:prstGeom prst="ellipse">
              <a:avLst/>
            </a:prstGeom>
            <a:blipFill dpi="0" rotWithShape="1">
              <a:blip r:embed="rId3" cstate="print"/>
              <a:srcRect/>
              <a:stretch>
                <a:fillRect l="-1000" t="-1000" r="-1000" b="-1000"/>
              </a:stretch>
            </a:blipFill>
            <a:ln w="12700">
              <a:noFill/>
              <a:round/>
              <a:headEnd/>
              <a:tailEnd/>
            </a:ln>
            <a:effectLst>
              <a:outerShdw blurRad="50800" dist="38100" dir="5400000" algn="t" rotWithShape="0">
                <a:prstClr val="black">
                  <a:alpha val="40000"/>
                </a:prstClr>
              </a:outerShdw>
            </a:effectLst>
          </p:spPr>
          <p:txBody>
            <a:bodyPr lIns="0" tIns="0" rIns="0" bIns="0" anchor="ctr"/>
            <a:lstStyle/>
            <a:p>
              <a:pPr algn="ctr">
                <a:defRPr/>
              </a:pPr>
              <a:r>
                <a:rPr lang="en-US" sz="1200" b="1" dirty="0">
                  <a:effectLst>
                    <a:innerShdw blurRad="63500" dist="50800" dir="16200000">
                      <a:prstClr val="black">
                        <a:alpha val="50000"/>
                      </a:prstClr>
                    </a:innerShdw>
                  </a:effectLst>
                  <a:latin typeface="Gill Sans MT" panose="020B0502020104020203" pitchFamily="34" charset="0"/>
                </a:rPr>
                <a:t>11</a:t>
              </a:r>
            </a:p>
          </p:txBody>
        </p:sp>
        <p:sp>
          <p:nvSpPr>
            <p:cNvPr id="67" name="Ellipse 65"/>
            <p:cNvSpPr/>
            <p:nvPr/>
          </p:nvSpPr>
          <p:spPr bwMode="gray">
            <a:xfrm>
              <a:off x="8734861" y="1936405"/>
              <a:ext cx="394489" cy="394514"/>
            </a:xfrm>
            <a:prstGeom prst="ellipse">
              <a:avLst/>
            </a:prstGeom>
            <a:blipFill dpi="0" rotWithShape="1">
              <a:blip r:embed="rId3" cstate="print"/>
              <a:srcRect/>
              <a:stretch>
                <a:fillRect l="-1000" t="-1000" r="-1000" b="-1000"/>
              </a:stretch>
            </a:blipFill>
            <a:ln w="12700">
              <a:noFill/>
              <a:round/>
              <a:headEnd/>
              <a:tailEnd/>
            </a:ln>
            <a:effectLst>
              <a:outerShdw blurRad="50800" dist="38100" dir="5400000" algn="t" rotWithShape="0">
                <a:prstClr val="black">
                  <a:alpha val="40000"/>
                </a:prstClr>
              </a:outerShdw>
            </a:effectLst>
          </p:spPr>
          <p:txBody>
            <a:bodyPr lIns="0" tIns="0" rIns="0" bIns="0" anchor="ctr"/>
            <a:lstStyle/>
            <a:p>
              <a:pPr algn="ctr">
                <a:defRPr/>
              </a:pPr>
              <a:r>
                <a:rPr lang="en-US" sz="1200" b="1" dirty="0">
                  <a:effectLst>
                    <a:innerShdw blurRad="63500" dist="50800" dir="16200000">
                      <a:prstClr val="black">
                        <a:alpha val="50000"/>
                      </a:prstClr>
                    </a:innerShdw>
                  </a:effectLst>
                  <a:latin typeface="Gill Sans MT" panose="020B0502020104020203" pitchFamily="34" charset="0"/>
                </a:rPr>
                <a:t>10</a:t>
              </a:r>
            </a:p>
          </p:txBody>
        </p:sp>
      </p:grpSp>
    </p:spTree>
    <p:extLst>
      <p:ext uri="{BB962C8B-B14F-4D97-AF65-F5344CB8AC3E}">
        <p14:creationId xmlns:p14="http://schemas.microsoft.com/office/powerpoint/2010/main" val="80835939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2146057" y="197202"/>
            <a:ext cx="8145255" cy="762000"/>
          </a:xfrm>
        </p:spPr>
        <p:txBody>
          <a:bodyPr>
            <a:noAutofit/>
          </a:bodyPr>
          <a:lstStyle/>
          <a:p>
            <a:pPr algn="ctr">
              <a:defRPr/>
            </a:pPr>
            <a:r>
              <a:rPr lang="en-US" sz="3200" b="1" dirty="0">
                <a:solidFill>
                  <a:srgbClr val="C00000"/>
                </a:solidFill>
                <a:latin typeface="Gill Sans MT" panose="020B0502020104020203" pitchFamily="34" charset="0"/>
              </a:rPr>
              <a:t>Supply Chain Functional Areas by Level</a:t>
            </a:r>
            <a:endParaRPr lang="en-US" sz="3200" b="1" strike="sngStrike" dirty="0">
              <a:solidFill>
                <a:srgbClr val="C00000"/>
              </a:solidFill>
              <a:latin typeface="Gill Sans MT" panose="020B0502020104020203" pitchFamily="34" charset="0"/>
            </a:endParaRPr>
          </a:p>
        </p:txBody>
      </p:sp>
      <p:graphicFrame>
        <p:nvGraphicFramePr>
          <p:cNvPr id="5" name="Table 4"/>
          <p:cNvGraphicFramePr>
            <a:graphicFrameLocks noGrp="1"/>
          </p:cNvGraphicFramePr>
          <p:nvPr>
            <p:extLst/>
          </p:nvPr>
        </p:nvGraphicFramePr>
        <p:xfrm>
          <a:off x="831273" y="959202"/>
          <a:ext cx="10201912" cy="4993640"/>
        </p:xfrm>
        <a:graphic>
          <a:graphicData uri="http://schemas.openxmlformats.org/drawingml/2006/table">
            <a:tbl>
              <a:tblPr firstRow="1" bandRow="1">
                <a:tableStyleId>{5C22544A-7EE6-4342-B048-85BDC9FD1C3A}</a:tableStyleId>
              </a:tblPr>
              <a:tblGrid>
                <a:gridCol w="4089862">
                  <a:extLst>
                    <a:ext uri="{9D8B030D-6E8A-4147-A177-3AD203B41FA5}">
                      <a16:colId xmlns:a16="http://schemas.microsoft.com/office/drawing/2014/main" val="20000"/>
                    </a:ext>
                  </a:extLst>
                </a:gridCol>
                <a:gridCol w="1471352">
                  <a:extLst>
                    <a:ext uri="{9D8B030D-6E8A-4147-A177-3AD203B41FA5}">
                      <a16:colId xmlns:a16="http://schemas.microsoft.com/office/drawing/2014/main" val="20001"/>
                    </a:ext>
                  </a:extLst>
                </a:gridCol>
                <a:gridCol w="1596044">
                  <a:extLst>
                    <a:ext uri="{9D8B030D-6E8A-4147-A177-3AD203B41FA5}">
                      <a16:colId xmlns:a16="http://schemas.microsoft.com/office/drawing/2014/main" val="20002"/>
                    </a:ext>
                  </a:extLst>
                </a:gridCol>
                <a:gridCol w="1654233">
                  <a:extLst>
                    <a:ext uri="{9D8B030D-6E8A-4147-A177-3AD203B41FA5}">
                      <a16:colId xmlns:a16="http://schemas.microsoft.com/office/drawing/2014/main" val="20003"/>
                    </a:ext>
                  </a:extLst>
                </a:gridCol>
                <a:gridCol w="1390421">
                  <a:extLst>
                    <a:ext uri="{9D8B030D-6E8A-4147-A177-3AD203B41FA5}">
                      <a16:colId xmlns:a16="http://schemas.microsoft.com/office/drawing/2014/main" val="20004"/>
                    </a:ext>
                  </a:extLst>
                </a:gridCol>
              </a:tblGrid>
              <a:tr h="370840">
                <a:tc>
                  <a:txBody>
                    <a:bodyPr/>
                    <a:lstStyle/>
                    <a:p>
                      <a:r>
                        <a:rPr lang="en-US" dirty="0">
                          <a:latin typeface="Gill Sans MT" panose="020B0502020104020203" pitchFamily="34" charset="0"/>
                        </a:rPr>
                        <a:t>Module</a:t>
                      </a:r>
                    </a:p>
                  </a:txBody>
                  <a:tcPr/>
                </a:tc>
                <a:tc>
                  <a:txBody>
                    <a:bodyPr/>
                    <a:lstStyle/>
                    <a:p>
                      <a:r>
                        <a:rPr lang="en-US" dirty="0">
                          <a:latin typeface="Gill Sans MT" panose="020B0502020104020203" pitchFamily="34" charset="0"/>
                        </a:rPr>
                        <a:t>Central (MOH)</a:t>
                      </a:r>
                    </a:p>
                  </a:txBody>
                  <a:tcPr/>
                </a:tc>
                <a:tc>
                  <a:txBody>
                    <a:bodyPr/>
                    <a:lstStyle/>
                    <a:p>
                      <a:r>
                        <a:rPr lang="en-US" dirty="0">
                          <a:latin typeface="Gill Sans MT" panose="020B0502020104020203" pitchFamily="34" charset="0"/>
                        </a:rPr>
                        <a:t>Central &amp; Intermediate Warehouses</a:t>
                      </a:r>
                    </a:p>
                  </a:txBody>
                  <a:tcPr/>
                </a:tc>
                <a:tc>
                  <a:txBody>
                    <a:bodyPr/>
                    <a:lstStyle/>
                    <a:p>
                      <a:r>
                        <a:rPr lang="en-US" dirty="0">
                          <a:latin typeface="Gill Sans MT" panose="020B0502020104020203" pitchFamily="34" charset="0"/>
                        </a:rPr>
                        <a:t>Intermediate (Referral</a:t>
                      </a:r>
                      <a:r>
                        <a:rPr lang="en-US" baseline="0" dirty="0">
                          <a:latin typeface="Gill Sans MT" panose="020B0502020104020203" pitchFamily="34" charset="0"/>
                        </a:rPr>
                        <a:t> Hospital)</a:t>
                      </a:r>
                      <a:endParaRPr lang="en-US" dirty="0">
                        <a:latin typeface="Gill Sans MT" panose="020B0502020104020203" pitchFamily="34" charset="0"/>
                      </a:endParaRPr>
                    </a:p>
                  </a:txBody>
                  <a:tcPr/>
                </a:tc>
                <a:tc>
                  <a:txBody>
                    <a:bodyPr/>
                    <a:lstStyle/>
                    <a:p>
                      <a:r>
                        <a:rPr lang="en-US" dirty="0">
                          <a:latin typeface="Gill Sans MT" panose="020B0502020104020203" pitchFamily="34" charset="0"/>
                        </a:rPr>
                        <a:t>Peripheral (SDP)</a:t>
                      </a:r>
                    </a:p>
                  </a:txBody>
                  <a:tcPr/>
                </a:tc>
                <a:extLst>
                  <a:ext uri="{0D108BD9-81ED-4DB2-BD59-A6C34878D82A}">
                    <a16:rowId xmlns:a16="http://schemas.microsoft.com/office/drawing/2014/main" val="10000"/>
                  </a:ext>
                </a:extLst>
              </a:tr>
              <a:tr h="370840">
                <a:tc>
                  <a:txBody>
                    <a:bodyPr/>
                    <a:lstStyle/>
                    <a:p>
                      <a:r>
                        <a:rPr lang="en-US" dirty="0">
                          <a:latin typeface="Gill Sans MT" panose="020B0502020104020203" pitchFamily="34" charset="0"/>
                        </a:rPr>
                        <a:t>Strategic</a:t>
                      </a:r>
                      <a:r>
                        <a:rPr lang="en-US" baseline="0" dirty="0">
                          <a:latin typeface="Gill Sans MT" panose="020B0502020104020203" pitchFamily="34" charset="0"/>
                        </a:rPr>
                        <a:t> Planning &amp; Management</a:t>
                      </a:r>
                      <a:endParaRPr lang="en-US" dirty="0">
                        <a:latin typeface="Gill Sans MT" panose="020B0502020104020203" pitchFamily="34" charset="0"/>
                      </a:endParaRPr>
                    </a:p>
                  </a:txBody>
                  <a:tcPr/>
                </a:tc>
                <a:tc>
                  <a:txBody>
                    <a:bodyPr/>
                    <a:lstStyle/>
                    <a:p>
                      <a:pPr algn="ctr"/>
                      <a:r>
                        <a:rPr lang="en-US" dirty="0">
                          <a:latin typeface="Gill Sans MT" panose="020B0502020104020203" pitchFamily="34" charset="0"/>
                        </a:rPr>
                        <a:t>X</a:t>
                      </a:r>
                    </a:p>
                  </a:txBody>
                  <a:tcPr/>
                </a:tc>
                <a:tc>
                  <a:txBody>
                    <a:bodyPr/>
                    <a:lstStyle/>
                    <a:p>
                      <a:pPr algn="ctr"/>
                      <a:r>
                        <a:rPr lang="en-US" dirty="0">
                          <a:latin typeface="Gill Sans MT" panose="020B0502020104020203" pitchFamily="34" charset="0"/>
                        </a:rPr>
                        <a:t>X</a:t>
                      </a:r>
                    </a:p>
                  </a:txBody>
                  <a:tcPr/>
                </a:tc>
                <a:tc>
                  <a:txBody>
                    <a:bodyPr/>
                    <a:lstStyle/>
                    <a:p>
                      <a:pPr algn="ctr"/>
                      <a:r>
                        <a:rPr lang="en-US" dirty="0">
                          <a:latin typeface="Gill Sans MT" panose="020B0502020104020203" pitchFamily="34" charset="0"/>
                        </a:rPr>
                        <a:t>X</a:t>
                      </a:r>
                    </a:p>
                  </a:txBody>
                  <a:tcPr/>
                </a:tc>
                <a:tc>
                  <a:txBody>
                    <a:bodyPr/>
                    <a:lstStyle/>
                    <a:p>
                      <a:pPr algn="ctr"/>
                      <a:endParaRPr lang="en-US" dirty="0">
                        <a:latin typeface="Gill Sans MT" panose="020B0502020104020203" pitchFamily="34" charset="0"/>
                      </a:endParaRPr>
                    </a:p>
                  </a:txBody>
                  <a:tcPr/>
                </a:tc>
                <a:extLst>
                  <a:ext uri="{0D108BD9-81ED-4DB2-BD59-A6C34878D82A}">
                    <a16:rowId xmlns:a16="http://schemas.microsoft.com/office/drawing/2014/main" val="10001"/>
                  </a:ext>
                </a:extLst>
              </a:tr>
              <a:tr h="370840">
                <a:tc>
                  <a:txBody>
                    <a:bodyPr/>
                    <a:lstStyle/>
                    <a:p>
                      <a:r>
                        <a:rPr lang="en-US" dirty="0">
                          <a:latin typeface="Gill Sans MT" panose="020B0502020104020203" pitchFamily="34" charset="0"/>
                        </a:rPr>
                        <a:t>Human Resources</a:t>
                      </a:r>
                    </a:p>
                  </a:txBody>
                  <a:tcPr/>
                </a:tc>
                <a:tc>
                  <a:txBody>
                    <a:bodyPr/>
                    <a:lstStyle/>
                    <a:p>
                      <a:pPr algn="ctr"/>
                      <a:r>
                        <a:rPr lang="en-US" dirty="0">
                          <a:latin typeface="Gill Sans MT" panose="020B0502020104020203" pitchFamily="34" charset="0"/>
                        </a:rPr>
                        <a:t>X</a:t>
                      </a:r>
                    </a:p>
                  </a:txBody>
                  <a:tcPr/>
                </a:tc>
                <a:tc>
                  <a:txBody>
                    <a:bodyPr/>
                    <a:lstStyle/>
                    <a:p>
                      <a:pPr algn="ctr"/>
                      <a:r>
                        <a:rPr lang="en-US" dirty="0">
                          <a:latin typeface="Gill Sans MT" panose="020B0502020104020203" pitchFamily="34" charset="0"/>
                        </a:rPr>
                        <a:t>X</a:t>
                      </a:r>
                    </a:p>
                  </a:txBody>
                  <a:tcPr/>
                </a:tc>
                <a:tc>
                  <a:txBody>
                    <a:bodyPr/>
                    <a:lstStyle/>
                    <a:p>
                      <a:pPr algn="ctr"/>
                      <a:r>
                        <a:rPr lang="en-US" dirty="0">
                          <a:latin typeface="Gill Sans MT" panose="020B0502020104020203" pitchFamily="34" charset="0"/>
                        </a:rPr>
                        <a:t>X</a:t>
                      </a:r>
                    </a:p>
                  </a:txBody>
                  <a:tcPr/>
                </a:tc>
                <a:tc>
                  <a:txBody>
                    <a:bodyPr/>
                    <a:lstStyle/>
                    <a:p>
                      <a:pPr algn="ctr"/>
                      <a:r>
                        <a:rPr lang="en-US" dirty="0">
                          <a:latin typeface="Gill Sans MT" panose="020B0502020104020203" pitchFamily="34" charset="0"/>
                        </a:rPr>
                        <a:t>X</a:t>
                      </a:r>
                    </a:p>
                  </a:txBody>
                  <a:tcPr/>
                </a:tc>
                <a:extLst>
                  <a:ext uri="{0D108BD9-81ED-4DB2-BD59-A6C34878D82A}">
                    <a16:rowId xmlns:a16="http://schemas.microsoft.com/office/drawing/2014/main" val="10002"/>
                  </a:ext>
                </a:extLst>
              </a:tr>
              <a:tr h="370840">
                <a:tc>
                  <a:txBody>
                    <a:bodyPr/>
                    <a:lstStyle/>
                    <a:p>
                      <a:r>
                        <a:rPr lang="en-US" dirty="0">
                          <a:latin typeface="Gill Sans MT" panose="020B0502020104020203" pitchFamily="34" charset="0"/>
                        </a:rPr>
                        <a:t>Financial Sustainability</a:t>
                      </a:r>
                    </a:p>
                  </a:txBody>
                  <a:tcPr/>
                </a:tc>
                <a:tc>
                  <a:txBody>
                    <a:bodyPr/>
                    <a:lstStyle/>
                    <a:p>
                      <a:pPr algn="ctr"/>
                      <a:r>
                        <a:rPr lang="en-US" dirty="0">
                          <a:latin typeface="Gill Sans MT" panose="020B0502020104020203" pitchFamily="34" charset="0"/>
                        </a:rPr>
                        <a:t>X</a:t>
                      </a:r>
                    </a:p>
                  </a:txBody>
                  <a:tcPr/>
                </a:tc>
                <a:tc>
                  <a:txBody>
                    <a:bodyPr/>
                    <a:lstStyle/>
                    <a:p>
                      <a:pPr algn="ctr"/>
                      <a:r>
                        <a:rPr lang="en-US" dirty="0">
                          <a:latin typeface="Gill Sans MT" panose="020B0502020104020203" pitchFamily="34" charset="0"/>
                        </a:rPr>
                        <a:t>X</a:t>
                      </a:r>
                    </a:p>
                  </a:txBody>
                  <a:tcPr/>
                </a:tc>
                <a:tc>
                  <a:txBody>
                    <a:bodyPr/>
                    <a:lstStyle/>
                    <a:p>
                      <a:pPr algn="ctr"/>
                      <a:r>
                        <a:rPr lang="en-US" dirty="0">
                          <a:latin typeface="Gill Sans MT" panose="020B0502020104020203" pitchFamily="34" charset="0"/>
                        </a:rPr>
                        <a:t>X</a:t>
                      </a:r>
                    </a:p>
                  </a:txBody>
                  <a:tcPr/>
                </a:tc>
                <a:tc>
                  <a:txBody>
                    <a:bodyPr/>
                    <a:lstStyle/>
                    <a:p>
                      <a:pPr algn="ctr"/>
                      <a:r>
                        <a:rPr lang="en-US" dirty="0">
                          <a:latin typeface="Gill Sans MT" panose="020B0502020104020203" pitchFamily="34" charset="0"/>
                        </a:rPr>
                        <a:t>X</a:t>
                      </a:r>
                    </a:p>
                  </a:txBody>
                  <a:tcPr/>
                </a:tc>
                <a:extLst>
                  <a:ext uri="{0D108BD9-81ED-4DB2-BD59-A6C34878D82A}">
                    <a16:rowId xmlns:a16="http://schemas.microsoft.com/office/drawing/2014/main" val="10003"/>
                  </a:ext>
                </a:extLst>
              </a:tr>
              <a:tr h="370840">
                <a:tc>
                  <a:txBody>
                    <a:bodyPr/>
                    <a:lstStyle/>
                    <a:p>
                      <a:r>
                        <a:rPr lang="en-US" dirty="0">
                          <a:latin typeface="Gill Sans MT" panose="020B0502020104020203" pitchFamily="34" charset="0"/>
                        </a:rPr>
                        <a:t>Policy &amp; Governance</a:t>
                      </a:r>
                    </a:p>
                  </a:txBody>
                  <a:tcPr/>
                </a:tc>
                <a:tc>
                  <a:txBody>
                    <a:bodyPr/>
                    <a:lstStyle/>
                    <a:p>
                      <a:pPr algn="ctr"/>
                      <a:r>
                        <a:rPr lang="en-US" dirty="0">
                          <a:latin typeface="Gill Sans MT" panose="020B0502020104020203" pitchFamily="34" charset="0"/>
                        </a:rPr>
                        <a:t>X</a:t>
                      </a:r>
                    </a:p>
                  </a:txBody>
                  <a:tcPr/>
                </a:tc>
                <a:tc>
                  <a:txBody>
                    <a:bodyPr/>
                    <a:lstStyle/>
                    <a:p>
                      <a:pPr algn="ctr"/>
                      <a:r>
                        <a:rPr lang="en-US" dirty="0">
                          <a:latin typeface="Gill Sans MT" panose="020B0502020104020203" pitchFamily="34" charset="0"/>
                        </a:rPr>
                        <a:t>X</a:t>
                      </a:r>
                    </a:p>
                  </a:txBody>
                  <a:tcPr/>
                </a:tc>
                <a:tc>
                  <a:txBody>
                    <a:bodyPr/>
                    <a:lstStyle/>
                    <a:p>
                      <a:pPr algn="ctr"/>
                      <a:r>
                        <a:rPr lang="en-US" dirty="0">
                          <a:latin typeface="Gill Sans MT" panose="020B0502020104020203" pitchFamily="34" charset="0"/>
                        </a:rPr>
                        <a:t>X</a:t>
                      </a:r>
                    </a:p>
                  </a:txBody>
                  <a:tcPr/>
                </a:tc>
                <a:tc>
                  <a:txBody>
                    <a:bodyPr/>
                    <a:lstStyle/>
                    <a:p>
                      <a:pPr algn="ctr"/>
                      <a:endParaRPr lang="en-US" dirty="0">
                        <a:latin typeface="Gill Sans MT" panose="020B0502020104020203" pitchFamily="34" charset="0"/>
                      </a:endParaRPr>
                    </a:p>
                  </a:txBody>
                  <a:tcPr/>
                </a:tc>
                <a:extLst>
                  <a:ext uri="{0D108BD9-81ED-4DB2-BD59-A6C34878D82A}">
                    <a16:rowId xmlns:a16="http://schemas.microsoft.com/office/drawing/2014/main" val="10004"/>
                  </a:ext>
                </a:extLst>
              </a:tr>
              <a:tr h="370840">
                <a:tc>
                  <a:txBody>
                    <a:bodyPr/>
                    <a:lstStyle/>
                    <a:p>
                      <a:r>
                        <a:rPr lang="en-US" dirty="0">
                          <a:latin typeface="Gill Sans MT" panose="020B0502020104020203" pitchFamily="34" charset="0"/>
                        </a:rPr>
                        <a:t>Quality</a:t>
                      </a:r>
                      <a:r>
                        <a:rPr lang="en-US" baseline="0" dirty="0">
                          <a:latin typeface="Gill Sans MT" panose="020B0502020104020203" pitchFamily="34" charset="0"/>
                        </a:rPr>
                        <a:t> &amp; Pharmacovigilance</a:t>
                      </a:r>
                      <a:endParaRPr lang="en-US" dirty="0">
                        <a:latin typeface="Gill Sans MT" panose="020B0502020104020203" pitchFamily="34" charset="0"/>
                      </a:endParaRPr>
                    </a:p>
                  </a:txBody>
                  <a:tcPr/>
                </a:tc>
                <a:tc>
                  <a:txBody>
                    <a:bodyPr/>
                    <a:lstStyle/>
                    <a:p>
                      <a:pPr algn="ctr"/>
                      <a:r>
                        <a:rPr lang="en-US" dirty="0">
                          <a:latin typeface="Gill Sans MT" panose="020B0502020104020203" pitchFamily="34" charset="0"/>
                        </a:rPr>
                        <a:t>X</a:t>
                      </a:r>
                    </a:p>
                  </a:txBody>
                  <a:tcPr/>
                </a:tc>
                <a:tc>
                  <a:txBody>
                    <a:bodyPr/>
                    <a:lstStyle/>
                    <a:p>
                      <a:pPr algn="ctr"/>
                      <a:r>
                        <a:rPr lang="en-US" dirty="0">
                          <a:latin typeface="Gill Sans MT" panose="020B0502020104020203" pitchFamily="34" charset="0"/>
                        </a:rPr>
                        <a:t>X</a:t>
                      </a:r>
                    </a:p>
                  </a:txBody>
                  <a:tcPr/>
                </a:tc>
                <a:tc>
                  <a:txBody>
                    <a:bodyPr/>
                    <a:lstStyle/>
                    <a:p>
                      <a:pPr algn="ctr"/>
                      <a:r>
                        <a:rPr lang="en-US" dirty="0">
                          <a:latin typeface="Gill Sans MT" panose="020B0502020104020203" pitchFamily="34" charset="0"/>
                        </a:rPr>
                        <a:t>X</a:t>
                      </a:r>
                    </a:p>
                  </a:txBody>
                  <a:tcPr/>
                </a:tc>
                <a:tc>
                  <a:txBody>
                    <a:bodyPr/>
                    <a:lstStyle/>
                    <a:p>
                      <a:pPr algn="ctr"/>
                      <a:r>
                        <a:rPr lang="en-US" dirty="0">
                          <a:latin typeface="Gill Sans MT" panose="020B0502020104020203" pitchFamily="34" charset="0"/>
                        </a:rPr>
                        <a:t>X</a:t>
                      </a:r>
                    </a:p>
                  </a:txBody>
                  <a:tcPr/>
                </a:tc>
                <a:extLst>
                  <a:ext uri="{0D108BD9-81ED-4DB2-BD59-A6C34878D82A}">
                    <a16:rowId xmlns:a16="http://schemas.microsoft.com/office/drawing/2014/main" val="10005"/>
                  </a:ext>
                </a:extLst>
              </a:tr>
              <a:tr h="370840">
                <a:tc>
                  <a:txBody>
                    <a:bodyPr/>
                    <a:lstStyle/>
                    <a:p>
                      <a:r>
                        <a:rPr lang="en-US" dirty="0">
                          <a:latin typeface="Gill Sans MT" panose="020B0502020104020203" pitchFamily="34" charset="0"/>
                        </a:rPr>
                        <a:t>Forecasting &amp; Supply Planning</a:t>
                      </a:r>
                    </a:p>
                  </a:txBody>
                  <a:tcPr/>
                </a:tc>
                <a:tc>
                  <a:txBody>
                    <a:bodyPr/>
                    <a:lstStyle/>
                    <a:p>
                      <a:pPr algn="ctr"/>
                      <a:r>
                        <a:rPr lang="en-US" dirty="0">
                          <a:latin typeface="Gill Sans MT" panose="020B0502020104020203" pitchFamily="34" charset="0"/>
                        </a:rPr>
                        <a:t>X</a:t>
                      </a:r>
                    </a:p>
                  </a:txBody>
                  <a:tcPr/>
                </a:tc>
                <a:tc>
                  <a:txBody>
                    <a:bodyPr/>
                    <a:lstStyle/>
                    <a:p>
                      <a:pPr algn="ctr"/>
                      <a:r>
                        <a:rPr lang="en-US" dirty="0">
                          <a:latin typeface="Gill Sans MT" panose="020B0502020104020203" pitchFamily="34" charset="0"/>
                        </a:rPr>
                        <a:t>X</a:t>
                      </a:r>
                    </a:p>
                  </a:txBody>
                  <a:tcPr/>
                </a:tc>
                <a:tc>
                  <a:txBody>
                    <a:bodyPr/>
                    <a:lstStyle/>
                    <a:p>
                      <a:pPr algn="ctr"/>
                      <a:r>
                        <a:rPr lang="en-US" dirty="0">
                          <a:latin typeface="Gill Sans MT" panose="020B0502020104020203" pitchFamily="34" charset="0"/>
                        </a:rPr>
                        <a:t>X</a:t>
                      </a:r>
                    </a:p>
                  </a:txBody>
                  <a:tcPr/>
                </a:tc>
                <a:tc>
                  <a:txBody>
                    <a:bodyPr/>
                    <a:lstStyle/>
                    <a:p>
                      <a:pPr algn="ctr"/>
                      <a:endParaRPr lang="en-US" dirty="0">
                        <a:latin typeface="Gill Sans MT" panose="020B0502020104020203" pitchFamily="34" charset="0"/>
                      </a:endParaRPr>
                    </a:p>
                  </a:txBody>
                  <a:tcPr/>
                </a:tc>
                <a:extLst>
                  <a:ext uri="{0D108BD9-81ED-4DB2-BD59-A6C34878D82A}">
                    <a16:rowId xmlns:a16="http://schemas.microsoft.com/office/drawing/2014/main" val="10006"/>
                  </a:ext>
                </a:extLst>
              </a:tr>
              <a:tr h="370840">
                <a:tc>
                  <a:txBody>
                    <a:bodyPr/>
                    <a:lstStyle/>
                    <a:p>
                      <a:r>
                        <a:rPr lang="en-US" dirty="0">
                          <a:latin typeface="Gill Sans MT" panose="020B0502020104020203" pitchFamily="34" charset="0"/>
                        </a:rPr>
                        <a:t>Procurement &amp; Customs Clearance</a:t>
                      </a:r>
                    </a:p>
                  </a:txBody>
                  <a:tcPr/>
                </a:tc>
                <a:tc>
                  <a:txBody>
                    <a:bodyPr/>
                    <a:lstStyle/>
                    <a:p>
                      <a:pPr algn="ctr"/>
                      <a:r>
                        <a:rPr lang="en-US" dirty="0">
                          <a:latin typeface="Gill Sans MT" panose="020B0502020104020203" pitchFamily="34" charset="0"/>
                        </a:rPr>
                        <a:t>X</a:t>
                      </a:r>
                    </a:p>
                  </a:txBody>
                  <a:tcPr/>
                </a:tc>
                <a:tc>
                  <a:txBody>
                    <a:bodyPr/>
                    <a:lstStyle/>
                    <a:p>
                      <a:pPr algn="ctr"/>
                      <a:r>
                        <a:rPr lang="en-US" dirty="0">
                          <a:latin typeface="Gill Sans MT" panose="020B0502020104020203" pitchFamily="34" charset="0"/>
                        </a:rPr>
                        <a:t>X</a:t>
                      </a:r>
                    </a:p>
                  </a:txBody>
                  <a:tcPr/>
                </a:tc>
                <a:tc>
                  <a:txBody>
                    <a:bodyPr/>
                    <a:lstStyle/>
                    <a:p>
                      <a:pPr algn="ctr"/>
                      <a:r>
                        <a:rPr lang="en-US" dirty="0">
                          <a:latin typeface="Gill Sans MT" panose="020B0502020104020203" pitchFamily="34" charset="0"/>
                        </a:rPr>
                        <a:t>(X)</a:t>
                      </a:r>
                    </a:p>
                  </a:txBody>
                  <a:tcPr/>
                </a:tc>
                <a:tc>
                  <a:txBody>
                    <a:bodyPr/>
                    <a:lstStyle/>
                    <a:p>
                      <a:pPr algn="ctr"/>
                      <a:endParaRPr lang="en-US" dirty="0">
                        <a:latin typeface="Gill Sans MT" panose="020B0502020104020203" pitchFamily="34" charset="0"/>
                      </a:endParaRPr>
                    </a:p>
                  </a:txBody>
                  <a:tcPr/>
                </a:tc>
                <a:extLst>
                  <a:ext uri="{0D108BD9-81ED-4DB2-BD59-A6C34878D82A}">
                    <a16:rowId xmlns:a16="http://schemas.microsoft.com/office/drawing/2014/main" val="10007"/>
                  </a:ext>
                </a:extLst>
              </a:tr>
              <a:tr h="370840">
                <a:tc>
                  <a:txBody>
                    <a:bodyPr/>
                    <a:lstStyle/>
                    <a:p>
                      <a:r>
                        <a:rPr lang="en-US" dirty="0">
                          <a:latin typeface="Gill Sans MT" panose="020B0502020104020203" pitchFamily="34" charset="0"/>
                        </a:rPr>
                        <a:t>Warehousing &amp; Storage</a:t>
                      </a:r>
                    </a:p>
                  </a:txBody>
                  <a:tcPr/>
                </a:tc>
                <a:tc>
                  <a:txBody>
                    <a:bodyPr/>
                    <a:lstStyle/>
                    <a:p>
                      <a:pPr algn="ctr"/>
                      <a:r>
                        <a:rPr lang="en-US" dirty="0">
                          <a:latin typeface="Gill Sans MT" panose="020B0502020104020203" pitchFamily="34" charset="0"/>
                        </a:rPr>
                        <a:t>(X)</a:t>
                      </a:r>
                    </a:p>
                  </a:txBody>
                  <a:tcPr/>
                </a:tc>
                <a:tc>
                  <a:txBody>
                    <a:bodyPr/>
                    <a:lstStyle/>
                    <a:p>
                      <a:pPr algn="ctr"/>
                      <a:r>
                        <a:rPr lang="en-US" dirty="0">
                          <a:latin typeface="Gill Sans MT" panose="020B0502020104020203" pitchFamily="34" charset="0"/>
                        </a:rPr>
                        <a:t>X</a:t>
                      </a:r>
                    </a:p>
                  </a:txBody>
                  <a:tcPr/>
                </a:tc>
                <a:tc>
                  <a:txBody>
                    <a:bodyPr/>
                    <a:lstStyle/>
                    <a:p>
                      <a:pPr algn="ctr"/>
                      <a:r>
                        <a:rPr lang="en-US" dirty="0">
                          <a:latin typeface="Gill Sans MT" panose="020B0502020104020203" pitchFamily="34" charset="0"/>
                        </a:rPr>
                        <a:t>X</a:t>
                      </a:r>
                    </a:p>
                  </a:txBody>
                  <a:tcPr/>
                </a:tc>
                <a:tc>
                  <a:txBody>
                    <a:bodyPr/>
                    <a:lstStyle/>
                    <a:p>
                      <a:pPr algn="ctr"/>
                      <a:r>
                        <a:rPr lang="en-US" dirty="0">
                          <a:latin typeface="Gill Sans MT" panose="020B0502020104020203" pitchFamily="34" charset="0"/>
                        </a:rPr>
                        <a:t>X</a:t>
                      </a:r>
                    </a:p>
                  </a:txBody>
                  <a:tcPr/>
                </a:tc>
                <a:extLst>
                  <a:ext uri="{0D108BD9-81ED-4DB2-BD59-A6C34878D82A}">
                    <a16:rowId xmlns:a16="http://schemas.microsoft.com/office/drawing/2014/main" val="10008"/>
                  </a:ext>
                </a:extLst>
              </a:tr>
              <a:tr h="370840">
                <a:tc>
                  <a:txBody>
                    <a:bodyPr/>
                    <a:lstStyle/>
                    <a:p>
                      <a:r>
                        <a:rPr lang="en-US" dirty="0">
                          <a:latin typeface="Gill Sans MT" panose="020B0502020104020203" pitchFamily="34" charset="0"/>
                        </a:rPr>
                        <a:t>Distribution</a:t>
                      </a:r>
                    </a:p>
                  </a:txBody>
                  <a:tcPr/>
                </a:tc>
                <a:tc>
                  <a:txBody>
                    <a:bodyPr/>
                    <a:lstStyle/>
                    <a:p>
                      <a:pPr algn="ctr"/>
                      <a:r>
                        <a:rPr lang="en-US" dirty="0">
                          <a:latin typeface="Gill Sans MT" panose="020B0502020104020203" pitchFamily="34" charset="0"/>
                        </a:rPr>
                        <a:t>X</a:t>
                      </a:r>
                    </a:p>
                  </a:txBody>
                  <a:tcPr/>
                </a:tc>
                <a:tc>
                  <a:txBody>
                    <a:bodyPr/>
                    <a:lstStyle/>
                    <a:p>
                      <a:pPr algn="ctr"/>
                      <a:r>
                        <a:rPr lang="en-US" dirty="0">
                          <a:latin typeface="Gill Sans MT" panose="020B0502020104020203" pitchFamily="34" charset="0"/>
                        </a:rPr>
                        <a:t>X</a:t>
                      </a:r>
                    </a:p>
                  </a:txBody>
                  <a:tcPr/>
                </a:tc>
                <a:tc>
                  <a:txBody>
                    <a:bodyPr/>
                    <a:lstStyle/>
                    <a:p>
                      <a:pPr algn="ctr"/>
                      <a:endParaRPr lang="en-US" dirty="0">
                        <a:latin typeface="Gill Sans MT" panose="020B0502020104020203" pitchFamily="34" charset="0"/>
                      </a:endParaRPr>
                    </a:p>
                  </a:txBody>
                  <a:tcPr/>
                </a:tc>
                <a:tc>
                  <a:txBody>
                    <a:bodyPr/>
                    <a:lstStyle/>
                    <a:p>
                      <a:pPr algn="ctr"/>
                      <a:endParaRPr lang="en-US" dirty="0">
                        <a:latin typeface="Gill Sans MT" panose="020B0502020104020203" pitchFamily="34" charset="0"/>
                      </a:endParaRPr>
                    </a:p>
                  </a:txBody>
                  <a:tcPr/>
                </a:tc>
                <a:extLst>
                  <a:ext uri="{0D108BD9-81ED-4DB2-BD59-A6C34878D82A}">
                    <a16:rowId xmlns:a16="http://schemas.microsoft.com/office/drawing/2014/main" val="10009"/>
                  </a:ext>
                </a:extLst>
              </a:tr>
              <a:tr h="370840">
                <a:tc>
                  <a:txBody>
                    <a:bodyPr/>
                    <a:lstStyle/>
                    <a:p>
                      <a:r>
                        <a:rPr lang="en-US" dirty="0">
                          <a:latin typeface="Gill Sans MT" panose="020B0502020104020203" pitchFamily="34" charset="0"/>
                        </a:rPr>
                        <a:t>LMIS</a:t>
                      </a:r>
                    </a:p>
                  </a:txBody>
                  <a:tcPr/>
                </a:tc>
                <a:tc>
                  <a:txBody>
                    <a:bodyPr/>
                    <a:lstStyle/>
                    <a:p>
                      <a:pPr algn="ctr"/>
                      <a:r>
                        <a:rPr lang="en-US" dirty="0">
                          <a:latin typeface="Gill Sans MT" panose="020B0502020104020203" pitchFamily="34" charset="0"/>
                        </a:rPr>
                        <a:t>X</a:t>
                      </a:r>
                    </a:p>
                  </a:txBody>
                  <a:tcPr/>
                </a:tc>
                <a:tc>
                  <a:txBody>
                    <a:bodyPr/>
                    <a:lstStyle/>
                    <a:p>
                      <a:pPr algn="ctr"/>
                      <a:r>
                        <a:rPr lang="en-US" dirty="0">
                          <a:latin typeface="Gill Sans MT" panose="020B0502020104020203" pitchFamily="34" charset="0"/>
                        </a:rPr>
                        <a:t>X</a:t>
                      </a:r>
                    </a:p>
                  </a:txBody>
                  <a:tcPr/>
                </a:tc>
                <a:tc>
                  <a:txBody>
                    <a:bodyPr/>
                    <a:lstStyle/>
                    <a:p>
                      <a:pPr algn="ctr"/>
                      <a:r>
                        <a:rPr lang="en-US" dirty="0">
                          <a:latin typeface="Gill Sans MT" panose="020B0502020104020203" pitchFamily="34" charset="0"/>
                        </a:rPr>
                        <a:t>X</a:t>
                      </a:r>
                    </a:p>
                  </a:txBody>
                  <a:tcPr/>
                </a:tc>
                <a:tc>
                  <a:txBody>
                    <a:bodyPr/>
                    <a:lstStyle/>
                    <a:p>
                      <a:pPr algn="ctr"/>
                      <a:r>
                        <a:rPr lang="en-US" dirty="0">
                          <a:latin typeface="Gill Sans MT" panose="020B0502020104020203" pitchFamily="34" charset="0"/>
                        </a:rPr>
                        <a:t>X</a:t>
                      </a:r>
                    </a:p>
                  </a:txBody>
                  <a:tcPr/>
                </a:tc>
                <a:extLst>
                  <a:ext uri="{0D108BD9-81ED-4DB2-BD59-A6C34878D82A}">
                    <a16:rowId xmlns:a16="http://schemas.microsoft.com/office/drawing/2014/main" val="10010"/>
                  </a:ext>
                </a:extLst>
              </a:tr>
              <a:tr h="370840">
                <a:tc>
                  <a:txBody>
                    <a:bodyPr/>
                    <a:lstStyle/>
                    <a:p>
                      <a:r>
                        <a:rPr lang="en-US" dirty="0">
                          <a:latin typeface="Gill Sans MT" panose="020B0502020104020203" pitchFamily="34" charset="0"/>
                        </a:rPr>
                        <a:t>Waste Management</a:t>
                      </a:r>
                    </a:p>
                  </a:txBody>
                  <a:tcPr/>
                </a:tc>
                <a:tc>
                  <a:txBody>
                    <a:bodyPr/>
                    <a:lstStyle/>
                    <a:p>
                      <a:pPr algn="ctr"/>
                      <a:r>
                        <a:rPr lang="en-US" dirty="0">
                          <a:latin typeface="Gill Sans MT" panose="020B0502020104020203" pitchFamily="34" charset="0"/>
                        </a:rPr>
                        <a:t>X</a:t>
                      </a:r>
                    </a:p>
                  </a:txBody>
                  <a:tcPr/>
                </a:tc>
                <a:tc>
                  <a:txBody>
                    <a:bodyPr/>
                    <a:lstStyle/>
                    <a:p>
                      <a:pPr algn="ctr"/>
                      <a:r>
                        <a:rPr lang="en-US" dirty="0">
                          <a:latin typeface="Gill Sans MT" panose="020B0502020104020203" pitchFamily="34" charset="0"/>
                        </a:rPr>
                        <a:t>X</a:t>
                      </a:r>
                    </a:p>
                  </a:txBody>
                  <a:tcPr/>
                </a:tc>
                <a:tc>
                  <a:txBody>
                    <a:bodyPr/>
                    <a:lstStyle/>
                    <a:p>
                      <a:pPr algn="ctr"/>
                      <a:r>
                        <a:rPr lang="en-US" dirty="0">
                          <a:latin typeface="Gill Sans MT" panose="020B0502020104020203" pitchFamily="34" charset="0"/>
                        </a:rPr>
                        <a:t>X</a:t>
                      </a:r>
                    </a:p>
                  </a:txBody>
                  <a:tcPr/>
                </a:tc>
                <a:tc>
                  <a:txBody>
                    <a:bodyPr/>
                    <a:lstStyle/>
                    <a:p>
                      <a:pPr algn="ctr"/>
                      <a:r>
                        <a:rPr lang="en-US" dirty="0">
                          <a:latin typeface="Gill Sans MT" panose="020B0502020104020203" pitchFamily="34" charset="0"/>
                        </a:rPr>
                        <a:t>X</a:t>
                      </a:r>
                    </a:p>
                  </a:txBody>
                  <a:tcPr/>
                </a:tc>
                <a:extLst>
                  <a:ext uri="{0D108BD9-81ED-4DB2-BD59-A6C34878D82A}">
                    <a16:rowId xmlns:a16="http://schemas.microsoft.com/office/drawing/2014/main" val="10011"/>
                  </a:ext>
                </a:extLst>
              </a:tr>
            </a:tbl>
          </a:graphicData>
        </a:graphic>
      </p:graphicFrame>
      <p:sp>
        <p:nvSpPr>
          <p:cNvPr id="6" name="TextBox 5"/>
          <p:cNvSpPr txBox="1"/>
          <p:nvPr/>
        </p:nvSpPr>
        <p:spPr>
          <a:xfrm>
            <a:off x="879894" y="6095364"/>
            <a:ext cx="2593980" cy="369332"/>
          </a:xfrm>
          <a:prstGeom prst="rect">
            <a:avLst/>
          </a:prstGeom>
          <a:noFill/>
        </p:spPr>
        <p:txBody>
          <a:bodyPr wrap="none" rtlCol="0">
            <a:spAutoFit/>
          </a:bodyPr>
          <a:lstStyle/>
          <a:p>
            <a:r>
              <a:rPr lang="en-US" b="1" dirty="0">
                <a:solidFill>
                  <a:srgbClr val="0070C0"/>
                </a:solidFill>
                <a:latin typeface="Gill Sans MT" panose="020B0502020104020203" pitchFamily="34" charset="0"/>
              </a:rPr>
              <a:t>(X)= limited questions</a:t>
            </a:r>
          </a:p>
        </p:txBody>
      </p:sp>
    </p:spTree>
    <p:extLst>
      <p:ext uri="{BB962C8B-B14F-4D97-AF65-F5344CB8AC3E}">
        <p14:creationId xmlns:p14="http://schemas.microsoft.com/office/powerpoint/2010/main" val="77615771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28</TotalTime>
  <Words>785</Words>
  <Application>Microsoft Office PowerPoint</Application>
  <PresentationFormat>Widescreen</PresentationFormat>
  <Paragraphs>144</Paragraphs>
  <Slides>6</Slides>
  <Notes>6</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6</vt:i4>
      </vt:variant>
    </vt:vector>
  </HeadingPairs>
  <TitlesOfParts>
    <vt:vector size="13" baseType="lpstr">
      <vt:lpstr>Arial</vt:lpstr>
      <vt:lpstr>Calibri</vt:lpstr>
      <vt:lpstr>Calibri Light</vt:lpstr>
      <vt:lpstr>Gill Sans MT</vt:lpstr>
      <vt:lpstr>Times</vt:lpstr>
      <vt:lpstr>Wingdings</vt:lpstr>
      <vt:lpstr>Office Theme</vt:lpstr>
      <vt:lpstr>PowerPoint Presentation</vt:lpstr>
      <vt:lpstr>PowerPoint Presentation</vt:lpstr>
      <vt:lpstr>Supply Chain Levels</vt:lpstr>
      <vt:lpstr>Supply Chain Levels Zambia</vt:lpstr>
      <vt:lpstr>Supply Chain Functional Areas</vt:lpstr>
      <vt:lpstr>Supply Chain Functional Areas by Level</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Brian Agbiriogu</dc:creator>
  <cp:lastModifiedBy>Kelly Earp</cp:lastModifiedBy>
  <cp:revision>14</cp:revision>
  <dcterms:created xsi:type="dcterms:W3CDTF">2018-05-01T03:36:14Z</dcterms:created>
  <dcterms:modified xsi:type="dcterms:W3CDTF">2018-09-17T15:08:18Z</dcterms:modified>
</cp:coreProperties>
</file>