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39" r:id="rId2"/>
    <p:sldId id="340" r:id="rId3"/>
    <p:sldId id="553" r:id="rId4"/>
    <p:sldId id="295" r:id="rId5"/>
    <p:sldId id="34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8" autoAdjust="0"/>
    <p:restoredTop sz="94648"/>
  </p:normalViewPr>
  <p:slideViewPr>
    <p:cSldViewPr snapToGrid="0">
      <p:cViewPr varScale="1">
        <p:scale>
          <a:sx n="78" d="100"/>
          <a:sy n="78" d="100"/>
        </p:scale>
        <p:origin x="83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6899E9-EF86-4F6B-A8BE-4DD23E3B22E8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56F9A2-527B-4093-A435-C8C84E445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836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C872BA43-7AC7-4C85-A475-09DD78EA8C9A}" type="slidenum">
              <a:rPr lang="en-US" altLang="en-US" sz="1200">
                <a:latin typeface="Times" charset="0"/>
              </a:rPr>
              <a:pPr>
                <a:defRPr/>
              </a:pPr>
              <a:t>1</a:t>
            </a:fld>
            <a:endParaRPr lang="en-US" altLang="en-US" sz="12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921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brief recap of what was covered in Day 1 to</a:t>
            </a:r>
            <a:r>
              <a:rPr lang="en-US" baseline="0" dirty="0"/>
              <a:t> reposition the trainees for today.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56F9A2-527B-4093-A435-C8C84E4452E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548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reminder of the range of document and tools available </a:t>
            </a:r>
            <a:r>
              <a:rPr lang="en-US" dirty="0" err="1"/>
              <a:t>wihtin</a:t>
            </a:r>
            <a:r>
              <a:rPr lang="en-US" dirty="0"/>
              <a:t> NSCA 2.0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56F9A2-527B-4093-A435-C8C84E4452E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3729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Please contact</a:t>
            </a:r>
            <a:r>
              <a:rPr lang="en-US" baseline="0" dirty="0"/>
              <a:t> these individuals at USAID if you have any inquiries regarding this tool.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A558B-E4E9-A94A-B9C1-029E46A76ABA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074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run through of the day’s program, and pointing out that there are four exercises today </a:t>
            </a:r>
            <a:r>
              <a:rPr lang="en-US" baseline="0" dirty="0"/>
              <a:t>to help you obtain practical experience with the key components of implementing the assessment.  So it’s not all sitting and listening or death by </a:t>
            </a:r>
            <a:r>
              <a:rPr lang="en-US" baseline="0" dirty="0" err="1"/>
              <a:t>PowerpPoint</a:t>
            </a:r>
            <a:r>
              <a:rPr lang="en-US" baseline="0" dirty="0"/>
              <a:t> today.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A558B-E4E9-A94A-B9C1-029E46A76ABA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015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2692D-B03F-4E8C-BF84-D8F6417D1A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4D0595-6AF2-449D-B7A1-93BE09355E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EAB48D-081B-4742-9775-C598926F8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B74443-9584-4353-93BB-F2D3828BD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858B2F-AC54-483B-9C7A-50A2AB6B9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447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E1BDA-69C0-4227-98F3-934D9AE2E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0E3D05-5E34-4A80-9E33-23145DD6A4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33234E-468B-4C2B-8026-BEA92465C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AE927-B3BB-409A-BADE-949A2EFCA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272F0F-A864-450A-8D0B-46667DE84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656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B18D5C-E7CF-432F-B84B-E0C142F4D7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4C2105-D8E6-464D-ACD0-B31AC1542B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7AFA45-462C-4168-ABED-6ABDF587A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A5DB5E-CA19-427F-B953-B5BC00F67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D84221-204C-46E6-AF68-DCE091BE8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769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A1F2A-DF40-4712-8041-797F4B9C0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FE5CE-2ED4-49FD-84EE-ABEF656426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3607D-4637-48DD-B93E-EF6D13371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A1A64B-9E7D-4EF8-A883-C74AA7D9F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395263-DBB8-4C1C-94ED-10A73B1F9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116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21EF4-2747-42D1-8262-50E5FCE26E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19804B-2ADB-4DB6-9746-2A5EE45918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1A55A-86B1-4B35-8A1F-B66A81E17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4D8BDD-1C12-483B-8E8E-0525F4550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D90C6D-69DA-4DB6-929B-8D42001C7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086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C6EE0-4359-451B-91C1-40D6A0F0B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FAEE0-0594-4CF3-B5B5-4456DC4461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3C50AF-C18F-48CD-A578-20BE3DB808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3103C6-BF33-47E5-847A-560A0C0D9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8FD7D1-D9D3-4722-83B7-654D9C3C0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6A9B9B-6AFB-49C0-90DC-5D52FAFBA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700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80D1D-6D12-462D-99B7-3FA5FA400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11F70D-A3DF-43D6-BC98-0470064A2D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ADB702-A8DA-429A-B324-AFBFD78558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B67F98-F5C9-421B-AA7D-20657E8F22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438C72-BAAC-48BD-BBC9-AF88ED44C0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E7E763-3F9E-42E1-9C47-320103BD6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E179AC-A7F1-4062-8078-BF6F71EFA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A567B2-FBA6-46E3-8097-CFB1D8C29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434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BF491-4EFE-4702-AC9E-93E86BD31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6C05DE-7245-435B-8704-1D7FABE12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7BF93C-B6B3-4D37-B10F-A62272343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734DB3-0B81-4DD3-917C-1D2B3B4CF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016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96D5E8-DBDF-47D0-80CA-145D270FB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42BD02-7C9C-4B48-A612-66E01CBD7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8FB6D5-8D45-47F9-88B2-70922463E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558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2CA13-67EA-481D-B0E1-6DF004E56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33B88-8E10-4170-BB68-1EBF4668FC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B7A5BC-F55B-4229-B12D-2C1D951971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17B450-EB01-49B8-AC21-6F282F440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BFBCB1-3696-4CB1-B775-8BA98089F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248271-1179-45AD-8EB8-B56C23AE5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80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05AA8-6CBD-4953-8705-0803D53AA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25C7B3-217F-44A2-8947-840CB2DC04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4163C7-B711-4A99-A017-BBF2701FFA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A87B26-DF1E-4E96-B0EE-ED5AE8351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25B9D2-CF21-49CC-8623-9807F2B36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F181A4-177B-47FF-9DCD-F058012CF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171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656F11-BD07-42BF-A9F5-61108ADAC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E4C859-9455-4E73-B4B4-2B046029E8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9BA67-EBFC-4D23-AA63-F4CC3A5D73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6D2F0-157A-4699-974E-911E7A554AF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33CA27-B7F4-48DD-BBCD-C7A88370A6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AC6531-DD8A-432B-ACCC-4B461C915C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EE712-A9FE-499E-96F6-9D23AF3BB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157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sraj@usaid.gov" TargetMode="External"/><Relationship Id="rId7" Type="http://schemas.openxmlformats.org/officeDocument/2006/relationships/hyperlink" Target="mailto:kpilz@usaid.gov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medouglas@usaid.gov" TargetMode="External"/><Relationship Id="rId5" Type="http://schemas.openxmlformats.org/officeDocument/2006/relationships/hyperlink" Target="mailto:nkafumbe@usaid.gov" TargetMode="External"/><Relationship Id="rId4" Type="http://schemas.openxmlformats.org/officeDocument/2006/relationships/hyperlink" Target="mailto:chershey@usaid.gov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37B8672-6E2A-4BF5-BF74-092EC7F225A7}"/>
              </a:ext>
            </a:extLst>
          </p:cNvPr>
          <p:cNvSpPr/>
          <p:nvPr/>
        </p:nvSpPr>
        <p:spPr>
          <a:xfrm>
            <a:off x="243279" y="235473"/>
            <a:ext cx="11705443" cy="6479642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A2C2400-55C3-4622-BE03-9CA2A2E9F769}"/>
              </a:ext>
            </a:extLst>
          </p:cNvPr>
          <p:cNvCxnSpPr/>
          <p:nvPr/>
        </p:nvCxnSpPr>
        <p:spPr>
          <a:xfrm>
            <a:off x="6096000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2362201" y="1479551"/>
            <a:ext cx="8077200" cy="2462213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en-US" sz="320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NATIONAL SUPPLY CHAIN ASSESSMENT (NSCA2.0) STAKEHOLDER TRAINING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320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Day 2:  Overview of Day and Process</a:t>
            </a:r>
          </a:p>
          <a:p>
            <a:pPr>
              <a:lnSpc>
                <a:spcPct val="80000"/>
              </a:lnSpc>
            </a:pPr>
            <a:r>
              <a:rPr lang="en-US" altLang="en-US" sz="320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--:--am/pm : --:--am/pm</a:t>
            </a:r>
          </a:p>
          <a:p>
            <a:pPr eaLnBrk="1" hangingPunct="1">
              <a:lnSpc>
                <a:spcPct val="80000"/>
              </a:lnSpc>
            </a:pPr>
            <a:endParaRPr lang="en-US" altLang="en-US" sz="800" dirty="0">
              <a:solidFill>
                <a:srgbClr val="000000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0" name="Subtitle 12">
            <a:extLst>
              <a:ext uri="{FF2B5EF4-FFF2-40B4-BE49-F238E27FC236}">
                <a16:creationId xmlns:a16="http://schemas.microsoft.com/office/drawing/2014/main" id="{A5DA08E8-AE8A-4B9E-A800-6267744BB982}"/>
              </a:ext>
            </a:extLst>
          </p:cNvPr>
          <p:cNvSpPr>
            <a:spLocks noGrp="1"/>
          </p:cNvSpPr>
          <p:nvPr/>
        </p:nvSpPr>
        <p:spPr>
          <a:xfrm>
            <a:off x="2362200" y="5340352"/>
            <a:ext cx="4191001" cy="67627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bg1"/>
                </a:solidFill>
                <a:latin typeface="Gill Sans MT"/>
                <a:ea typeface="+mn-ea"/>
                <a:cs typeface="Gill Sans MT"/>
              </a:defRPr>
            </a:lvl1pPr>
            <a:lvl2pPr marL="457200" indent="0" algn="ctr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defRPr/>
            </a:pPr>
            <a:r>
              <a:rPr lang="en-US" sz="1800" dirty="0">
                <a:solidFill>
                  <a:srgbClr val="FFFFFF"/>
                </a:solidFill>
              </a:rPr>
              <a:t>--/--/----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AB3C290-D446-4057-B83C-6A2ED36A336D}"/>
              </a:ext>
            </a:extLst>
          </p:cNvPr>
          <p:cNvCxnSpPr/>
          <p:nvPr/>
        </p:nvCxnSpPr>
        <p:spPr>
          <a:xfrm>
            <a:off x="2438400" y="5184774"/>
            <a:ext cx="5492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8F998B-3CDE-42DF-AF26-6A2CE33904E3}"/>
              </a:ext>
            </a:extLst>
          </p:cNvPr>
          <p:cNvSpPr txBox="1"/>
          <p:nvPr/>
        </p:nvSpPr>
        <p:spPr>
          <a:xfrm>
            <a:off x="6147252" y="6100390"/>
            <a:ext cx="5912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</a:rPr>
              <a:t>USAID Global Health Supply Chain Program - Technical Assistance - National Supply Chain Assessment Task Order </a:t>
            </a:r>
          </a:p>
        </p:txBody>
      </p:sp>
    </p:spTree>
    <p:extLst>
      <p:ext uri="{BB962C8B-B14F-4D97-AF65-F5344CB8AC3E}">
        <p14:creationId xmlns:p14="http://schemas.microsoft.com/office/powerpoint/2010/main" val="3331074292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>
            <a:extLst>
              <a:ext uri="{FF2B5EF4-FFF2-40B4-BE49-F238E27FC236}">
                <a16:creationId xmlns:a16="http://schemas.microsoft.com/office/drawing/2014/main" id="{7D9731FB-FCFD-4D02-98F5-257A8199E1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9701" y="508488"/>
            <a:ext cx="9372600" cy="1091711"/>
          </a:xfrm>
        </p:spPr>
        <p:txBody>
          <a:bodyPr/>
          <a:lstStyle/>
          <a:p>
            <a:pPr eaLnBrk="1" hangingPunct="1"/>
            <a:r>
              <a:rPr lang="en-US" altLang="en-US" sz="3100" b="1" dirty="0">
                <a:latin typeface="Gill Sans MT" panose="020B0502020104020203" pitchFamily="34" charset="0"/>
                <a:cs typeface="Gill Sans MT" panose="020B0502020104020203" pitchFamily="34" charset="0"/>
              </a:rPr>
              <a:t>Day 2: Recap of Day I </a:t>
            </a:r>
            <a:br>
              <a:rPr lang="en-US" altLang="en-US" sz="3200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en-US" altLang="en-US" sz="3200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FC2123-4C6E-470A-9B62-3546D3041D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3779" y="1096745"/>
            <a:ext cx="11725944" cy="5304055"/>
          </a:xfrm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rtlCol="0">
            <a:normAutofit fontScale="40000" lnSpcReduction="20000"/>
          </a:bodyPr>
          <a:lstStyle/>
          <a:p>
            <a:pPr marL="457170" lvl="1" algn="l" defTabSz="914342">
              <a:spcBef>
                <a:spcPct val="20000"/>
              </a:spcBef>
              <a:spcAft>
                <a:spcPct val="0"/>
              </a:spcAft>
              <a:defRPr/>
            </a:pPr>
            <a:endParaRPr lang="en-US" altLang="en-US" sz="7936" b="1" dirty="0"/>
          </a:p>
          <a:p>
            <a:pPr lvl="1" algn="l" defTabSz="914342">
              <a:spcBef>
                <a:spcPct val="20000"/>
              </a:spcBef>
              <a:spcAft>
                <a:spcPct val="0"/>
              </a:spcAft>
              <a:defRPr/>
            </a:pPr>
            <a:endParaRPr lang="en-US" altLang="en-US" sz="7936" dirty="0"/>
          </a:p>
          <a:p>
            <a:pPr marL="2124984" lvl="1" indent="-600539" algn="l" defTabSz="1207331">
              <a:lnSpc>
                <a:spcPct val="80000"/>
              </a:lnSpc>
              <a:spcBef>
                <a:spcPts val="2116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sz="7936" dirty="0"/>
              <a:t>History of the NSCA</a:t>
            </a:r>
          </a:p>
          <a:p>
            <a:pPr marL="2124984" lvl="1" indent="-600539" algn="l" defTabSz="1207331">
              <a:lnSpc>
                <a:spcPct val="80000"/>
              </a:lnSpc>
              <a:spcBef>
                <a:spcPts val="2116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sz="7936" dirty="0"/>
              <a:t>Content of the tool</a:t>
            </a:r>
          </a:p>
          <a:p>
            <a:pPr marL="2124984" lvl="1" indent="-600539" algn="l" defTabSz="1207331">
              <a:lnSpc>
                <a:spcPct val="80000"/>
              </a:lnSpc>
              <a:spcBef>
                <a:spcPts val="2116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sz="7936" dirty="0"/>
              <a:t>Implementation timetable and resource needs</a:t>
            </a:r>
          </a:p>
          <a:p>
            <a:pPr marL="2124984" lvl="1" indent="-600539" algn="l" defTabSz="1207331">
              <a:lnSpc>
                <a:spcPct val="80000"/>
              </a:lnSpc>
              <a:spcBef>
                <a:spcPts val="2116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sz="7936" dirty="0"/>
              <a:t>Outcomes, analyses and reports</a:t>
            </a:r>
          </a:p>
          <a:p>
            <a:pPr marL="2124984" lvl="1" indent="-600539" algn="l" defTabSz="1207331">
              <a:lnSpc>
                <a:spcPct val="80000"/>
              </a:lnSpc>
              <a:spcBef>
                <a:spcPts val="2116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sz="7936" dirty="0"/>
              <a:t>How to apply the results</a:t>
            </a:r>
            <a:endParaRPr lang="en-GB" sz="7936" dirty="0"/>
          </a:p>
          <a:p>
            <a:pPr marL="11112" lvl="1">
              <a:defRPr/>
            </a:pPr>
            <a:endParaRPr lang="en-US" dirty="0">
              <a:highlight>
                <a:srgbClr val="FFFF00"/>
              </a:highlight>
            </a:endParaRPr>
          </a:p>
          <a:p>
            <a:pPr marL="11112" lvl="1">
              <a:defRPr/>
            </a:pPr>
            <a:endParaRPr lang="en-US" dirty="0"/>
          </a:p>
          <a:p>
            <a:pPr marL="11112" lvl="1">
              <a:defRPr/>
            </a:pPr>
            <a:endParaRPr lang="en-US" dirty="0"/>
          </a:p>
          <a:p>
            <a:pPr marL="11112" lvl="1">
              <a:defRPr/>
            </a:pPr>
            <a:endParaRPr lang="en-US" dirty="0"/>
          </a:p>
          <a:p>
            <a:pPr marL="11112" lvl="1">
              <a:defRPr/>
            </a:pPr>
            <a:endParaRPr lang="en-US" dirty="0"/>
          </a:p>
          <a:p>
            <a:pPr marL="11112" lvl="1">
              <a:defRPr/>
            </a:pPr>
            <a:endParaRPr lang="en-US" dirty="0"/>
          </a:p>
          <a:p>
            <a:pPr marL="11112" lvl="1">
              <a:defRPr/>
            </a:pPr>
            <a:endParaRPr lang="en-US" dirty="0"/>
          </a:p>
          <a:p>
            <a:pPr marL="11112" lvl="1">
              <a:defRPr/>
            </a:pPr>
            <a:r>
              <a:rPr lang="en-US" dirty="0"/>
              <a:t>2</a:t>
            </a:r>
          </a:p>
          <a:p>
            <a:pPr marL="457170" lvl="1" algn="l" defTabSz="914342">
              <a:spcBef>
                <a:spcPct val="20000"/>
              </a:spcBef>
              <a:spcAft>
                <a:spcPct val="0"/>
              </a:spcAft>
              <a:defRPr/>
            </a:pPr>
            <a:endParaRPr lang="en-US" altLang="en-US" sz="2800" dirty="0">
              <a:solidFill>
                <a:srgbClr val="000000"/>
              </a:solidFill>
            </a:endParaRPr>
          </a:p>
        </p:txBody>
      </p:sp>
      <p:sp>
        <p:nvSpPr>
          <p:cNvPr id="41989" name="Slide Number Placeholder 5">
            <a:extLst>
              <a:ext uri="{FF2B5EF4-FFF2-40B4-BE49-F238E27FC236}">
                <a16:creationId xmlns:a16="http://schemas.microsoft.com/office/drawing/2014/main" id="{7328E44B-E87C-4CC8-A8CE-CFF51258C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382000" y="4849993"/>
            <a:ext cx="2133600" cy="2145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753F7A1-DFD2-453E-8F2A-6E60377B848B}" type="slidenum">
              <a:rPr lang="en-US" altLang="en-US" sz="601">
                <a:solidFill>
                  <a:srgbClr val="635C5B"/>
                </a:solidFill>
                <a:latin typeface="Gill Sans MT" panose="020B0502020104020203" pitchFamily="34" charset="0"/>
              </a:rPr>
              <a:pPr/>
              <a:t>2</a:t>
            </a:fld>
            <a:endParaRPr lang="en-US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613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5789" y="135271"/>
            <a:ext cx="10431887" cy="626310"/>
          </a:xfrm>
        </p:spPr>
        <p:txBody>
          <a:bodyPr>
            <a:normAutofit/>
          </a:bodyPr>
          <a:lstStyle/>
          <a:p>
            <a:r>
              <a:rPr lang="en-US" altLang="en-US" sz="3571" b="1" dirty="0">
                <a:solidFill>
                  <a:srgbClr val="C00000"/>
                </a:solidFill>
                <a:latin typeface="Gill Sans MT" panose="020B0502020104020203" pitchFamily="34" charset="0"/>
                <a:ea typeface="Arial" charset="0"/>
                <a:cs typeface="Arial" charset="0"/>
              </a:rPr>
              <a:t>NSCA 2.0 – Content Available to Partners</a:t>
            </a:r>
            <a:endParaRPr lang="en-US" sz="3571" b="1" dirty="0">
              <a:solidFill>
                <a:srgbClr val="C00000"/>
              </a:solidFill>
              <a:latin typeface="Gill Sans MT" panose="020B0502020104020203" pitchFamily="34" charset="0"/>
              <a:ea typeface="Arial" charset="0"/>
              <a:cs typeface="Arial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1957292" y="989167"/>
            <a:ext cx="8461736" cy="5442724"/>
            <a:chOff x="357188" y="1371600"/>
            <a:chExt cx="8529638" cy="5486400"/>
          </a:xfrm>
        </p:grpSpPr>
        <p:sp>
          <p:nvSpPr>
            <p:cNvPr id="23" name="Rounded Rectangle 22"/>
            <p:cNvSpPr/>
            <p:nvPr/>
          </p:nvSpPr>
          <p:spPr>
            <a:xfrm>
              <a:off x="357188" y="1371600"/>
              <a:ext cx="8529638" cy="5486400"/>
            </a:xfrm>
            <a:prstGeom prst="roundRect">
              <a:avLst>
                <a:gd name="adj" fmla="val 11459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tIns="0" rtlCol="0" anchor="t"/>
            <a:lstStyle/>
            <a:p>
              <a:pPr algn="ctr"/>
              <a:r>
                <a:rPr lang="en-US" sz="1786" b="1" dirty="0">
                  <a:latin typeface="Gill Sans MT" panose="020B0502020104020203" pitchFamily="34" charset="0"/>
                </a:rPr>
                <a:t>NSCA 2.0</a:t>
              </a: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687697" y="1999887"/>
              <a:ext cx="7768606" cy="4700586"/>
              <a:chOff x="688645" y="1928815"/>
              <a:chExt cx="7768606" cy="4700586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688645" y="1928815"/>
                <a:ext cx="2466826" cy="4700586"/>
              </a:xfrm>
              <a:custGeom>
                <a:avLst/>
                <a:gdLst>
                  <a:gd name="connsiteX0" fmla="*/ 0 w 2466826"/>
                  <a:gd name="connsiteY0" fmla="*/ 246683 h 4943475"/>
                  <a:gd name="connsiteX1" fmla="*/ 246683 w 2466826"/>
                  <a:gd name="connsiteY1" fmla="*/ 0 h 4943475"/>
                  <a:gd name="connsiteX2" fmla="*/ 2220143 w 2466826"/>
                  <a:gd name="connsiteY2" fmla="*/ 0 h 4943475"/>
                  <a:gd name="connsiteX3" fmla="*/ 2466826 w 2466826"/>
                  <a:gd name="connsiteY3" fmla="*/ 246683 h 4943475"/>
                  <a:gd name="connsiteX4" fmla="*/ 2466826 w 2466826"/>
                  <a:gd name="connsiteY4" fmla="*/ 4696792 h 4943475"/>
                  <a:gd name="connsiteX5" fmla="*/ 2220143 w 2466826"/>
                  <a:gd name="connsiteY5" fmla="*/ 4943475 h 4943475"/>
                  <a:gd name="connsiteX6" fmla="*/ 246683 w 2466826"/>
                  <a:gd name="connsiteY6" fmla="*/ 4943475 h 4943475"/>
                  <a:gd name="connsiteX7" fmla="*/ 0 w 2466826"/>
                  <a:gd name="connsiteY7" fmla="*/ 4696792 h 4943475"/>
                  <a:gd name="connsiteX8" fmla="*/ 0 w 2466826"/>
                  <a:gd name="connsiteY8" fmla="*/ 246683 h 494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66826" h="4943475">
                    <a:moveTo>
                      <a:pt x="0" y="246683"/>
                    </a:moveTo>
                    <a:cubicBezTo>
                      <a:pt x="0" y="110444"/>
                      <a:pt x="110444" y="0"/>
                      <a:pt x="246683" y="0"/>
                    </a:cubicBezTo>
                    <a:lnTo>
                      <a:pt x="2220143" y="0"/>
                    </a:lnTo>
                    <a:cubicBezTo>
                      <a:pt x="2356382" y="0"/>
                      <a:pt x="2466826" y="110444"/>
                      <a:pt x="2466826" y="246683"/>
                    </a:cubicBezTo>
                    <a:lnTo>
                      <a:pt x="2466826" y="4696792"/>
                    </a:lnTo>
                    <a:cubicBezTo>
                      <a:pt x="2466826" y="4833031"/>
                      <a:pt x="2356382" y="4943475"/>
                      <a:pt x="2220143" y="4943475"/>
                    </a:cubicBezTo>
                    <a:lnTo>
                      <a:pt x="246683" y="4943475"/>
                    </a:lnTo>
                    <a:cubicBezTo>
                      <a:pt x="110444" y="4943475"/>
                      <a:pt x="0" y="4833031"/>
                      <a:pt x="0" y="4696792"/>
                    </a:cubicBezTo>
                    <a:lnTo>
                      <a:pt x="0" y="246683"/>
                    </a:lnTo>
                    <a:close/>
                  </a:path>
                </a:pathLst>
              </a:custGeom>
              <a:ln>
                <a:solidFill>
                  <a:schemeClr val="accent4">
                    <a:lumMod val="65000"/>
                    <a:lumOff val="35000"/>
                  </a:schemeClr>
                </a:solidFill>
              </a:ln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75593" tIns="75593" rIns="75593" bIns="3508479" numCol="1" spcCol="1270" anchor="t" anchorCtr="0">
                <a:noAutofit/>
              </a:bodyPr>
              <a:lstStyle/>
              <a:p>
                <a:pPr algn="ctr" defTabSz="88191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84" b="1" dirty="0">
                    <a:latin typeface="Gill Sans MT" panose="020B0502020104020203" pitchFamily="34" charset="0"/>
                  </a:rPr>
                  <a:t>User Guide</a:t>
                </a:r>
                <a:br>
                  <a:rPr lang="en-US" sz="1984" b="1" dirty="0"/>
                </a:br>
                <a:endParaRPr lang="en-US" sz="1984" b="1" dirty="0"/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3338586" y="1928815"/>
                <a:ext cx="2466826" cy="4700586"/>
              </a:xfrm>
              <a:custGeom>
                <a:avLst/>
                <a:gdLst>
                  <a:gd name="connsiteX0" fmla="*/ 0 w 2466826"/>
                  <a:gd name="connsiteY0" fmla="*/ 246683 h 4943475"/>
                  <a:gd name="connsiteX1" fmla="*/ 246683 w 2466826"/>
                  <a:gd name="connsiteY1" fmla="*/ 0 h 4943475"/>
                  <a:gd name="connsiteX2" fmla="*/ 2220143 w 2466826"/>
                  <a:gd name="connsiteY2" fmla="*/ 0 h 4943475"/>
                  <a:gd name="connsiteX3" fmla="*/ 2466826 w 2466826"/>
                  <a:gd name="connsiteY3" fmla="*/ 246683 h 4943475"/>
                  <a:gd name="connsiteX4" fmla="*/ 2466826 w 2466826"/>
                  <a:gd name="connsiteY4" fmla="*/ 4696792 h 4943475"/>
                  <a:gd name="connsiteX5" fmla="*/ 2220143 w 2466826"/>
                  <a:gd name="connsiteY5" fmla="*/ 4943475 h 4943475"/>
                  <a:gd name="connsiteX6" fmla="*/ 246683 w 2466826"/>
                  <a:gd name="connsiteY6" fmla="*/ 4943475 h 4943475"/>
                  <a:gd name="connsiteX7" fmla="*/ 0 w 2466826"/>
                  <a:gd name="connsiteY7" fmla="*/ 4696792 h 4943475"/>
                  <a:gd name="connsiteX8" fmla="*/ 0 w 2466826"/>
                  <a:gd name="connsiteY8" fmla="*/ 246683 h 494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66826" h="4943475">
                    <a:moveTo>
                      <a:pt x="0" y="246683"/>
                    </a:moveTo>
                    <a:cubicBezTo>
                      <a:pt x="0" y="110444"/>
                      <a:pt x="110444" y="0"/>
                      <a:pt x="246683" y="0"/>
                    </a:cubicBezTo>
                    <a:lnTo>
                      <a:pt x="2220143" y="0"/>
                    </a:lnTo>
                    <a:cubicBezTo>
                      <a:pt x="2356382" y="0"/>
                      <a:pt x="2466826" y="110444"/>
                      <a:pt x="2466826" y="246683"/>
                    </a:cubicBezTo>
                    <a:lnTo>
                      <a:pt x="2466826" y="4696792"/>
                    </a:lnTo>
                    <a:cubicBezTo>
                      <a:pt x="2466826" y="4833031"/>
                      <a:pt x="2356382" y="4943475"/>
                      <a:pt x="2220143" y="4943475"/>
                    </a:cubicBezTo>
                    <a:lnTo>
                      <a:pt x="246683" y="4943475"/>
                    </a:lnTo>
                    <a:cubicBezTo>
                      <a:pt x="110444" y="4943475"/>
                      <a:pt x="0" y="4833031"/>
                      <a:pt x="0" y="4696792"/>
                    </a:cubicBezTo>
                    <a:lnTo>
                      <a:pt x="0" y="246683"/>
                    </a:lnTo>
                    <a:close/>
                  </a:path>
                </a:pathLst>
              </a:custGeom>
              <a:ln>
                <a:solidFill>
                  <a:schemeClr val="accent4">
                    <a:lumMod val="65000"/>
                    <a:lumOff val="35000"/>
                  </a:schemeClr>
                </a:solidFill>
              </a:ln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75593" tIns="75593" rIns="75593" bIns="3508479" numCol="1" spcCol="1270" anchor="t" anchorCtr="0">
                <a:noAutofit/>
              </a:bodyPr>
              <a:lstStyle/>
              <a:p>
                <a:pPr algn="ctr" defTabSz="88191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84" b="1" dirty="0">
                    <a:latin typeface="Gill Sans MT" panose="020B0502020104020203" pitchFamily="34" charset="0"/>
                  </a:rPr>
                  <a:t>Toolkit</a:t>
                </a:r>
              </a:p>
            </p:txBody>
          </p:sp>
          <p:sp>
            <p:nvSpPr>
              <p:cNvPr id="16" name="Freeform 15"/>
              <p:cNvSpPr/>
              <p:nvPr/>
            </p:nvSpPr>
            <p:spPr>
              <a:xfrm>
                <a:off x="5990425" y="1928815"/>
                <a:ext cx="2466826" cy="4700586"/>
              </a:xfrm>
              <a:custGeom>
                <a:avLst/>
                <a:gdLst>
                  <a:gd name="connsiteX0" fmla="*/ 0 w 2466826"/>
                  <a:gd name="connsiteY0" fmla="*/ 246683 h 4943475"/>
                  <a:gd name="connsiteX1" fmla="*/ 246683 w 2466826"/>
                  <a:gd name="connsiteY1" fmla="*/ 0 h 4943475"/>
                  <a:gd name="connsiteX2" fmla="*/ 2220143 w 2466826"/>
                  <a:gd name="connsiteY2" fmla="*/ 0 h 4943475"/>
                  <a:gd name="connsiteX3" fmla="*/ 2466826 w 2466826"/>
                  <a:gd name="connsiteY3" fmla="*/ 246683 h 4943475"/>
                  <a:gd name="connsiteX4" fmla="*/ 2466826 w 2466826"/>
                  <a:gd name="connsiteY4" fmla="*/ 4696792 h 4943475"/>
                  <a:gd name="connsiteX5" fmla="*/ 2220143 w 2466826"/>
                  <a:gd name="connsiteY5" fmla="*/ 4943475 h 4943475"/>
                  <a:gd name="connsiteX6" fmla="*/ 246683 w 2466826"/>
                  <a:gd name="connsiteY6" fmla="*/ 4943475 h 4943475"/>
                  <a:gd name="connsiteX7" fmla="*/ 0 w 2466826"/>
                  <a:gd name="connsiteY7" fmla="*/ 4696792 h 4943475"/>
                  <a:gd name="connsiteX8" fmla="*/ 0 w 2466826"/>
                  <a:gd name="connsiteY8" fmla="*/ 246683 h 494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66826" h="4943475">
                    <a:moveTo>
                      <a:pt x="0" y="246683"/>
                    </a:moveTo>
                    <a:cubicBezTo>
                      <a:pt x="0" y="110444"/>
                      <a:pt x="110444" y="0"/>
                      <a:pt x="246683" y="0"/>
                    </a:cubicBezTo>
                    <a:lnTo>
                      <a:pt x="2220143" y="0"/>
                    </a:lnTo>
                    <a:cubicBezTo>
                      <a:pt x="2356382" y="0"/>
                      <a:pt x="2466826" y="110444"/>
                      <a:pt x="2466826" y="246683"/>
                    </a:cubicBezTo>
                    <a:lnTo>
                      <a:pt x="2466826" y="4696792"/>
                    </a:lnTo>
                    <a:cubicBezTo>
                      <a:pt x="2466826" y="4833031"/>
                      <a:pt x="2356382" y="4943475"/>
                      <a:pt x="2220143" y="4943475"/>
                    </a:cubicBezTo>
                    <a:lnTo>
                      <a:pt x="246683" y="4943475"/>
                    </a:lnTo>
                    <a:cubicBezTo>
                      <a:pt x="110444" y="4943475"/>
                      <a:pt x="0" y="4833031"/>
                      <a:pt x="0" y="4696792"/>
                    </a:cubicBezTo>
                    <a:lnTo>
                      <a:pt x="0" y="246683"/>
                    </a:lnTo>
                    <a:close/>
                  </a:path>
                </a:pathLst>
              </a:custGeom>
              <a:ln>
                <a:solidFill>
                  <a:schemeClr val="accent4">
                    <a:lumMod val="65000"/>
                    <a:lumOff val="35000"/>
                  </a:schemeClr>
                </a:solidFill>
              </a:ln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75593" tIns="75593" rIns="75593" bIns="3508479" numCol="1" spcCol="1270" anchor="t" anchorCtr="0">
                <a:noAutofit/>
              </a:bodyPr>
              <a:lstStyle/>
              <a:p>
                <a:pPr algn="ctr" defTabSz="88191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84" b="1" dirty="0">
                    <a:latin typeface="Gill Sans MT" panose="020B0502020104020203" pitchFamily="34" charset="0"/>
                  </a:rPr>
                  <a:t>Tool</a:t>
                </a: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932483" y="2589624"/>
              <a:ext cx="1974408" cy="4036007"/>
              <a:chOff x="932483" y="2412631"/>
              <a:chExt cx="1974408" cy="4127212"/>
            </a:xfrm>
          </p:grpSpPr>
          <p:sp>
            <p:nvSpPr>
              <p:cNvPr id="7" name="Freeform 6"/>
              <p:cNvSpPr/>
              <p:nvPr/>
            </p:nvSpPr>
            <p:spPr>
              <a:xfrm>
                <a:off x="932483" y="2412631"/>
                <a:ext cx="1973460" cy="745116"/>
              </a:xfrm>
              <a:custGeom>
                <a:avLst/>
                <a:gdLst>
                  <a:gd name="connsiteX0" fmla="*/ 0 w 1973460"/>
                  <a:gd name="connsiteY0" fmla="*/ 57189 h 571891"/>
                  <a:gd name="connsiteX1" fmla="*/ 57189 w 1973460"/>
                  <a:gd name="connsiteY1" fmla="*/ 0 h 571891"/>
                  <a:gd name="connsiteX2" fmla="*/ 1916271 w 1973460"/>
                  <a:gd name="connsiteY2" fmla="*/ 0 h 571891"/>
                  <a:gd name="connsiteX3" fmla="*/ 1973460 w 1973460"/>
                  <a:gd name="connsiteY3" fmla="*/ 57189 h 571891"/>
                  <a:gd name="connsiteX4" fmla="*/ 1973460 w 1973460"/>
                  <a:gd name="connsiteY4" fmla="*/ 514702 h 571891"/>
                  <a:gd name="connsiteX5" fmla="*/ 1916271 w 1973460"/>
                  <a:gd name="connsiteY5" fmla="*/ 571891 h 571891"/>
                  <a:gd name="connsiteX6" fmla="*/ 57189 w 1973460"/>
                  <a:gd name="connsiteY6" fmla="*/ 571891 h 571891"/>
                  <a:gd name="connsiteX7" fmla="*/ 0 w 1973460"/>
                  <a:gd name="connsiteY7" fmla="*/ 514702 h 571891"/>
                  <a:gd name="connsiteX8" fmla="*/ 0 w 1973460"/>
                  <a:gd name="connsiteY8" fmla="*/ 57189 h 57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3460" h="571891">
                    <a:moveTo>
                      <a:pt x="0" y="57189"/>
                    </a:moveTo>
                    <a:cubicBezTo>
                      <a:pt x="0" y="25604"/>
                      <a:pt x="25604" y="0"/>
                      <a:pt x="57189" y="0"/>
                    </a:cubicBezTo>
                    <a:lnTo>
                      <a:pt x="1916271" y="0"/>
                    </a:lnTo>
                    <a:cubicBezTo>
                      <a:pt x="1947856" y="0"/>
                      <a:pt x="1973460" y="25604"/>
                      <a:pt x="1973460" y="57189"/>
                    </a:cubicBezTo>
                    <a:lnTo>
                      <a:pt x="1973460" y="514702"/>
                    </a:lnTo>
                    <a:cubicBezTo>
                      <a:pt x="1973460" y="546287"/>
                      <a:pt x="1947856" y="571891"/>
                      <a:pt x="1916271" y="571891"/>
                    </a:cubicBezTo>
                    <a:lnTo>
                      <a:pt x="57189" y="571891"/>
                    </a:lnTo>
                    <a:cubicBezTo>
                      <a:pt x="25604" y="571891"/>
                      <a:pt x="0" y="546287"/>
                      <a:pt x="0" y="514702"/>
                    </a:cubicBezTo>
                    <a:lnTo>
                      <a:pt x="0" y="5718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spcFirstLastPara="0" vert="horz" wrap="square" lIns="46855" tIns="39295" rIns="46855" bIns="39295" numCol="1" spcCol="1270" anchor="ctr" anchorCtr="0">
                <a:noAutofit/>
              </a:bodyPr>
              <a:lstStyle/>
              <a:p>
                <a:pPr algn="ctr" defTabSz="529146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389" dirty="0">
                    <a:latin typeface="Gill Sans MT" panose="020B0502020104020203" pitchFamily="34" charset="0"/>
                  </a:rPr>
                  <a:t>Introduction/</a:t>
                </a:r>
              </a:p>
              <a:p>
                <a:pPr algn="ctr" defTabSz="529146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389" dirty="0">
                    <a:latin typeface="Gill Sans MT" panose="020B0502020104020203" pitchFamily="34" charset="0"/>
                  </a:rPr>
                  <a:t>Background</a:t>
                </a:r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933431" y="3324242"/>
                <a:ext cx="1973460" cy="745116"/>
              </a:xfrm>
              <a:custGeom>
                <a:avLst/>
                <a:gdLst>
                  <a:gd name="connsiteX0" fmla="*/ 0 w 1973460"/>
                  <a:gd name="connsiteY0" fmla="*/ 57189 h 571891"/>
                  <a:gd name="connsiteX1" fmla="*/ 57189 w 1973460"/>
                  <a:gd name="connsiteY1" fmla="*/ 0 h 571891"/>
                  <a:gd name="connsiteX2" fmla="*/ 1916271 w 1973460"/>
                  <a:gd name="connsiteY2" fmla="*/ 0 h 571891"/>
                  <a:gd name="connsiteX3" fmla="*/ 1973460 w 1973460"/>
                  <a:gd name="connsiteY3" fmla="*/ 57189 h 571891"/>
                  <a:gd name="connsiteX4" fmla="*/ 1973460 w 1973460"/>
                  <a:gd name="connsiteY4" fmla="*/ 514702 h 571891"/>
                  <a:gd name="connsiteX5" fmla="*/ 1916271 w 1973460"/>
                  <a:gd name="connsiteY5" fmla="*/ 571891 h 571891"/>
                  <a:gd name="connsiteX6" fmla="*/ 57189 w 1973460"/>
                  <a:gd name="connsiteY6" fmla="*/ 571891 h 571891"/>
                  <a:gd name="connsiteX7" fmla="*/ 0 w 1973460"/>
                  <a:gd name="connsiteY7" fmla="*/ 514702 h 571891"/>
                  <a:gd name="connsiteX8" fmla="*/ 0 w 1973460"/>
                  <a:gd name="connsiteY8" fmla="*/ 57189 h 57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3460" h="571891">
                    <a:moveTo>
                      <a:pt x="0" y="57189"/>
                    </a:moveTo>
                    <a:cubicBezTo>
                      <a:pt x="0" y="25604"/>
                      <a:pt x="25604" y="0"/>
                      <a:pt x="57189" y="0"/>
                    </a:cubicBezTo>
                    <a:lnTo>
                      <a:pt x="1916271" y="0"/>
                    </a:lnTo>
                    <a:cubicBezTo>
                      <a:pt x="1947856" y="0"/>
                      <a:pt x="1973460" y="25604"/>
                      <a:pt x="1973460" y="57189"/>
                    </a:cubicBezTo>
                    <a:lnTo>
                      <a:pt x="1973460" y="514702"/>
                    </a:lnTo>
                    <a:cubicBezTo>
                      <a:pt x="1973460" y="546287"/>
                      <a:pt x="1947856" y="571891"/>
                      <a:pt x="1916271" y="571891"/>
                    </a:cubicBezTo>
                    <a:lnTo>
                      <a:pt x="57189" y="571891"/>
                    </a:lnTo>
                    <a:cubicBezTo>
                      <a:pt x="25604" y="571891"/>
                      <a:pt x="0" y="546287"/>
                      <a:pt x="0" y="514702"/>
                    </a:cubicBezTo>
                    <a:lnTo>
                      <a:pt x="0" y="5718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spcFirstLastPara="0" vert="horz" wrap="square" lIns="46855" tIns="39295" rIns="46855" bIns="39295" numCol="1" spcCol="1270" anchor="ctr" anchorCtr="0">
                <a:noAutofit/>
              </a:bodyPr>
              <a:lstStyle/>
              <a:p>
                <a:pPr algn="ctr" defTabSz="529146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389" dirty="0">
                    <a:latin typeface="Gill Sans MT" panose="020B0502020104020203" pitchFamily="34" charset="0"/>
                  </a:rPr>
                  <a:t>Planning and preparations</a:t>
                </a:r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932483" y="4132136"/>
                <a:ext cx="1973460" cy="745116"/>
              </a:xfrm>
              <a:custGeom>
                <a:avLst/>
                <a:gdLst>
                  <a:gd name="connsiteX0" fmla="*/ 0 w 1973460"/>
                  <a:gd name="connsiteY0" fmla="*/ 57189 h 571891"/>
                  <a:gd name="connsiteX1" fmla="*/ 57189 w 1973460"/>
                  <a:gd name="connsiteY1" fmla="*/ 0 h 571891"/>
                  <a:gd name="connsiteX2" fmla="*/ 1916271 w 1973460"/>
                  <a:gd name="connsiteY2" fmla="*/ 0 h 571891"/>
                  <a:gd name="connsiteX3" fmla="*/ 1973460 w 1973460"/>
                  <a:gd name="connsiteY3" fmla="*/ 57189 h 571891"/>
                  <a:gd name="connsiteX4" fmla="*/ 1973460 w 1973460"/>
                  <a:gd name="connsiteY4" fmla="*/ 514702 h 571891"/>
                  <a:gd name="connsiteX5" fmla="*/ 1916271 w 1973460"/>
                  <a:gd name="connsiteY5" fmla="*/ 571891 h 571891"/>
                  <a:gd name="connsiteX6" fmla="*/ 57189 w 1973460"/>
                  <a:gd name="connsiteY6" fmla="*/ 571891 h 571891"/>
                  <a:gd name="connsiteX7" fmla="*/ 0 w 1973460"/>
                  <a:gd name="connsiteY7" fmla="*/ 514702 h 571891"/>
                  <a:gd name="connsiteX8" fmla="*/ 0 w 1973460"/>
                  <a:gd name="connsiteY8" fmla="*/ 57189 h 57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3460" h="571891">
                    <a:moveTo>
                      <a:pt x="0" y="57189"/>
                    </a:moveTo>
                    <a:cubicBezTo>
                      <a:pt x="0" y="25604"/>
                      <a:pt x="25604" y="0"/>
                      <a:pt x="57189" y="0"/>
                    </a:cubicBezTo>
                    <a:lnTo>
                      <a:pt x="1916271" y="0"/>
                    </a:lnTo>
                    <a:cubicBezTo>
                      <a:pt x="1947856" y="0"/>
                      <a:pt x="1973460" y="25604"/>
                      <a:pt x="1973460" y="57189"/>
                    </a:cubicBezTo>
                    <a:lnTo>
                      <a:pt x="1973460" y="514702"/>
                    </a:lnTo>
                    <a:cubicBezTo>
                      <a:pt x="1973460" y="546287"/>
                      <a:pt x="1947856" y="571891"/>
                      <a:pt x="1916271" y="571891"/>
                    </a:cubicBezTo>
                    <a:lnTo>
                      <a:pt x="57189" y="571891"/>
                    </a:lnTo>
                    <a:cubicBezTo>
                      <a:pt x="25604" y="571891"/>
                      <a:pt x="0" y="546287"/>
                      <a:pt x="0" y="514702"/>
                    </a:cubicBezTo>
                    <a:lnTo>
                      <a:pt x="0" y="5718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spcFirstLastPara="0" vert="horz" wrap="square" lIns="46855" tIns="39295" rIns="46855" bIns="39295" numCol="1" spcCol="1270" anchor="ctr" anchorCtr="0">
                <a:noAutofit/>
              </a:bodyPr>
              <a:lstStyle/>
              <a:p>
                <a:pPr algn="ctr" defTabSz="529146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389" dirty="0">
                    <a:latin typeface="Gill Sans MT" panose="020B0502020104020203" pitchFamily="34" charset="0"/>
                  </a:rPr>
                  <a:t>Data collection</a:t>
                </a:r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933431" y="4973079"/>
                <a:ext cx="1973460" cy="745116"/>
              </a:xfrm>
              <a:custGeom>
                <a:avLst/>
                <a:gdLst>
                  <a:gd name="connsiteX0" fmla="*/ 0 w 1973460"/>
                  <a:gd name="connsiteY0" fmla="*/ 57189 h 571891"/>
                  <a:gd name="connsiteX1" fmla="*/ 57189 w 1973460"/>
                  <a:gd name="connsiteY1" fmla="*/ 0 h 571891"/>
                  <a:gd name="connsiteX2" fmla="*/ 1916271 w 1973460"/>
                  <a:gd name="connsiteY2" fmla="*/ 0 h 571891"/>
                  <a:gd name="connsiteX3" fmla="*/ 1973460 w 1973460"/>
                  <a:gd name="connsiteY3" fmla="*/ 57189 h 571891"/>
                  <a:gd name="connsiteX4" fmla="*/ 1973460 w 1973460"/>
                  <a:gd name="connsiteY4" fmla="*/ 514702 h 571891"/>
                  <a:gd name="connsiteX5" fmla="*/ 1916271 w 1973460"/>
                  <a:gd name="connsiteY5" fmla="*/ 571891 h 571891"/>
                  <a:gd name="connsiteX6" fmla="*/ 57189 w 1973460"/>
                  <a:gd name="connsiteY6" fmla="*/ 571891 h 571891"/>
                  <a:gd name="connsiteX7" fmla="*/ 0 w 1973460"/>
                  <a:gd name="connsiteY7" fmla="*/ 514702 h 571891"/>
                  <a:gd name="connsiteX8" fmla="*/ 0 w 1973460"/>
                  <a:gd name="connsiteY8" fmla="*/ 57189 h 57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3460" h="571891">
                    <a:moveTo>
                      <a:pt x="0" y="57189"/>
                    </a:moveTo>
                    <a:cubicBezTo>
                      <a:pt x="0" y="25604"/>
                      <a:pt x="25604" y="0"/>
                      <a:pt x="57189" y="0"/>
                    </a:cubicBezTo>
                    <a:lnTo>
                      <a:pt x="1916271" y="0"/>
                    </a:lnTo>
                    <a:cubicBezTo>
                      <a:pt x="1947856" y="0"/>
                      <a:pt x="1973460" y="25604"/>
                      <a:pt x="1973460" y="57189"/>
                    </a:cubicBezTo>
                    <a:lnTo>
                      <a:pt x="1973460" y="514702"/>
                    </a:lnTo>
                    <a:cubicBezTo>
                      <a:pt x="1973460" y="546287"/>
                      <a:pt x="1947856" y="571891"/>
                      <a:pt x="1916271" y="571891"/>
                    </a:cubicBezTo>
                    <a:lnTo>
                      <a:pt x="57189" y="571891"/>
                    </a:lnTo>
                    <a:cubicBezTo>
                      <a:pt x="25604" y="571891"/>
                      <a:pt x="0" y="546287"/>
                      <a:pt x="0" y="514702"/>
                    </a:cubicBezTo>
                    <a:lnTo>
                      <a:pt x="0" y="5718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spcFirstLastPara="0" vert="horz" wrap="square" lIns="46855" tIns="39295" rIns="46855" bIns="39295" numCol="1" spcCol="1270" anchor="ctr" anchorCtr="0">
                <a:noAutofit/>
              </a:bodyPr>
              <a:lstStyle/>
              <a:p>
                <a:pPr algn="ctr" defTabSz="529146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389" dirty="0">
                    <a:latin typeface="Gill Sans MT" panose="020B0502020104020203" pitchFamily="34" charset="0"/>
                  </a:rPr>
                  <a:t>Analysis</a:t>
                </a:r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933431" y="5794727"/>
                <a:ext cx="1973460" cy="745116"/>
              </a:xfrm>
              <a:custGeom>
                <a:avLst/>
                <a:gdLst>
                  <a:gd name="connsiteX0" fmla="*/ 0 w 1973460"/>
                  <a:gd name="connsiteY0" fmla="*/ 57189 h 571891"/>
                  <a:gd name="connsiteX1" fmla="*/ 57189 w 1973460"/>
                  <a:gd name="connsiteY1" fmla="*/ 0 h 571891"/>
                  <a:gd name="connsiteX2" fmla="*/ 1916271 w 1973460"/>
                  <a:gd name="connsiteY2" fmla="*/ 0 h 571891"/>
                  <a:gd name="connsiteX3" fmla="*/ 1973460 w 1973460"/>
                  <a:gd name="connsiteY3" fmla="*/ 57189 h 571891"/>
                  <a:gd name="connsiteX4" fmla="*/ 1973460 w 1973460"/>
                  <a:gd name="connsiteY4" fmla="*/ 514702 h 571891"/>
                  <a:gd name="connsiteX5" fmla="*/ 1916271 w 1973460"/>
                  <a:gd name="connsiteY5" fmla="*/ 571891 h 571891"/>
                  <a:gd name="connsiteX6" fmla="*/ 57189 w 1973460"/>
                  <a:gd name="connsiteY6" fmla="*/ 571891 h 571891"/>
                  <a:gd name="connsiteX7" fmla="*/ 0 w 1973460"/>
                  <a:gd name="connsiteY7" fmla="*/ 514702 h 571891"/>
                  <a:gd name="connsiteX8" fmla="*/ 0 w 1973460"/>
                  <a:gd name="connsiteY8" fmla="*/ 57189 h 57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3460" h="571891">
                    <a:moveTo>
                      <a:pt x="0" y="57189"/>
                    </a:moveTo>
                    <a:cubicBezTo>
                      <a:pt x="0" y="25604"/>
                      <a:pt x="25604" y="0"/>
                      <a:pt x="57189" y="0"/>
                    </a:cubicBezTo>
                    <a:lnTo>
                      <a:pt x="1916271" y="0"/>
                    </a:lnTo>
                    <a:cubicBezTo>
                      <a:pt x="1947856" y="0"/>
                      <a:pt x="1973460" y="25604"/>
                      <a:pt x="1973460" y="57189"/>
                    </a:cubicBezTo>
                    <a:lnTo>
                      <a:pt x="1973460" y="514702"/>
                    </a:lnTo>
                    <a:cubicBezTo>
                      <a:pt x="1973460" y="546287"/>
                      <a:pt x="1947856" y="571891"/>
                      <a:pt x="1916271" y="571891"/>
                    </a:cubicBezTo>
                    <a:lnTo>
                      <a:pt x="57189" y="571891"/>
                    </a:lnTo>
                    <a:cubicBezTo>
                      <a:pt x="25604" y="571891"/>
                      <a:pt x="0" y="546287"/>
                      <a:pt x="0" y="514702"/>
                    </a:cubicBezTo>
                    <a:lnTo>
                      <a:pt x="0" y="5718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spcFirstLastPara="0" vert="horz" wrap="square" lIns="46855" tIns="39295" rIns="46855" bIns="39295" numCol="1" spcCol="1270" anchor="ctr" anchorCtr="0">
                <a:noAutofit/>
              </a:bodyPr>
              <a:lstStyle/>
              <a:p>
                <a:pPr algn="ctr" defTabSz="529146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389" dirty="0">
                    <a:latin typeface="Gill Sans MT" panose="020B0502020104020203" pitchFamily="34" charset="0"/>
                  </a:rPr>
                  <a:t>Reporting</a:t>
                </a: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3585269" y="2557861"/>
              <a:ext cx="4625298" cy="4071540"/>
              <a:chOff x="3585269" y="2557861"/>
              <a:chExt cx="4625298" cy="4071540"/>
            </a:xfrm>
          </p:grpSpPr>
          <p:sp>
            <p:nvSpPr>
              <p:cNvPr id="13" name="Freeform 12"/>
              <p:cNvSpPr/>
              <p:nvPr/>
            </p:nvSpPr>
            <p:spPr>
              <a:xfrm>
                <a:off x="3585269" y="2557861"/>
                <a:ext cx="1973460" cy="1265367"/>
              </a:xfrm>
              <a:custGeom>
                <a:avLst/>
                <a:gdLst>
                  <a:gd name="connsiteX0" fmla="*/ 0 w 1973460"/>
                  <a:gd name="connsiteY0" fmla="*/ 97119 h 971194"/>
                  <a:gd name="connsiteX1" fmla="*/ 97119 w 1973460"/>
                  <a:gd name="connsiteY1" fmla="*/ 0 h 971194"/>
                  <a:gd name="connsiteX2" fmla="*/ 1876341 w 1973460"/>
                  <a:gd name="connsiteY2" fmla="*/ 0 h 971194"/>
                  <a:gd name="connsiteX3" fmla="*/ 1973460 w 1973460"/>
                  <a:gd name="connsiteY3" fmla="*/ 97119 h 971194"/>
                  <a:gd name="connsiteX4" fmla="*/ 1973460 w 1973460"/>
                  <a:gd name="connsiteY4" fmla="*/ 874075 h 971194"/>
                  <a:gd name="connsiteX5" fmla="*/ 1876341 w 1973460"/>
                  <a:gd name="connsiteY5" fmla="*/ 971194 h 971194"/>
                  <a:gd name="connsiteX6" fmla="*/ 97119 w 1973460"/>
                  <a:gd name="connsiteY6" fmla="*/ 971194 h 971194"/>
                  <a:gd name="connsiteX7" fmla="*/ 0 w 1973460"/>
                  <a:gd name="connsiteY7" fmla="*/ 874075 h 971194"/>
                  <a:gd name="connsiteX8" fmla="*/ 0 w 1973460"/>
                  <a:gd name="connsiteY8" fmla="*/ 97119 h 971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3460" h="971194">
                    <a:moveTo>
                      <a:pt x="0" y="97119"/>
                    </a:moveTo>
                    <a:cubicBezTo>
                      <a:pt x="0" y="43482"/>
                      <a:pt x="43482" y="0"/>
                      <a:pt x="97119" y="0"/>
                    </a:cubicBezTo>
                    <a:lnTo>
                      <a:pt x="1876341" y="0"/>
                    </a:lnTo>
                    <a:cubicBezTo>
                      <a:pt x="1929978" y="0"/>
                      <a:pt x="1973460" y="43482"/>
                      <a:pt x="1973460" y="97119"/>
                    </a:cubicBezTo>
                    <a:lnTo>
                      <a:pt x="1973460" y="874075"/>
                    </a:lnTo>
                    <a:cubicBezTo>
                      <a:pt x="1973460" y="927712"/>
                      <a:pt x="1929978" y="971194"/>
                      <a:pt x="1876341" y="971194"/>
                    </a:cubicBezTo>
                    <a:lnTo>
                      <a:pt x="97119" y="971194"/>
                    </a:lnTo>
                    <a:cubicBezTo>
                      <a:pt x="43482" y="971194"/>
                      <a:pt x="0" y="927712"/>
                      <a:pt x="0" y="874075"/>
                    </a:cubicBezTo>
                    <a:lnTo>
                      <a:pt x="0" y="971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spcFirstLastPara="0" vert="horz" wrap="square" lIns="58456" tIns="50897" rIns="58456" bIns="50897" numCol="1" spcCol="1270" anchor="t" anchorCtr="0">
                <a:noAutofit/>
              </a:bodyPr>
              <a:lstStyle/>
              <a:p>
                <a:pPr defTabSz="529146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389" b="1" dirty="0">
                    <a:latin typeface="Gill Sans MT" panose="020B0502020104020203" pitchFamily="34" charset="0"/>
                  </a:rPr>
                  <a:t>Assessment Tools</a:t>
                </a:r>
              </a:p>
              <a:p>
                <a:pPr marL="56695" lvl="1" indent="-56695" defTabSz="39686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n-US" sz="1389" dirty="0">
                    <a:latin typeface="Gill Sans MT" panose="020B0502020104020203" pitchFamily="34" charset="0"/>
                  </a:rPr>
                  <a:t>Planning tools</a:t>
                </a:r>
              </a:p>
              <a:p>
                <a:pPr marL="56695" lvl="1" indent="-56695" defTabSz="39686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n-US" sz="1389" dirty="0">
                    <a:latin typeface="Gill Sans MT" panose="020B0502020104020203" pitchFamily="34" charset="0"/>
                  </a:rPr>
                  <a:t>Training Docs</a:t>
                </a:r>
              </a:p>
              <a:p>
                <a:pPr marL="56695" lvl="1" indent="-56695" defTabSz="39686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n-US" sz="1389" dirty="0">
                    <a:latin typeface="Gill Sans MT" panose="020B0502020104020203" pitchFamily="34" charset="0"/>
                  </a:rPr>
                  <a:t>Data Collection Instructions</a:t>
                </a:r>
              </a:p>
            </p:txBody>
          </p:sp>
          <p:sp>
            <p:nvSpPr>
              <p:cNvPr id="14" name="Freeform 13"/>
              <p:cNvSpPr/>
              <p:nvPr/>
            </p:nvSpPr>
            <p:spPr>
              <a:xfrm>
                <a:off x="3585269" y="3903599"/>
                <a:ext cx="1973460" cy="893163"/>
              </a:xfrm>
              <a:custGeom>
                <a:avLst/>
                <a:gdLst>
                  <a:gd name="connsiteX0" fmla="*/ 0 w 1973460"/>
                  <a:gd name="connsiteY0" fmla="*/ 97119 h 971194"/>
                  <a:gd name="connsiteX1" fmla="*/ 97119 w 1973460"/>
                  <a:gd name="connsiteY1" fmla="*/ 0 h 971194"/>
                  <a:gd name="connsiteX2" fmla="*/ 1876341 w 1973460"/>
                  <a:gd name="connsiteY2" fmla="*/ 0 h 971194"/>
                  <a:gd name="connsiteX3" fmla="*/ 1973460 w 1973460"/>
                  <a:gd name="connsiteY3" fmla="*/ 97119 h 971194"/>
                  <a:gd name="connsiteX4" fmla="*/ 1973460 w 1973460"/>
                  <a:gd name="connsiteY4" fmla="*/ 874075 h 971194"/>
                  <a:gd name="connsiteX5" fmla="*/ 1876341 w 1973460"/>
                  <a:gd name="connsiteY5" fmla="*/ 971194 h 971194"/>
                  <a:gd name="connsiteX6" fmla="*/ 97119 w 1973460"/>
                  <a:gd name="connsiteY6" fmla="*/ 971194 h 971194"/>
                  <a:gd name="connsiteX7" fmla="*/ 0 w 1973460"/>
                  <a:gd name="connsiteY7" fmla="*/ 874075 h 971194"/>
                  <a:gd name="connsiteX8" fmla="*/ 0 w 1973460"/>
                  <a:gd name="connsiteY8" fmla="*/ 97119 h 971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3460" h="971194">
                    <a:moveTo>
                      <a:pt x="0" y="97119"/>
                    </a:moveTo>
                    <a:cubicBezTo>
                      <a:pt x="0" y="43482"/>
                      <a:pt x="43482" y="0"/>
                      <a:pt x="97119" y="0"/>
                    </a:cubicBezTo>
                    <a:lnTo>
                      <a:pt x="1876341" y="0"/>
                    </a:lnTo>
                    <a:cubicBezTo>
                      <a:pt x="1929978" y="0"/>
                      <a:pt x="1973460" y="43482"/>
                      <a:pt x="1973460" y="97119"/>
                    </a:cubicBezTo>
                    <a:lnTo>
                      <a:pt x="1973460" y="874075"/>
                    </a:lnTo>
                    <a:cubicBezTo>
                      <a:pt x="1973460" y="927712"/>
                      <a:pt x="1929978" y="971194"/>
                      <a:pt x="1876341" y="971194"/>
                    </a:cubicBezTo>
                    <a:lnTo>
                      <a:pt x="97119" y="971194"/>
                    </a:lnTo>
                    <a:cubicBezTo>
                      <a:pt x="43482" y="971194"/>
                      <a:pt x="0" y="927712"/>
                      <a:pt x="0" y="874075"/>
                    </a:cubicBezTo>
                    <a:lnTo>
                      <a:pt x="0" y="971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spcFirstLastPara="0" vert="horz" wrap="square" lIns="58456" tIns="50897" rIns="58456" bIns="50897" numCol="1" spcCol="1270" anchor="t" anchorCtr="0">
                <a:noAutofit/>
              </a:bodyPr>
              <a:lstStyle/>
              <a:p>
                <a:pPr defTabSz="529146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389" b="1" dirty="0">
                    <a:latin typeface="Gill Sans MT" panose="020B0502020104020203" pitchFamily="34" charset="0"/>
                  </a:rPr>
                  <a:t>Reporting Tools</a:t>
                </a:r>
              </a:p>
              <a:p>
                <a:pPr marL="56695" lvl="1" indent="-56695" defTabSz="39686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n-US" sz="1389" dirty="0">
                    <a:latin typeface="Gill Sans MT" panose="020B0502020104020203" pitchFamily="34" charset="0"/>
                  </a:rPr>
                  <a:t>Templates</a:t>
                </a:r>
              </a:p>
              <a:p>
                <a:pPr marL="56695" lvl="1" indent="-56695" defTabSz="39686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n-US" sz="1389" dirty="0">
                    <a:latin typeface="Gill Sans MT" panose="020B0502020104020203" pitchFamily="34" charset="0"/>
                  </a:rPr>
                  <a:t>Analysis workbooks</a:t>
                </a:r>
              </a:p>
            </p:txBody>
          </p:sp>
          <p:sp>
            <p:nvSpPr>
              <p:cNvPr id="15" name="Freeform 14"/>
              <p:cNvSpPr/>
              <p:nvPr/>
            </p:nvSpPr>
            <p:spPr>
              <a:xfrm>
                <a:off x="3585269" y="4919997"/>
                <a:ext cx="1973460" cy="1708344"/>
              </a:xfrm>
              <a:custGeom>
                <a:avLst/>
                <a:gdLst>
                  <a:gd name="connsiteX0" fmla="*/ 0 w 1973460"/>
                  <a:gd name="connsiteY0" fmla="*/ 97119 h 971194"/>
                  <a:gd name="connsiteX1" fmla="*/ 97119 w 1973460"/>
                  <a:gd name="connsiteY1" fmla="*/ 0 h 971194"/>
                  <a:gd name="connsiteX2" fmla="*/ 1876341 w 1973460"/>
                  <a:gd name="connsiteY2" fmla="*/ 0 h 971194"/>
                  <a:gd name="connsiteX3" fmla="*/ 1973460 w 1973460"/>
                  <a:gd name="connsiteY3" fmla="*/ 97119 h 971194"/>
                  <a:gd name="connsiteX4" fmla="*/ 1973460 w 1973460"/>
                  <a:gd name="connsiteY4" fmla="*/ 874075 h 971194"/>
                  <a:gd name="connsiteX5" fmla="*/ 1876341 w 1973460"/>
                  <a:gd name="connsiteY5" fmla="*/ 971194 h 971194"/>
                  <a:gd name="connsiteX6" fmla="*/ 97119 w 1973460"/>
                  <a:gd name="connsiteY6" fmla="*/ 971194 h 971194"/>
                  <a:gd name="connsiteX7" fmla="*/ 0 w 1973460"/>
                  <a:gd name="connsiteY7" fmla="*/ 874075 h 971194"/>
                  <a:gd name="connsiteX8" fmla="*/ 0 w 1973460"/>
                  <a:gd name="connsiteY8" fmla="*/ 97119 h 971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3460" h="971194">
                    <a:moveTo>
                      <a:pt x="0" y="97119"/>
                    </a:moveTo>
                    <a:cubicBezTo>
                      <a:pt x="0" y="43482"/>
                      <a:pt x="43482" y="0"/>
                      <a:pt x="97119" y="0"/>
                    </a:cubicBezTo>
                    <a:lnTo>
                      <a:pt x="1876341" y="0"/>
                    </a:lnTo>
                    <a:cubicBezTo>
                      <a:pt x="1929978" y="0"/>
                      <a:pt x="1973460" y="43482"/>
                      <a:pt x="1973460" y="97119"/>
                    </a:cubicBezTo>
                    <a:lnTo>
                      <a:pt x="1973460" y="874075"/>
                    </a:lnTo>
                    <a:cubicBezTo>
                      <a:pt x="1973460" y="927712"/>
                      <a:pt x="1929978" y="971194"/>
                      <a:pt x="1876341" y="971194"/>
                    </a:cubicBezTo>
                    <a:lnTo>
                      <a:pt x="97119" y="971194"/>
                    </a:lnTo>
                    <a:cubicBezTo>
                      <a:pt x="43482" y="971194"/>
                      <a:pt x="0" y="927712"/>
                      <a:pt x="0" y="874075"/>
                    </a:cubicBezTo>
                    <a:lnTo>
                      <a:pt x="0" y="971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spcFirstLastPara="0" vert="horz" wrap="square" lIns="58456" tIns="50897" rIns="58456" bIns="50897" numCol="1" spcCol="1270" anchor="t" anchorCtr="0">
                <a:noAutofit/>
              </a:bodyPr>
              <a:lstStyle/>
              <a:p>
                <a:pPr defTabSz="529146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389" b="1" dirty="0">
                    <a:latin typeface="Gill Sans MT" panose="020B0502020104020203" pitchFamily="34" charset="0"/>
                  </a:rPr>
                  <a:t>Survey tools</a:t>
                </a:r>
              </a:p>
              <a:p>
                <a:pPr marL="56695" lvl="1" indent="-56695" defTabSz="39686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n-US" sz="1389" dirty="0">
                    <a:latin typeface="Gill Sans MT" panose="020B0502020104020203" pitchFamily="34" charset="0"/>
                  </a:rPr>
                  <a:t>KPI list &amp; definitions</a:t>
                </a:r>
              </a:p>
              <a:p>
                <a:pPr marL="56695" lvl="1" indent="-56695" defTabSz="39686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n-US" sz="1389" dirty="0">
                    <a:latin typeface="Gill Sans MT" panose="020B0502020104020203" pitchFamily="34" charset="0"/>
                  </a:rPr>
                  <a:t>CMM Model (functions, levels of service, etc.)</a:t>
                </a:r>
              </a:p>
              <a:p>
                <a:pPr marL="56695" lvl="1" indent="-56695" defTabSz="39686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n-US" sz="1389" dirty="0">
                    <a:latin typeface="Gill Sans MT" panose="020B0502020104020203" pitchFamily="34" charset="0"/>
                  </a:rPr>
                  <a:t>Survey Instructions</a:t>
                </a:r>
              </a:p>
              <a:p>
                <a:pPr marL="56695" lvl="1" indent="-56695" defTabSz="39686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n-US" sz="1389" dirty="0">
                    <a:latin typeface="Gill Sans MT" panose="020B0502020104020203" pitchFamily="34" charset="0"/>
                  </a:rPr>
                  <a:t>Analysis Plans</a:t>
                </a:r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6237107" y="2589624"/>
                <a:ext cx="1973460" cy="938294"/>
              </a:xfrm>
              <a:custGeom>
                <a:avLst/>
                <a:gdLst>
                  <a:gd name="connsiteX0" fmla="*/ 0 w 1973460"/>
                  <a:gd name="connsiteY0" fmla="*/ 72016 h 720159"/>
                  <a:gd name="connsiteX1" fmla="*/ 72016 w 1973460"/>
                  <a:gd name="connsiteY1" fmla="*/ 0 h 720159"/>
                  <a:gd name="connsiteX2" fmla="*/ 1901444 w 1973460"/>
                  <a:gd name="connsiteY2" fmla="*/ 0 h 720159"/>
                  <a:gd name="connsiteX3" fmla="*/ 1973460 w 1973460"/>
                  <a:gd name="connsiteY3" fmla="*/ 72016 h 720159"/>
                  <a:gd name="connsiteX4" fmla="*/ 1973460 w 1973460"/>
                  <a:gd name="connsiteY4" fmla="*/ 648143 h 720159"/>
                  <a:gd name="connsiteX5" fmla="*/ 1901444 w 1973460"/>
                  <a:gd name="connsiteY5" fmla="*/ 720159 h 720159"/>
                  <a:gd name="connsiteX6" fmla="*/ 72016 w 1973460"/>
                  <a:gd name="connsiteY6" fmla="*/ 720159 h 720159"/>
                  <a:gd name="connsiteX7" fmla="*/ 0 w 1973460"/>
                  <a:gd name="connsiteY7" fmla="*/ 648143 h 720159"/>
                  <a:gd name="connsiteX8" fmla="*/ 0 w 1973460"/>
                  <a:gd name="connsiteY8" fmla="*/ 72016 h 720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3460" h="720159">
                    <a:moveTo>
                      <a:pt x="0" y="72016"/>
                    </a:moveTo>
                    <a:cubicBezTo>
                      <a:pt x="0" y="32243"/>
                      <a:pt x="32243" y="0"/>
                      <a:pt x="72016" y="0"/>
                    </a:cubicBezTo>
                    <a:lnTo>
                      <a:pt x="1901444" y="0"/>
                    </a:lnTo>
                    <a:cubicBezTo>
                      <a:pt x="1941217" y="0"/>
                      <a:pt x="1973460" y="32243"/>
                      <a:pt x="1973460" y="72016"/>
                    </a:cubicBezTo>
                    <a:lnTo>
                      <a:pt x="1973460" y="648143"/>
                    </a:lnTo>
                    <a:cubicBezTo>
                      <a:pt x="1973460" y="687916"/>
                      <a:pt x="1941217" y="720159"/>
                      <a:pt x="1901444" y="720159"/>
                    </a:cubicBezTo>
                    <a:lnTo>
                      <a:pt x="72016" y="720159"/>
                    </a:lnTo>
                    <a:cubicBezTo>
                      <a:pt x="32243" y="720159"/>
                      <a:pt x="0" y="687916"/>
                      <a:pt x="0" y="648143"/>
                    </a:cubicBezTo>
                    <a:lnTo>
                      <a:pt x="0" y="7201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spcFirstLastPara="0" vert="horz" wrap="square" lIns="51163" tIns="43603" rIns="51163" bIns="43603" numCol="1" spcCol="1270" anchor="ctr" anchorCtr="0">
                <a:noAutofit/>
              </a:bodyPr>
              <a:lstStyle/>
              <a:p>
                <a:pPr algn="ctr" defTabSz="529146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389" b="1" dirty="0">
                    <a:latin typeface="Gill Sans MT" panose="020B0502020104020203" pitchFamily="34" charset="0"/>
                  </a:rPr>
                  <a:t>Survey CTO Code</a:t>
                </a:r>
              </a:p>
            </p:txBody>
          </p:sp>
          <p:sp>
            <p:nvSpPr>
              <p:cNvPr id="18" name="Freeform 17"/>
              <p:cNvSpPr/>
              <p:nvPr/>
            </p:nvSpPr>
            <p:spPr>
              <a:xfrm>
                <a:off x="6237107" y="3634170"/>
                <a:ext cx="1973460" cy="938294"/>
              </a:xfrm>
              <a:custGeom>
                <a:avLst/>
                <a:gdLst>
                  <a:gd name="connsiteX0" fmla="*/ 0 w 1973460"/>
                  <a:gd name="connsiteY0" fmla="*/ 72016 h 720159"/>
                  <a:gd name="connsiteX1" fmla="*/ 72016 w 1973460"/>
                  <a:gd name="connsiteY1" fmla="*/ 0 h 720159"/>
                  <a:gd name="connsiteX2" fmla="*/ 1901444 w 1973460"/>
                  <a:gd name="connsiteY2" fmla="*/ 0 h 720159"/>
                  <a:gd name="connsiteX3" fmla="*/ 1973460 w 1973460"/>
                  <a:gd name="connsiteY3" fmla="*/ 72016 h 720159"/>
                  <a:gd name="connsiteX4" fmla="*/ 1973460 w 1973460"/>
                  <a:gd name="connsiteY4" fmla="*/ 648143 h 720159"/>
                  <a:gd name="connsiteX5" fmla="*/ 1901444 w 1973460"/>
                  <a:gd name="connsiteY5" fmla="*/ 720159 h 720159"/>
                  <a:gd name="connsiteX6" fmla="*/ 72016 w 1973460"/>
                  <a:gd name="connsiteY6" fmla="*/ 720159 h 720159"/>
                  <a:gd name="connsiteX7" fmla="*/ 0 w 1973460"/>
                  <a:gd name="connsiteY7" fmla="*/ 648143 h 720159"/>
                  <a:gd name="connsiteX8" fmla="*/ 0 w 1973460"/>
                  <a:gd name="connsiteY8" fmla="*/ 72016 h 720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3460" h="720159">
                    <a:moveTo>
                      <a:pt x="0" y="72016"/>
                    </a:moveTo>
                    <a:cubicBezTo>
                      <a:pt x="0" y="32243"/>
                      <a:pt x="32243" y="0"/>
                      <a:pt x="72016" y="0"/>
                    </a:cubicBezTo>
                    <a:lnTo>
                      <a:pt x="1901444" y="0"/>
                    </a:lnTo>
                    <a:cubicBezTo>
                      <a:pt x="1941217" y="0"/>
                      <a:pt x="1973460" y="32243"/>
                      <a:pt x="1973460" y="72016"/>
                    </a:cubicBezTo>
                    <a:lnTo>
                      <a:pt x="1973460" y="648143"/>
                    </a:lnTo>
                    <a:cubicBezTo>
                      <a:pt x="1973460" y="687916"/>
                      <a:pt x="1941217" y="720159"/>
                      <a:pt x="1901444" y="720159"/>
                    </a:cubicBezTo>
                    <a:lnTo>
                      <a:pt x="72016" y="720159"/>
                    </a:lnTo>
                    <a:cubicBezTo>
                      <a:pt x="32243" y="720159"/>
                      <a:pt x="0" y="687916"/>
                      <a:pt x="0" y="648143"/>
                    </a:cubicBezTo>
                    <a:lnTo>
                      <a:pt x="0" y="7201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spcFirstLastPara="0" vert="horz" wrap="square" lIns="51163" tIns="43603" rIns="51163" bIns="43603" numCol="1" spcCol="1270" anchor="ctr" anchorCtr="0">
                <a:noAutofit/>
              </a:bodyPr>
              <a:lstStyle/>
              <a:p>
                <a:pPr algn="ctr" defTabSz="529146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389" b="1" dirty="0">
                    <a:latin typeface="Gill Sans MT" panose="020B0502020104020203" pitchFamily="34" charset="0"/>
                  </a:rPr>
                  <a:t>Printable copies of Surveys</a:t>
                </a:r>
              </a:p>
            </p:txBody>
          </p:sp>
          <p:sp>
            <p:nvSpPr>
              <p:cNvPr id="19" name="Freeform 18"/>
              <p:cNvSpPr/>
              <p:nvPr/>
            </p:nvSpPr>
            <p:spPr>
              <a:xfrm>
                <a:off x="6236160" y="4678716"/>
                <a:ext cx="1973460" cy="938294"/>
              </a:xfrm>
              <a:custGeom>
                <a:avLst/>
                <a:gdLst>
                  <a:gd name="connsiteX0" fmla="*/ 0 w 1973460"/>
                  <a:gd name="connsiteY0" fmla="*/ 72016 h 720159"/>
                  <a:gd name="connsiteX1" fmla="*/ 72016 w 1973460"/>
                  <a:gd name="connsiteY1" fmla="*/ 0 h 720159"/>
                  <a:gd name="connsiteX2" fmla="*/ 1901444 w 1973460"/>
                  <a:gd name="connsiteY2" fmla="*/ 0 h 720159"/>
                  <a:gd name="connsiteX3" fmla="*/ 1973460 w 1973460"/>
                  <a:gd name="connsiteY3" fmla="*/ 72016 h 720159"/>
                  <a:gd name="connsiteX4" fmla="*/ 1973460 w 1973460"/>
                  <a:gd name="connsiteY4" fmla="*/ 648143 h 720159"/>
                  <a:gd name="connsiteX5" fmla="*/ 1901444 w 1973460"/>
                  <a:gd name="connsiteY5" fmla="*/ 720159 h 720159"/>
                  <a:gd name="connsiteX6" fmla="*/ 72016 w 1973460"/>
                  <a:gd name="connsiteY6" fmla="*/ 720159 h 720159"/>
                  <a:gd name="connsiteX7" fmla="*/ 0 w 1973460"/>
                  <a:gd name="connsiteY7" fmla="*/ 648143 h 720159"/>
                  <a:gd name="connsiteX8" fmla="*/ 0 w 1973460"/>
                  <a:gd name="connsiteY8" fmla="*/ 72016 h 720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3460" h="720159">
                    <a:moveTo>
                      <a:pt x="0" y="72016"/>
                    </a:moveTo>
                    <a:cubicBezTo>
                      <a:pt x="0" y="32243"/>
                      <a:pt x="32243" y="0"/>
                      <a:pt x="72016" y="0"/>
                    </a:cubicBezTo>
                    <a:lnTo>
                      <a:pt x="1901444" y="0"/>
                    </a:lnTo>
                    <a:cubicBezTo>
                      <a:pt x="1941217" y="0"/>
                      <a:pt x="1973460" y="32243"/>
                      <a:pt x="1973460" y="72016"/>
                    </a:cubicBezTo>
                    <a:lnTo>
                      <a:pt x="1973460" y="648143"/>
                    </a:lnTo>
                    <a:cubicBezTo>
                      <a:pt x="1973460" y="687916"/>
                      <a:pt x="1941217" y="720159"/>
                      <a:pt x="1901444" y="720159"/>
                    </a:cubicBezTo>
                    <a:lnTo>
                      <a:pt x="72016" y="720159"/>
                    </a:lnTo>
                    <a:cubicBezTo>
                      <a:pt x="32243" y="720159"/>
                      <a:pt x="0" y="687916"/>
                      <a:pt x="0" y="648143"/>
                    </a:cubicBezTo>
                    <a:lnTo>
                      <a:pt x="0" y="7201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spcFirstLastPara="0" vert="horz" wrap="square" lIns="51163" tIns="43603" rIns="51163" bIns="43603" numCol="1" spcCol="1270" anchor="ctr" anchorCtr="0">
                <a:noAutofit/>
              </a:bodyPr>
              <a:lstStyle/>
              <a:p>
                <a:pPr algn="ctr" defTabSz="529146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389" b="1" dirty="0">
                    <a:latin typeface="Gill Sans MT" panose="020B0502020104020203" pitchFamily="34" charset="0"/>
                  </a:rPr>
                  <a:t>CMM Master Questionnaire</a:t>
                </a:r>
              </a:p>
            </p:txBody>
          </p:sp>
          <p:sp>
            <p:nvSpPr>
              <p:cNvPr id="20" name="Freeform 19"/>
              <p:cNvSpPr/>
              <p:nvPr/>
            </p:nvSpPr>
            <p:spPr>
              <a:xfrm>
                <a:off x="6237107" y="5691107"/>
                <a:ext cx="1973460" cy="938294"/>
              </a:xfrm>
              <a:custGeom>
                <a:avLst/>
                <a:gdLst>
                  <a:gd name="connsiteX0" fmla="*/ 0 w 1973460"/>
                  <a:gd name="connsiteY0" fmla="*/ 72016 h 720159"/>
                  <a:gd name="connsiteX1" fmla="*/ 72016 w 1973460"/>
                  <a:gd name="connsiteY1" fmla="*/ 0 h 720159"/>
                  <a:gd name="connsiteX2" fmla="*/ 1901444 w 1973460"/>
                  <a:gd name="connsiteY2" fmla="*/ 0 h 720159"/>
                  <a:gd name="connsiteX3" fmla="*/ 1973460 w 1973460"/>
                  <a:gd name="connsiteY3" fmla="*/ 72016 h 720159"/>
                  <a:gd name="connsiteX4" fmla="*/ 1973460 w 1973460"/>
                  <a:gd name="connsiteY4" fmla="*/ 648143 h 720159"/>
                  <a:gd name="connsiteX5" fmla="*/ 1901444 w 1973460"/>
                  <a:gd name="connsiteY5" fmla="*/ 720159 h 720159"/>
                  <a:gd name="connsiteX6" fmla="*/ 72016 w 1973460"/>
                  <a:gd name="connsiteY6" fmla="*/ 720159 h 720159"/>
                  <a:gd name="connsiteX7" fmla="*/ 0 w 1973460"/>
                  <a:gd name="connsiteY7" fmla="*/ 648143 h 720159"/>
                  <a:gd name="connsiteX8" fmla="*/ 0 w 1973460"/>
                  <a:gd name="connsiteY8" fmla="*/ 72016 h 720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3460" h="720159">
                    <a:moveTo>
                      <a:pt x="0" y="72016"/>
                    </a:moveTo>
                    <a:cubicBezTo>
                      <a:pt x="0" y="32243"/>
                      <a:pt x="32243" y="0"/>
                      <a:pt x="72016" y="0"/>
                    </a:cubicBezTo>
                    <a:lnTo>
                      <a:pt x="1901444" y="0"/>
                    </a:lnTo>
                    <a:cubicBezTo>
                      <a:pt x="1941217" y="0"/>
                      <a:pt x="1973460" y="32243"/>
                      <a:pt x="1973460" y="72016"/>
                    </a:cubicBezTo>
                    <a:lnTo>
                      <a:pt x="1973460" y="648143"/>
                    </a:lnTo>
                    <a:cubicBezTo>
                      <a:pt x="1973460" y="687916"/>
                      <a:pt x="1941217" y="720159"/>
                      <a:pt x="1901444" y="720159"/>
                    </a:cubicBezTo>
                    <a:lnTo>
                      <a:pt x="72016" y="720159"/>
                    </a:lnTo>
                    <a:cubicBezTo>
                      <a:pt x="32243" y="720159"/>
                      <a:pt x="0" y="687916"/>
                      <a:pt x="0" y="648143"/>
                    </a:cubicBezTo>
                    <a:lnTo>
                      <a:pt x="0" y="7201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spcFirstLastPara="0" vert="horz" wrap="square" lIns="51163" tIns="43603" rIns="51163" bIns="43603" numCol="1" spcCol="1270" anchor="ctr" anchorCtr="0">
                <a:noAutofit/>
              </a:bodyPr>
              <a:lstStyle/>
              <a:p>
                <a:pPr algn="ctr" defTabSz="529146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389" b="1" dirty="0">
                    <a:latin typeface="Gill Sans MT" panose="020B0502020104020203" pitchFamily="34" charset="0"/>
                  </a:rPr>
                  <a:t>KPI Collection tool</a:t>
                </a:r>
              </a:p>
            </p:txBody>
          </p:sp>
        </p:grp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CF4F-F94A-4E72-8A7A-1D90E0D98BB3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5076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1522" y="324583"/>
            <a:ext cx="4110028" cy="604747"/>
          </a:xfrm>
        </p:spPr>
        <p:txBody>
          <a:bodyPr>
            <a:normAutofit fontScale="90000"/>
          </a:bodyPr>
          <a:lstStyle/>
          <a:p>
            <a:r>
              <a:rPr lang="en-US" sz="357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Contact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CF4F-F94A-4E72-8A7A-1D90E0D98BB3}" type="slidenum">
              <a:rPr lang="en-US" altLang="en-US" smtClean="0"/>
              <a:pPr/>
              <a:t>4</a:t>
            </a:fld>
            <a:endParaRPr lang="en-US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141521" y="1756496"/>
            <a:ext cx="9170424" cy="3664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81" dirty="0">
                <a:latin typeface="Gill Sans MT" panose="020B0502020104020203" pitchFamily="34" charset="0"/>
              </a:rPr>
              <a:t>Sharmila Raj – </a:t>
            </a:r>
            <a:r>
              <a:rPr lang="en-US" sz="2381" dirty="0">
                <a:latin typeface="Gill Sans MT" panose="020B0502020104020203" pitchFamily="34" charset="0"/>
                <a:hlinkClick r:id="rId3"/>
              </a:rPr>
              <a:t>sraj@usaid.gov</a:t>
            </a:r>
            <a:r>
              <a:rPr lang="en-US" sz="2381" dirty="0">
                <a:latin typeface="Gill Sans MT" panose="020B0502020104020203" pitchFamily="34" charset="0"/>
              </a:rPr>
              <a:t>  (NSCA TO Contract Manager)</a:t>
            </a:r>
          </a:p>
          <a:p>
            <a:endParaRPr lang="en-US" sz="2381" dirty="0">
              <a:latin typeface="Gill Sans MT" panose="020B0502020104020203" pitchFamily="34" charset="0"/>
            </a:endParaRPr>
          </a:p>
          <a:p>
            <a:r>
              <a:rPr lang="en-US" sz="2381" dirty="0">
                <a:latin typeface="Gill Sans MT" panose="020B0502020104020203" pitchFamily="34" charset="0"/>
              </a:rPr>
              <a:t>Christie Hershey – </a:t>
            </a:r>
            <a:r>
              <a:rPr lang="en-US" sz="2381" dirty="0">
                <a:latin typeface="Gill Sans MT" panose="020B0502020104020203" pitchFamily="34" charset="0"/>
                <a:hlinkClick r:id="rId4"/>
              </a:rPr>
              <a:t>chershey@usaid.gov</a:t>
            </a:r>
            <a:r>
              <a:rPr lang="en-US" sz="2381" dirty="0">
                <a:latin typeface="Gill Sans MT" panose="020B0502020104020203" pitchFamily="34" charset="0"/>
              </a:rPr>
              <a:t> (NSCA Technical Advisor)</a:t>
            </a:r>
          </a:p>
          <a:p>
            <a:endParaRPr lang="en-US" sz="2381" dirty="0">
              <a:latin typeface="Gill Sans MT" panose="020B0502020104020203" pitchFamily="34" charset="0"/>
            </a:endParaRPr>
          </a:p>
          <a:p>
            <a:r>
              <a:rPr lang="en-US" sz="2381" dirty="0">
                <a:latin typeface="Gill Sans MT" panose="020B0502020104020203" pitchFamily="34" charset="0"/>
              </a:rPr>
              <a:t>Noah Kafumbe – </a:t>
            </a:r>
            <a:r>
              <a:rPr lang="en-US" sz="2381" dirty="0">
                <a:latin typeface="Gill Sans MT" panose="020B0502020104020203" pitchFamily="34" charset="0"/>
                <a:hlinkClick r:id="rId5"/>
              </a:rPr>
              <a:t>nkafumbe@usaid.gov</a:t>
            </a:r>
            <a:r>
              <a:rPr lang="en-US" sz="2381" dirty="0">
                <a:latin typeface="Gill Sans MT" panose="020B0502020104020203" pitchFamily="34" charset="0"/>
              </a:rPr>
              <a:t> (NSCA Technical Advisor)</a:t>
            </a:r>
          </a:p>
          <a:p>
            <a:endParaRPr lang="en-US" sz="2381" dirty="0">
              <a:latin typeface="Gill Sans MT" panose="020B0502020104020203" pitchFamily="34" charset="0"/>
            </a:endParaRPr>
          </a:p>
          <a:p>
            <a:r>
              <a:rPr lang="en-US" sz="2381" dirty="0">
                <a:latin typeface="Gill Sans MT" panose="020B0502020104020203" pitchFamily="34" charset="0"/>
              </a:rPr>
              <a:t>Meaghan Douglas – </a:t>
            </a:r>
            <a:r>
              <a:rPr lang="en-US" sz="2381" dirty="0">
                <a:latin typeface="Gill Sans MT" panose="020B0502020104020203" pitchFamily="34" charset="0"/>
                <a:hlinkClick r:id="rId6"/>
              </a:rPr>
              <a:t>medouglas@usaid.gov</a:t>
            </a:r>
            <a:r>
              <a:rPr lang="en-US" sz="2381" dirty="0">
                <a:latin typeface="Gill Sans MT" panose="020B0502020104020203" pitchFamily="34" charset="0"/>
              </a:rPr>
              <a:t> (NSCA Technical Advisor)</a:t>
            </a:r>
          </a:p>
          <a:p>
            <a:endParaRPr lang="en-US" sz="2381" dirty="0">
              <a:latin typeface="Gill Sans MT" panose="020B0502020104020203" pitchFamily="34" charset="0"/>
            </a:endParaRPr>
          </a:p>
          <a:p>
            <a:r>
              <a:rPr lang="en-US" sz="2381" dirty="0">
                <a:latin typeface="Gill Sans MT" panose="020B0502020104020203" pitchFamily="34" charset="0"/>
              </a:rPr>
              <a:t>Kevin Pilz – </a:t>
            </a:r>
            <a:r>
              <a:rPr lang="en-US" sz="2381" dirty="0">
                <a:latin typeface="Gill Sans MT" panose="020B0502020104020203" pitchFamily="34" charset="0"/>
                <a:hlinkClick r:id="rId7"/>
              </a:rPr>
              <a:t>kpilz@usaid.gov</a:t>
            </a:r>
            <a:r>
              <a:rPr lang="en-US" sz="2381" dirty="0">
                <a:latin typeface="Gill Sans MT" panose="020B0502020104020203" pitchFamily="34" charset="0"/>
              </a:rPr>
              <a:t> (NSCA Technical Advisor)</a:t>
            </a:r>
          </a:p>
          <a:p>
            <a:endParaRPr lang="en-US" sz="1786" dirty="0"/>
          </a:p>
        </p:txBody>
      </p:sp>
    </p:spTree>
    <p:extLst>
      <p:ext uri="{BB962C8B-B14F-4D97-AF65-F5344CB8AC3E}">
        <p14:creationId xmlns:p14="http://schemas.microsoft.com/office/powerpoint/2010/main" val="4042119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9701" y="56285"/>
            <a:ext cx="9372600" cy="1091711"/>
          </a:xfrm>
        </p:spPr>
        <p:txBody>
          <a:bodyPr/>
          <a:lstStyle/>
          <a:p>
            <a:pPr eaLnBrk="1" hangingPunct="1"/>
            <a:r>
              <a:rPr lang="en-US" altLang="en-US" sz="3100" b="1" dirty="0">
                <a:latin typeface="Gill Sans MT" panose="020B0502020104020203" pitchFamily="34" charset="0"/>
                <a:cs typeface="Gill Sans MT" panose="020B0502020104020203" pitchFamily="34" charset="0"/>
              </a:rPr>
              <a:t>Day 2: Overview of Process </a:t>
            </a:r>
            <a:br>
              <a:rPr lang="en-US" altLang="en-US" sz="3200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en-US" altLang="en-US" sz="3200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907" y="1147997"/>
            <a:ext cx="11668186" cy="5499224"/>
          </a:xfrm>
        </p:spPr>
        <p:txBody>
          <a:bodyPr>
            <a:normAutofit fontScale="92500" lnSpcReduction="10000"/>
          </a:bodyPr>
          <a:lstStyle/>
          <a:p>
            <a:pPr marL="741334" lvl="1" indent="-284152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en-US" altLang="en-US" sz="3174" b="1" dirty="0">
                <a:latin typeface="Gill Sans MT" panose="020B0502020104020203" pitchFamily="34" charset="0"/>
                <a:cs typeface="Gill Sans MT" panose="020B0502020104020203" pitchFamily="34" charset="0"/>
              </a:rPr>
              <a:t>Discuss operational needs of the first half of an assessment, up to the point where the CMM and KPI data is collected, including: </a:t>
            </a:r>
          </a:p>
          <a:p>
            <a:pPr marL="741334" lvl="1" indent="-284152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US" altLang="en-US" sz="3174" dirty="0">
              <a:solidFill>
                <a:srgbClr val="0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3174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Planning the assessment</a:t>
            </a:r>
            <a:r>
              <a:rPr lang="en-US" altLang="en-US" sz="3174" dirty="0">
                <a:solidFill>
                  <a:srgbClr val="FF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*</a:t>
            </a:r>
          </a:p>
          <a:p>
            <a:pPr marL="741334" lvl="1" indent="-284152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3174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Stakeholder engagement</a:t>
            </a:r>
            <a:r>
              <a:rPr lang="en-US" altLang="en-US" sz="3174" dirty="0">
                <a:solidFill>
                  <a:srgbClr val="FF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*</a:t>
            </a:r>
          </a:p>
          <a:p>
            <a:pPr marL="741334" lvl="1" indent="-284152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3174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Kick-off</a:t>
            </a:r>
          </a:p>
          <a:p>
            <a:pPr marL="741334" lvl="1" indent="-284152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3174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Site selection and sampling </a:t>
            </a:r>
          </a:p>
          <a:p>
            <a:pPr marL="741334" lvl="1" indent="-284152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3174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CMM questionnaire and data collection</a:t>
            </a:r>
            <a:r>
              <a:rPr lang="en-US" altLang="en-US" sz="3174" dirty="0">
                <a:solidFill>
                  <a:srgbClr val="FF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*</a:t>
            </a:r>
          </a:p>
          <a:p>
            <a:pPr marL="741334" lvl="1" indent="-284152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3174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KPI data collection</a:t>
            </a:r>
            <a:r>
              <a:rPr lang="en-US" altLang="en-US" sz="3174" dirty="0">
                <a:solidFill>
                  <a:srgbClr val="FF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*</a:t>
            </a:r>
          </a:p>
          <a:p>
            <a:pPr defTabSz="912778">
              <a:lnSpc>
                <a:spcPct val="80000"/>
              </a:lnSpc>
            </a:pPr>
            <a:endParaRPr lang="en-US" altLang="en-US" sz="2000" dirty="0">
              <a:solidFill>
                <a:srgbClr val="FF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defTabSz="912778">
              <a:lnSpc>
                <a:spcPct val="80000"/>
              </a:lnSpc>
            </a:pPr>
            <a:endParaRPr lang="en-US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defTabSz="912778">
              <a:lnSpc>
                <a:spcPct val="80000"/>
              </a:lnSpc>
            </a:pPr>
            <a:endParaRPr lang="en-US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defTabSz="912778">
              <a:lnSpc>
                <a:spcPct val="80000"/>
              </a:lnSpc>
            </a:pPr>
            <a:endParaRPr lang="en-US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defTabSz="912778">
              <a:lnSpc>
                <a:spcPct val="80000"/>
              </a:lnSpc>
            </a:pPr>
            <a:r>
              <a:rPr lang="en-US" altLang="en-US" sz="1700" dirty="0">
                <a:latin typeface="Gill Sans MT" panose="020B0502020104020203" pitchFamily="34" charset="0"/>
                <a:cs typeface="Gill Sans MT" panose="020B0502020104020203" pitchFamily="34" charset="0"/>
              </a:rPr>
              <a:t>2</a:t>
            </a:r>
          </a:p>
          <a:p>
            <a:pPr marL="741334" lvl="1" indent="-284152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US" altLang="en-US" sz="2399" dirty="0">
              <a:solidFill>
                <a:srgbClr val="0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261908" y="6432643"/>
            <a:ext cx="2133600" cy="2145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770DE6A-AFAE-4BA9-AAB3-9755F28EB553}" type="datetime1">
              <a:rPr lang="en-US" altLang="en-US" sz="601">
                <a:solidFill>
                  <a:srgbClr val="635C5B"/>
                </a:solidFill>
                <a:latin typeface="Gill Sans MT" panose="020B0502020104020203" pitchFamily="34" charset="0"/>
              </a:rPr>
              <a:pPr/>
              <a:t>5/18/2018</a:t>
            </a:fld>
            <a:endParaRPr lang="en-US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  <p:sp>
        <p:nvSpPr>
          <p:cNvPr id="45060" name="Footer Placeholder 4">
            <a:extLst>
              <a:ext uri="{FF2B5EF4-FFF2-40B4-BE49-F238E27FC236}">
                <a16:creationId xmlns:a16="http://schemas.microsoft.com/office/drawing/2014/main" id="{18F6B5FA-4F54-4748-9923-658B0CC4B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311228" y="6320690"/>
            <a:ext cx="3569541" cy="43848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455" dirty="0">
                <a:solidFill>
                  <a:srgbClr val="FF0000"/>
                </a:solidFill>
                <a:latin typeface="Gill Sans MT" panose="020B0502020104020203" pitchFamily="34" charset="0"/>
              </a:rPr>
              <a:t>* include practical exercises and role play</a:t>
            </a:r>
          </a:p>
          <a:p>
            <a:endParaRPr lang="en-US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382000" y="4849993"/>
            <a:ext cx="2133600" cy="2145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139EB3F-7CF1-4F22-A49A-8E1E0EE6AB37}" type="slidenum">
              <a:rPr lang="en-US" altLang="en-US" sz="601">
                <a:solidFill>
                  <a:srgbClr val="635C5B"/>
                </a:solidFill>
                <a:latin typeface="Gill Sans MT" panose="020B0502020104020203" pitchFamily="34" charset="0"/>
              </a:rPr>
              <a:pPr/>
              <a:t>5</a:t>
            </a:fld>
            <a:endParaRPr lang="en-US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694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375</Words>
  <Application>Microsoft Office PowerPoint</Application>
  <PresentationFormat>Widescreen</PresentationFormat>
  <Paragraphs>87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Gill Sans MT</vt:lpstr>
      <vt:lpstr>Times</vt:lpstr>
      <vt:lpstr>Wingdings</vt:lpstr>
      <vt:lpstr>Office Theme</vt:lpstr>
      <vt:lpstr>PowerPoint Presentation</vt:lpstr>
      <vt:lpstr>Day 2: Recap of Day I  </vt:lpstr>
      <vt:lpstr>NSCA 2.0 – Content Available to Partners</vt:lpstr>
      <vt:lpstr>Contact Information</vt:lpstr>
      <vt:lpstr>Day 2: Overview of Process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Kelly Earp</cp:lastModifiedBy>
  <cp:revision>4</cp:revision>
  <dcterms:created xsi:type="dcterms:W3CDTF">2018-05-01T03:48:43Z</dcterms:created>
  <dcterms:modified xsi:type="dcterms:W3CDTF">2018-05-18T15:49:46Z</dcterms:modified>
</cp:coreProperties>
</file>