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1"/>
    <p:sldMasterId id="2147483742" r:id="rId2"/>
  </p:sldMasterIdLst>
  <p:notesMasterIdLst>
    <p:notesMasterId r:id="rId14"/>
  </p:notesMasterIdLst>
  <p:sldIdLst>
    <p:sldId id="274" r:id="rId3"/>
    <p:sldId id="426" r:id="rId4"/>
    <p:sldId id="427" r:id="rId5"/>
    <p:sldId id="428" r:id="rId6"/>
    <p:sldId id="429" r:id="rId7"/>
    <p:sldId id="430" r:id="rId8"/>
    <p:sldId id="431" r:id="rId9"/>
    <p:sldId id="432" r:id="rId10"/>
    <p:sldId id="433" r:id="rId11"/>
    <p:sldId id="434" r:id="rId12"/>
    <p:sldId id="435"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512" autoAdjust="0"/>
    <p:restoredTop sz="74799" autoAdjust="0"/>
  </p:normalViewPr>
  <p:slideViewPr>
    <p:cSldViewPr snapToGrid="0">
      <p:cViewPr varScale="1">
        <p:scale>
          <a:sx n="87" d="100"/>
          <a:sy n="87" d="100"/>
        </p:scale>
        <p:origin x="1254"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8/21/2018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xmlns="" id="{887356D5-B679-4B76-990F-C498B30F4108}"/>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a16="http://schemas.microsoft.com/office/drawing/2014/main" xmlns="" id="{9790DC73-9985-4FCB-B6FF-72DFEB7181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40964" name="Slide Number Placeholder 3">
            <a:extLst>
              <a:ext uri="{FF2B5EF4-FFF2-40B4-BE49-F238E27FC236}">
                <a16:creationId xmlns:a16="http://schemas.microsoft.com/office/drawing/2014/main" xmlns="" id="{DC4F3A58-E806-4DE4-BC23-8728964E4A9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872BA43-7AC7-4C85-A475-09DD78EA8C9A}"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7115268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Continuing from the previous</a:t>
            </a:r>
            <a:r>
              <a:rPr lang="en-US" baseline="0" dirty="0" smtClean="0"/>
              <a:t> slide, these are the types of data that need to be collected for each tool. </a:t>
            </a:r>
            <a:r>
              <a:rPr lang="en-US" baseline="0" dirty="0" smtClean="0"/>
              <a:t>Data collection teams should inform each person / site they are visiting what kind of data they will be looking for, and in what level of detail so that respondents can help to prepare the data. Thus, data collection teams need to be very familiar with the data needed (e.g., number of orders that need to be sampled, etc.) so that they can discuss with respondents and explain </a:t>
            </a:r>
            <a:r>
              <a:rPr lang="en-US" baseline="0" smtClean="0"/>
              <a:t>clearly what is needed.</a:t>
            </a:r>
            <a:endParaRPr lang="en-US" dirty="0" smtClean="0"/>
          </a:p>
        </p:txBody>
      </p:sp>
      <p:sp>
        <p:nvSpPr>
          <p:cNvPr id="4" name="Slide Number Placeholder 3"/>
          <p:cNvSpPr>
            <a:spLocks noGrp="1"/>
          </p:cNvSpPr>
          <p:nvPr>
            <p:ph type="sldNum" sz="quarter" idx="10"/>
          </p:nvPr>
        </p:nvSpPr>
        <p:spPr/>
        <p:txBody>
          <a:bodyPr/>
          <a:lstStyle/>
          <a:p>
            <a:fld id="{CD5D8AE4-A521-4C93-931F-3604DC391183}" type="slidenum">
              <a:rPr lang="en-US" smtClean="0"/>
              <a:t>10</a:t>
            </a:fld>
            <a:endParaRPr lang="en-US"/>
          </a:p>
        </p:txBody>
      </p:sp>
    </p:spTree>
    <p:extLst>
      <p:ext uri="{BB962C8B-B14F-4D97-AF65-F5344CB8AC3E}">
        <p14:creationId xmlns:p14="http://schemas.microsoft.com/office/powerpoint/2010/main" val="7660821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Continuation of the last slide.</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11</a:t>
            </a:fld>
            <a:endParaRPr lang="en-US"/>
          </a:p>
        </p:txBody>
      </p:sp>
    </p:spTree>
    <p:extLst>
      <p:ext uri="{BB962C8B-B14F-4D97-AF65-F5344CB8AC3E}">
        <p14:creationId xmlns:p14="http://schemas.microsoft.com/office/powerpoint/2010/main" val="14532653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2</a:t>
            </a:fld>
            <a:endParaRPr lang="en-US"/>
          </a:p>
        </p:txBody>
      </p:sp>
    </p:spTree>
    <p:extLst>
      <p:ext uri="{BB962C8B-B14F-4D97-AF65-F5344CB8AC3E}">
        <p14:creationId xmlns:p14="http://schemas.microsoft.com/office/powerpoint/2010/main" val="2097165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Central data collecting team</a:t>
            </a:r>
            <a:r>
              <a:rPr lang="en-US" baseline="0" dirty="0"/>
              <a:t> should know the tool and questions very well because this data comes from one </a:t>
            </a:r>
            <a:r>
              <a:rPr lang="en-US" baseline="0" dirty="0" smtClean="0"/>
              <a:t>source (although if more than one supply chain is being assessed then the same data will be collected from more than one source, but generally only one source per supply chain).</a:t>
            </a:r>
          </a:p>
          <a:p>
            <a:endParaRPr lang="en-US" baseline="0" dirty="0" smtClean="0"/>
          </a:p>
          <a:p>
            <a:r>
              <a:rPr lang="en-US" baseline="0" dirty="0" smtClean="0"/>
              <a:t>Non-Central is non-unique data in that it is collected from multiple different sources in one supply chain. However, this may include ‘central’ or ‘national’ entities like a central medical stores. It is just that the data collected at a ‘central’ or ‘national’ entity will also be collected at other sites (e.g., intermediate warehouses and service delivery points). For example, data on stock-outs could be collected from many different locations, including the central medical stores.</a:t>
            </a:r>
          </a:p>
          <a:p>
            <a:endParaRPr lang="en-US" baseline="0" dirty="0" smtClean="0"/>
          </a:p>
          <a:p>
            <a:r>
              <a:rPr lang="en-US" baseline="0" dirty="0" smtClean="0"/>
              <a:t>The data collection tool is organized in ‘tables’ – each table collects data from the same source (e.g., stock records, order records, etc.). The tables may or may not be used to calculate more than one KPI (although every table is used for at least one KPI).</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26840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Warehouses includes</a:t>
            </a:r>
            <a:r>
              <a:rPr lang="en-US" baseline="0" dirty="0" smtClean="0"/>
              <a:t> central warehouses and, if applicable, intermediate warehouses. However, when visiting a central warehouse, data collectors should be aware that the non-Central tool is not the only tool they will use to collect data there – they also need to determine what data is needed for the Central tool from the central warehouse and collect that data as well.</a:t>
            </a:r>
          </a:p>
          <a:p>
            <a:endParaRPr lang="en-US" baseline="0" dirty="0" smtClean="0"/>
          </a:p>
          <a:p>
            <a:r>
              <a:rPr lang="en-US" baseline="0" dirty="0" smtClean="0"/>
              <a:t>Both the paper-based tool and the </a:t>
            </a:r>
            <a:r>
              <a:rPr lang="en-US" baseline="0" dirty="0" err="1" smtClean="0"/>
              <a:t>SurveyCTO</a:t>
            </a:r>
            <a:r>
              <a:rPr lang="en-US" baseline="0" dirty="0" smtClean="0"/>
              <a:t> tool have detailed instructions and definitions – either at the beginning of a table (section) or in relation to specific questions. Data collectors should be aware of all of these definitions and tips before the start of data collection.</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4</a:t>
            </a:fld>
            <a:endParaRPr lang="en-US"/>
          </a:p>
        </p:txBody>
      </p:sp>
    </p:spTree>
    <p:extLst>
      <p:ext uri="{BB962C8B-B14F-4D97-AF65-F5344CB8AC3E}">
        <p14:creationId xmlns:p14="http://schemas.microsoft.com/office/powerpoint/2010/main" val="9848214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Stock data collection</a:t>
            </a:r>
            <a:r>
              <a:rPr lang="en-US" baseline="0" dirty="0" smtClean="0"/>
              <a:t> is based on the selected tracer commodities. These should be updated before the start of data collections (and before the start of training data collectors).</a:t>
            </a:r>
          </a:p>
          <a:p>
            <a:endParaRPr lang="en-US" baseline="0" dirty="0" smtClean="0"/>
          </a:p>
          <a:p>
            <a:r>
              <a:rPr lang="en-US" baseline="0" dirty="0" smtClean="0"/>
              <a:t>Upstream order data is collected from sites that receive products from other entities within the supply chain (not including vendors, which is collected in the Central tool). Because it is collected from many sites, it extracts less detail than the downstream delivery/ order data, which is only collected at sites that delivery products to other sites (within the supply chain).</a:t>
            </a:r>
          </a:p>
          <a:p>
            <a:endParaRPr lang="en-US" baseline="0" dirty="0" smtClean="0"/>
          </a:p>
          <a:p>
            <a:r>
              <a:rPr lang="en-US" baseline="0" dirty="0" smtClean="0"/>
              <a:t>Cost of warehouse and distribution operations is optional; the whole table may not be relevant for a given assessment. The same for temperature excursions. For human resources, the default is to include data for both the percentage of supply chain positions vacant and the staff turnover rate. Staff turnover rate is an optional KPI; these data could also be excluded  in a particular assessment. There are instructions available for doing this in the </a:t>
            </a:r>
            <a:r>
              <a:rPr lang="en-US" baseline="0" dirty="0" err="1" smtClean="0"/>
              <a:t>SurveyCTO</a:t>
            </a:r>
            <a:r>
              <a:rPr lang="en-US" baseline="0" dirty="0" smtClean="0"/>
              <a:t> code.</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764209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There</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are a series of KPI Data Collection Tables, in Survey CTO and on paper, which are used to collect all the data required to calculate KPIs; and there is not a 1:1 relationship (1 table for 1 KPI), tables often serve for multiple KPIs. </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This table</a:t>
            </a:r>
            <a:r>
              <a:rPr lang="en-US" sz="1200" kern="1200" baseline="0" dirty="0" smtClean="0">
                <a:solidFill>
                  <a:schemeClr val="tx1"/>
                </a:solidFill>
                <a:effectLst/>
                <a:latin typeface="+mn-lt"/>
                <a:ea typeface="+mn-ea"/>
                <a:cs typeface="+mn-cs"/>
              </a:rPr>
              <a:t> provides more details about the kind of data collected in each data collection table (continued from the last slide).</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545711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table shows which of the KPIs</a:t>
            </a:r>
            <a:r>
              <a:rPr lang="en-US" baseline="0" dirty="0" smtClean="0"/>
              <a:t> are calculated based on the data collected in each table.</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7</a:t>
            </a:fld>
            <a:endParaRPr lang="en-US"/>
          </a:p>
        </p:txBody>
      </p:sp>
    </p:spTree>
    <p:extLst>
      <p:ext uri="{BB962C8B-B14F-4D97-AF65-F5344CB8AC3E}">
        <p14:creationId xmlns:p14="http://schemas.microsoft.com/office/powerpoint/2010/main" val="12943729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Central tool is structured in the same way as the non-Central tool, with data collection tables organized by the likely sources of data. However, in the </a:t>
            </a:r>
            <a:r>
              <a:rPr lang="en-US" baseline="0" dirty="0" err="1" smtClean="0"/>
              <a:t>SurveyCTO</a:t>
            </a:r>
            <a:r>
              <a:rPr lang="en-US" baseline="0" dirty="0" smtClean="0"/>
              <a:t> tool, there is an option to skip entire tables. Thus, data collectors do not need to ‘save’ and ‘re-open’ one data collection tool if they need to go to multiple sites to collect the data, but can fill in the tables relevant for the site/day, skip other tables, and then submit the form.</a:t>
            </a:r>
          </a:p>
          <a:p>
            <a:endParaRPr lang="en-US" baseline="0" dirty="0" smtClean="0"/>
          </a:p>
          <a:p>
            <a:r>
              <a:rPr lang="en-US" baseline="0" dirty="0" smtClean="0"/>
              <a:t>While </a:t>
            </a:r>
            <a:r>
              <a:rPr lang="en-US" baseline="0" dirty="0" err="1" smtClean="0"/>
              <a:t>SurveyCTO</a:t>
            </a:r>
            <a:r>
              <a:rPr lang="en-US" baseline="0" dirty="0" smtClean="0"/>
              <a:t> codebooks / tools are available for the Central tool, data collection teams may opt to collect data using Microsoft Excel and / or the paper based tool. These are often easier for respondents to understand, and generally are easier for data collectors to ‘jump around’ in than the </a:t>
            </a:r>
            <a:r>
              <a:rPr lang="en-US" baseline="0" dirty="0" err="1" smtClean="0"/>
              <a:t>SurveyCTO</a:t>
            </a:r>
            <a:r>
              <a:rPr lang="en-US" baseline="0" dirty="0" smtClean="0"/>
              <a:t> tool in order to enter data as it becomes available.</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8</a:t>
            </a:fld>
            <a:endParaRPr lang="en-US"/>
          </a:p>
        </p:txBody>
      </p:sp>
    </p:spTree>
    <p:extLst>
      <p:ext uri="{BB962C8B-B14F-4D97-AF65-F5344CB8AC3E}">
        <p14:creationId xmlns:p14="http://schemas.microsoft.com/office/powerpoint/2010/main" val="7093208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potentially quite</a:t>
            </a:r>
            <a:r>
              <a:rPr lang="en-US" baseline="0" dirty="0" smtClean="0"/>
              <a:t> few different units or sites that will need to be visited to collect the data. Some of these may be ‘housed’ in a similar location (e.g., </a:t>
            </a:r>
            <a:r>
              <a:rPr lang="en-US" baseline="0" dirty="0" err="1" smtClean="0"/>
              <a:t>MoH</a:t>
            </a:r>
            <a:r>
              <a:rPr lang="en-US" baseline="0" dirty="0" smtClean="0"/>
              <a:t>) but many may be in separate sites. Even if the locations are in the same sites, the people may be different, and data collection may not occur at the same time. Data collection teams will need to carefully track what data has been collected and what data is still needed as data collection for the assessment is undertaken. </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9</a:t>
            </a:fld>
            <a:endParaRPr lang="en-US"/>
          </a:p>
        </p:txBody>
      </p:sp>
    </p:spTree>
    <p:extLst>
      <p:ext uri="{BB962C8B-B14F-4D97-AF65-F5344CB8AC3E}">
        <p14:creationId xmlns:p14="http://schemas.microsoft.com/office/powerpoint/2010/main" val="33171788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ED43D48-BA6D-044B-863E-6AA2EE913DA4}" type="datetimeFigureOut">
              <a:rPr lang="en-US" smtClean="0"/>
              <a:t>8/21/2018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0253027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8/21/2018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6792111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8/21/2018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5137066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3_Red/Gray 2 Content">
  <p:cSld name="3_Red/Gray 2 Content">
    <p:bg>
      <p:bgPr>
        <a:solidFill>
          <a:schemeClr val="lt1"/>
        </a:solidFill>
        <a:effectLst/>
      </p:bgPr>
    </p:bg>
    <p:spTree>
      <p:nvGrpSpPr>
        <p:cNvPr id="1" name="Shape 141"/>
        <p:cNvGrpSpPr/>
        <p:nvPr/>
      </p:nvGrpSpPr>
      <p:grpSpPr>
        <a:xfrm>
          <a:off x="0" y="0"/>
          <a:ext cx="0" cy="0"/>
          <a:chOff x="0" y="0"/>
          <a:chExt cx="0" cy="0"/>
        </a:xfrm>
      </p:grpSpPr>
      <p:sp>
        <p:nvSpPr>
          <p:cNvPr id="142" name="Shape 142"/>
          <p:cNvSpPr txBox="1">
            <a:spLocks noGrp="1"/>
          </p:cNvSpPr>
          <p:nvPr>
            <p:ph type="body" idx="1"/>
          </p:nvPr>
        </p:nvSpPr>
        <p:spPr>
          <a:xfrm>
            <a:off x="914805" y="1715549"/>
            <a:ext cx="5079595" cy="4233230"/>
          </a:xfrm>
          <a:prstGeom prst="rect">
            <a:avLst/>
          </a:prstGeom>
          <a:noFill/>
          <a:ln>
            <a:noFill/>
          </a:ln>
        </p:spPr>
        <p:txBody>
          <a:bodyPr spcFirstLastPara="1" wrap="square" lIns="91425" tIns="91425" rIns="91425" bIns="91425" anchor="t" anchorCtr="0"/>
          <a:lstStyle>
            <a:lvl1pPr marL="604738" marR="0" lvl="0" indent="-470352" algn="l" rtl="0">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370"/>
              </a:spcBef>
              <a:spcAft>
                <a:spcPts val="0"/>
              </a:spcAft>
              <a:buClr>
                <a:srgbClr val="6C6463"/>
              </a:buClr>
              <a:buSzPts val="1400"/>
              <a:buChar char="–"/>
              <a:defRPr b="0" i="0" u="none" strike="noStrike" cap="none">
                <a:solidFill>
                  <a:srgbClr val="6C6463"/>
                </a:solidFill>
              </a:defRPr>
            </a:lvl4pPr>
            <a:lvl5pPr marL="3023692" marR="0" lvl="4" indent="-403159" algn="l" rtl="0">
              <a:spcBef>
                <a:spcPts val="423"/>
              </a:spcBef>
              <a:spcAft>
                <a:spcPts val="0"/>
              </a:spcAft>
              <a:buClr>
                <a:srgbClr val="6C6463"/>
              </a:buClr>
              <a:buSzPts val="1200"/>
              <a:buChar char="»"/>
              <a:defRPr b="0" i="0" u="none" strike="noStrike" cap="none">
                <a:solidFill>
                  <a:srgbClr val="6C6463"/>
                </a:solidFill>
              </a:defRPr>
            </a:lvl5pPr>
            <a:lvl6pPr marL="3628431" marR="0" lvl="5" indent="-403159" algn="l" rtl="0">
              <a:spcBef>
                <a:spcPts val="476"/>
              </a:spcBef>
              <a:spcAft>
                <a:spcPts val="0"/>
              </a:spcAft>
              <a:buClr>
                <a:srgbClr val="6C6463"/>
              </a:buClr>
              <a:buSzPts val="1200"/>
              <a:buChar char="•"/>
              <a:defRPr b="0" i="0" u="none" strike="noStrike" cap="none">
                <a:solidFill>
                  <a:srgbClr val="6C6463"/>
                </a:solidFill>
              </a:defRPr>
            </a:lvl6pPr>
            <a:lvl7pPr marL="4233169" marR="0" lvl="6" indent="-403159" algn="l" rtl="0">
              <a:spcBef>
                <a:spcPts val="476"/>
              </a:spcBef>
              <a:spcAft>
                <a:spcPts val="0"/>
              </a:spcAft>
              <a:buClr>
                <a:srgbClr val="6C6463"/>
              </a:buClr>
              <a:buSzPts val="1200"/>
              <a:buChar char="•"/>
              <a:defRPr b="0" i="0" u="none" strike="noStrike" cap="none">
                <a:solidFill>
                  <a:srgbClr val="6C6463"/>
                </a:solidFill>
              </a:defRPr>
            </a:lvl7pPr>
            <a:lvl8pPr marL="4837908" marR="0" lvl="7" indent="-403159" algn="l" rtl="0">
              <a:spcBef>
                <a:spcPts val="476"/>
              </a:spcBef>
              <a:spcAft>
                <a:spcPts val="0"/>
              </a:spcAft>
              <a:buClr>
                <a:srgbClr val="6C6463"/>
              </a:buClr>
              <a:buSzPts val="1200"/>
              <a:buChar char="•"/>
              <a:defRPr b="0" i="0" u="none" strike="noStrike" cap="none">
                <a:solidFill>
                  <a:srgbClr val="6C6463"/>
                </a:solidFill>
              </a:defRPr>
            </a:lvl8pPr>
            <a:lvl9pPr marL="5442646" marR="0" lvl="8" indent="-403159" algn="l" rtl="0">
              <a:spcBef>
                <a:spcPts val="476"/>
              </a:spcBef>
              <a:spcAft>
                <a:spcPts val="0"/>
              </a:spcAft>
              <a:buClr>
                <a:srgbClr val="6C6463"/>
              </a:buClr>
              <a:buSzPts val="1200"/>
              <a:buChar char="•"/>
              <a:defRPr b="0" i="0" u="none" strike="noStrike" cap="none">
                <a:solidFill>
                  <a:srgbClr val="6C6463"/>
                </a:solidFill>
              </a:defRPr>
            </a:lvl9pPr>
          </a:lstStyle>
          <a:p>
            <a:endParaRPr/>
          </a:p>
        </p:txBody>
      </p:sp>
      <p:sp>
        <p:nvSpPr>
          <p:cNvPr id="143" name="Shape 143"/>
          <p:cNvSpPr txBox="1">
            <a:spLocks noGrp="1"/>
          </p:cNvSpPr>
          <p:nvPr>
            <p:ph type="body" idx="2"/>
          </p:nvPr>
        </p:nvSpPr>
        <p:spPr>
          <a:xfrm>
            <a:off x="6197600" y="1715549"/>
            <a:ext cx="5080405" cy="4233230"/>
          </a:xfrm>
          <a:prstGeom prst="rect">
            <a:avLst/>
          </a:prstGeom>
          <a:noFill/>
          <a:ln>
            <a:noFill/>
          </a:ln>
        </p:spPr>
        <p:txBody>
          <a:bodyPr spcFirstLastPara="1" wrap="square" lIns="91425" tIns="91425" rIns="91425" bIns="91425" anchor="t" anchorCtr="0"/>
          <a:lstStyle>
            <a:lvl1pPr marL="604738" marR="0" lvl="0" indent="-470352" algn="l" rtl="0">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370"/>
              </a:spcBef>
              <a:spcAft>
                <a:spcPts val="0"/>
              </a:spcAft>
              <a:buClr>
                <a:srgbClr val="6C6463"/>
              </a:buClr>
              <a:buSzPts val="1400"/>
              <a:buChar char="–"/>
              <a:defRPr b="0" i="0" u="none" strike="noStrike" cap="none">
                <a:solidFill>
                  <a:srgbClr val="6C6463"/>
                </a:solidFill>
              </a:defRPr>
            </a:lvl4pPr>
            <a:lvl5pPr marL="3023692" marR="0" lvl="4" indent="-403159" algn="l" rtl="0">
              <a:spcBef>
                <a:spcPts val="423"/>
              </a:spcBef>
              <a:spcAft>
                <a:spcPts val="0"/>
              </a:spcAft>
              <a:buClr>
                <a:srgbClr val="6C6463"/>
              </a:buClr>
              <a:buSzPts val="1200"/>
              <a:buChar char="»"/>
              <a:defRPr b="0" i="0" u="none" strike="noStrike" cap="none">
                <a:solidFill>
                  <a:srgbClr val="6C6463"/>
                </a:solidFill>
              </a:defRPr>
            </a:lvl5pPr>
            <a:lvl6pPr marL="3628431" marR="0" lvl="5" indent="-403159" algn="l" rtl="0">
              <a:spcBef>
                <a:spcPts val="476"/>
              </a:spcBef>
              <a:spcAft>
                <a:spcPts val="0"/>
              </a:spcAft>
              <a:buClr>
                <a:srgbClr val="6C6463"/>
              </a:buClr>
              <a:buSzPts val="1200"/>
              <a:buChar char="•"/>
              <a:defRPr b="0" i="0" u="none" strike="noStrike" cap="none">
                <a:solidFill>
                  <a:srgbClr val="6C6463"/>
                </a:solidFill>
              </a:defRPr>
            </a:lvl6pPr>
            <a:lvl7pPr marL="4233169" marR="0" lvl="6" indent="-403159" algn="l" rtl="0">
              <a:spcBef>
                <a:spcPts val="476"/>
              </a:spcBef>
              <a:spcAft>
                <a:spcPts val="0"/>
              </a:spcAft>
              <a:buClr>
                <a:srgbClr val="6C6463"/>
              </a:buClr>
              <a:buSzPts val="1200"/>
              <a:buChar char="•"/>
              <a:defRPr b="0" i="0" u="none" strike="noStrike" cap="none">
                <a:solidFill>
                  <a:srgbClr val="6C6463"/>
                </a:solidFill>
              </a:defRPr>
            </a:lvl7pPr>
            <a:lvl8pPr marL="4837908" marR="0" lvl="7" indent="-403159" algn="l" rtl="0">
              <a:spcBef>
                <a:spcPts val="476"/>
              </a:spcBef>
              <a:spcAft>
                <a:spcPts val="0"/>
              </a:spcAft>
              <a:buClr>
                <a:srgbClr val="6C6463"/>
              </a:buClr>
              <a:buSzPts val="1200"/>
              <a:buChar char="•"/>
              <a:defRPr b="0" i="0" u="none" strike="noStrike" cap="none">
                <a:solidFill>
                  <a:srgbClr val="6C6463"/>
                </a:solidFill>
              </a:defRPr>
            </a:lvl8pPr>
            <a:lvl9pPr marL="5442646" marR="0" lvl="8" indent="-403159" algn="l" rtl="0">
              <a:spcBef>
                <a:spcPts val="476"/>
              </a:spcBef>
              <a:spcAft>
                <a:spcPts val="0"/>
              </a:spcAft>
              <a:buClr>
                <a:srgbClr val="6C6463"/>
              </a:buClr>
              <a:buSzPts val="1200"/>
              <a:buChar char="•"/>
              <a:defRPr b="0" i="0" u="none" strike="noStrike" cap="none">
                <a:solidFill>
                  <a:srgbClr val="6C6463"/>
                </a:solidFill>
              </a:defRPr>
            </a:lvl9pPr>
          </a:lstStyle>
          <a:p>
            <a:endParaRPr/>
          </a:p>
        </p:txBody>
      </p:sp>
      <p:sp>
        <p:nvSpPr>
          <p:cNvPr id="144" name="Shape 144"/>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45" name="Shape 145"/>
          <p:cNvSpPr txBox="1">
            <a:spLocks noGrp="1"/>
          </p:cNvSpPr>
          <p:nvPr>
            <p:ph type="title"/>
          </p:nvPr>
        </p:nvSpPr>
        <p:spPr>
          <a:xfrm>
            <a:off x="914805" y="898413"/>
            <a:ext cx="10363200" cy="615554"/>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Tree>
    <p:extLst>
      <p:ext uri="{BB962C8B-B14F-4D97-AF65-F5344CB8AC3E}">
        <p14:creationId xmlns:p14="http://schemas.microsoft.com/office/powerpoint/2010/main" val="10277383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9"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3"/>
            <a:ext cx="11785599" cy="6450636"/>
          </a:xfrm>
          <a:prstGeom prst="rect">
            <a:avLst/>
          </a:prstGeom>
        </p:spPr>
      </p:pic>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40C00456-721A-A94C-800A-D5E7EE91C160}" type="datetime1">
              <a:rPr lang="en-US" smtClean="0"/>
              <a:pPr/>
              <a:t>8/21/2018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a:outerShdw blurRad="254000" dir="2700000" algn="tl" rotWithShape="0">
              <a:srgbClr val="000000">
                <a:alpha val="20000"/>
              </a:srgbClr>
            </a:outerShdw>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chemeClr val="bg1"/>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875093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8/21/2018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957564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pPr/>
              <a:t>8/21/2018</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795634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8/21/2018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8140412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10363200"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8/21/2018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9994465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8/21/2018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1950123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pPr/>
              <a:t>8/21/2018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8480038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8/21/2018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33251882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8/21/2018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0151549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8/21/2018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21"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2285039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solidFill>
                  <a:srgbClr val="FFFFFF"/>
                </a:solidFill>
              </a:rPr>
              <a:pPr/>
              <a:t>8/21/2018</a:t>
            </a:fld>
            <a:endParaRPr lang="en-US" dirty="0">
              <a:solidFill>
                <a:srgbClr val="FFFFFF"/>
              </a:solidFill>
            </a:endParaRP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8930037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8/21/2018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13378594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8/21/2018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6166158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pPr/>
              <a:t>8/21/2018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60410895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8/21/2018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8060627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8/21/2018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52653904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solidFill>
                  <a:srgbClr val="FFFFFF"/>
                </a:solidFill>
              </a:rPr>
              <a:pPr/>
              <a:t>8/21/2018</a:t>
            </a:fld>
            <a:endParaRPr lang="en-US" dirty="0">
              <a:solidFill>
                <a:srgbClr val="FFFFFF"/>
              </a:solidFill>
            </a:endParaRP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76967999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1"/>
            <a:ext cx="11785601" cy="6450636"/>
          </a:xfrm>
          <a:prstGeom prst="rect">
            <a:avLst/>
          </a:prstGeom>
        </p:spPr>
      </p:pic>
      <p:sp>
        <p:nvSpPr>
          <p:cNvPr id="5" name="Text Placeholder 4"/>
          <p:cNvSpPr>
            <a:spLocks noGrp="1"/>
          </p:cNvSpPr>
          <p:nvPr>
            <p:ph type="body" sz="quarter" idx="12" hasCustomPrompt="1"/>
          </p:nvPr>
        </p:nvSpPr>
        <p:spPr>
          <a:xfrm rot="16200000">
            <a:off x="104940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3F4168E2-91C5-9646-9F53-5B4E70AF759D}" type="datetime1">
              <a:rPr lang="en-US" smtClean="0"/>
              <a:pPr/>
              <a:t>8/21/2018</a:t>
            </a:fld>
            <a:endParaRPr lang="en-US" dirty="0"/>
          </a:p>
        </p:txBody>
      </p:sp>
      <p:sp>
        <p:nvSpPr>
          <p:cNvPr id="8"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sp>
        <p:nvSpPr>
          <p:cNvPr id="15"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8" name="Straight Connector 17"/>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05770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ED43D48-BA6D-044B-863E-6AA2EE913DA4}" type="datetimeFigureOut">
              <a:rPr lang="en-US" smtClean="0"/>
              <a:t>8/21/2018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376767716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Cover - Full Red">
    <p:bg>
      <p:bgPr>
        <a:solidFill>
          <a:srgbClr val="002F6C"/>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8/21/2018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27832880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Divider - Full Red">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pPr/>
              <a:t>8/21/2018</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2366739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8/21/2018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13"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198221367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8/21/2018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42550729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pPr/>
              <a:t>8/21/2018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37672167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_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8/21/2018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00585359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_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8/21/2018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02642331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solidFill>
                  <a:srgbClr val="FFFFFF"/>
                </a:solidFill>
              </a:rPr>
              <a:pPr/>
              <a:t>8/21/2018</a:t>
            </a:fld>
            <a:endParaRPr lang="en-US" dirty="0">
              <a:solidFill>
                <a:srgbClr val="FFFFFF"/>
              </a:solidFill>
            </a:endParaRP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853977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8/21/2018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33603742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8/21/2018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066000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ED43D48-BA6D-044B-863E-6AA2EE913DA4}" type="datetimeFigureOut">
              <a:rPr lang="en-US" smtClean="0"/>
              <a:t>8/21/2018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3569476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pPr/>
              <a:t>8/21/2018</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08177257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8/21/2018</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409203137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8/21/2018</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72482645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solidFill>
                  <a:srgbClr val="FFFFFF"/>
                </a:solidFill>
              </a:rPr>
              <a:pPr/>
              <a:t>8/21/2018</a:t>
            </a:fld>
            <a:endParaRPr lang="en-US" dirty="0">
              <a:solidFill>
                <a:srgbClr val="FFFFFF"/>
              </a:solidFill>
            </a:endParaRP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422933483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464559"/>
            <a:ext cx="10363200" cy="1045404"/>
          </a:xfrm>
        </p:spPr>
        <p:txBody>
          <a:bodyPr/>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399"/>
            </a:lvl1pPr>
            <a:lvl2pPr marL="457171" indent="0" algn="ctr">
              <a:buNone/>
              <a:defRPr sz="2000"/>
            </a:lvl2pPr>
            <a:lvl3pPr marL="914342" indent="0" algn="ctr">
              <a:buNone/>
              <a:defRPr sz="1800"/>
            </a:lvl3pPr>
            <a:lvl4pPr marL="1371513" indent="0" algn="ctr">
              <a:buNone/>
              <a:defRPr sz="1600"/>
            </a:lvl4pPr>
            <a:lvl5pPr marL="1828683" indent="0" algn="ctr">
              <a:buNone/>
              <a:defRPr sz="1600"/>
            </a:lvl5pPr>
            <a:lvl6pPr marL="2285854" indent="0" algn="ctr">
              <a:buNone/>
              <a:defRPr sz="1600"/>
            </a:lvl6pPr>
            <a:lvl7pPr marL="2743025" indent="0" algn="ctr">
              <a:buNone/>
              <a:defRPr sz="1600"/>
            </a:lvl7pPr>
            <a:lvl8pPr marL="3200196" indent="0" algn="ctr">
              <a:buNone/>
              <a:defRPr sz="1600"/>
            </a:lvl8pPr>
            <a:lvl9pPr marL="3657367"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xmlns="" id="{8075974A-5553-4B27-B825-3E7107E8D77E}"/>
              </a:ext>
            </a:extLst>
          </p:cNvPr>
          <p:cNvSpPr>
            <a:spLocks noGrp="1"/>
          </p:cNvSpPr>
          <p:nvPr>
            <p:ph type="dt" sz="half" idx="10"/>
          </p:nvPr>
        </p:nvSpPr>
        <p:spPr/>
        <p:txBody>
          <a:bodyPr/>
          <a:lstStyle>
            <a:lvl1pPr>
              <a:defRPr/>
            </a:lvl1pPr>
          </a:lstStyle>
          <a:p>
            <a:fld id="{F0A3DA55-F83E-44C7-A024-E0525CCB30FC}" type="datetime1">
              <a:rPr lang="en-US" altLang="en-US"/>
              <a:pPr/>
              <a:t>8/21/2018</a:t>
            </a:fld>
            <a:endParaRPr lang="en-US" altLang="en-US" dirty="0"/>
          </a:p>
        </p:txBody>
      </p:sp>
      <p:sp>
        <p:nvSpPr>
          <p:cNvPr id="5" name="Footer Placeholder 4">
            <a:extLst>
              <a:ext uri="{FF2B5EF4-FFF2-40B4-BE49-F238E27FC236}">
                <a16:creationId xmlns:a16="http://schemas.microsoft.com/office/drawing/2014/main" xmlns="" id="{FB6D9E31-C202-4436-9954-09E04E642760}"/>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dirty="0"/>
          </a:p>
        </p:txBody>
      </p:sp>
      <p:sp>
        <p:nvSpPr>
          <p:cNvPr id="6" name="Slide Number Placeholder 5">
            <a:extLst>
              <a:ext uri="{FF2B5EF4-FFF2-40B4-BE49-F238E27FC236}">
                <a16:creationId xmlns:a16="http://schemas.microsoft.com/office/drawing/2014/main" xmlns="" id="{753162C9-00B8-472F-A8D1-4C2E213DBB7B}"/>
              </a:ext>
            </a:extLst>
          </p:cNvPr>
          <p:cNvSpPr>
            <a:spLocks noGrp="1"/>
          </p:cNvSpPr>
          <p:nvPr>
            <p:ph type="sldNum" sz="quarter" idx="12"/>
          </p:nvPr>
        </p:nvSpPr>
        <p:spPr/>
        <p:txBody>
          <a:bodyPr/>
          <a:lstStyle>
            <a:lvl1pPr>
              <a:defRPr/>
            </a:lvl1pPr>
          </a:lstStyle>
          <a:p>
            <a:fld id="{43CF92F8-9A91-49EE-9F13-AD02B8C2C9D2}" type="slidenum">
              <a:rPr lang="en-US" altLang="en-US"/>
              <a:pPr/>
              <a:t>‹#›</a:t>
            </a:fld>
            <a:endParaRPr lang="en-US" altLang="en-US" dirty="0"/>
          </a:p>
        </p:txBody>
      </p:sp>
    </p:spTree>
    <p:extLst>
      <p:ext uri="{BB962C8B-B14F-4D97-AF65-F5344CB8AC3E}">
        <p14:creationId xmlns:p14="http://schemas.microsoft.com/office/powerpoint/2010/main" val="109401364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AD5F0EBC-92C8-4174-9B47-7B5E190ECB45}"/>
              </a:ext>
            </a:extLst>
          </p:cNvPr>
          <p:cNvSpPr>
            <a:spLocks noGrp="1"/>
          </p:cNvSpPr>
          <p:nvPr>
            <p:ph type="dt" sz="half" idx="10"/>
          </p:nvPr>
        </p:nvSpPr>
        <p:spPr/>
        <p:txBody>
          <a:bodyPr/>
          <a:lstStyle>
            <a:lvl1pPr>
              <a:defRPr/>
            </a:lvl1pPr>
          </a:lstStyle>
          <a:p>
            <a:fld id="{BD85ABCD-CA88-4EB0-AC8C-4E27DE4E54EB}" type="datetime1">
              <a:rPr lang="en-US" altLang="en-US"/>
              <a:pPr/>
              <a:t>8/21/2018</a:t>
            </a:fld>
            <a:endParaRPr lang="en-US" altLang="en-US" dirty="0"/>
          </a:p>
        </p:txBody>
      </p:sp>
      <p:sp>
        <p:nvSpPr>
          <p:cNvPr id="5" name="Footer Placeholder 4">
            <a:extLst>
              <a:ext uri="{FF2B5EF4-FFF2-40B4-BE49-F238E27FC236}">
                <a16:creationId xmlns:a16="http://schemas.microsoft.com/office/drawing/2014/main" xmlns="" id="{793BA238-5BB9-4F1F-BDD2-35416B0E56FB}"/>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dirty="0"/>
          </a:p>
        </p:txBody>
      </p:sp>
      <p:sp>
        <p:nvSpPr>
          <p:cNvPr id="6" name="Slide Number Placeholder 5">
            <a:extLst>
              <a:ext uri="{FF2B5EF4-FFF2-40B4-BE49-F238E27FC236}">
                <a16:creationId xmlns:a16="http://schemas.microsoft.com/office/drawing/2014/main" xmlns="" id="{20C0BEF9-AAC9-43CC-904E-E90DB5CA2DD1}"/>
              </a:ext>
            </a:extLst>
          </p:cNvPr>
          <p:cNvSpPr>
            <a:spLocks noGrp="1"/>
          </p:cNvSpPr>
          <p:nvPr>
            <p:ph type="sldNum" sz="quarter" idx="12"/>
          </p:nvPr>
        </p:nvSpPr>
        <p:spPr/>
        <p:txBody>
          <a:bodyPr/>
          <a:lstStyle>
            <a:lvl1pPr>
              <a:defRPr/>
            </a:lvl1pPr>
          </a:lstStyle>
          <a:p>
            <a:fld id="{26786EFC-A179-4CA6-8D4B-567A0ECBA9D6}" type="slidenum">
              <a:rPr lang="en-US" altLang="en-US"/>
              <a:pPr/>
              <a:t>‹#›</a:t>
            </a:fld>
            <a:endParaRPr lang="en-US" altLang="en-US" dirty="0"/>
          </a:p>
        </p:txBody>
      </p:sp>
    </p:spTree>
    <p:extLst>
      <p:ext uri="{BB962C8B-B14F-4D97-AF65-F5344CB8AC3E}">
        <p14:creationId xmlns:p14="http://schemas.microsoft.com/office/powerpoint/2010/main" val="414822644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Red/Gray Title Only">
  <p:cSld name="4_Red/Gray Title Only">
    <p:bg>
      <p:bgPr>
        <a:solidFill>
          <a:srgbClr val="E7E7E5"/>
        </a:solidFill>
        <a:effectLst/>
      </p:bgPr>
    </p:bg>
    <p:spTree>
      <p:nvGrpSpPr>
        <p:cNvPr id="1" name="Shape 64"/>
        <p:cNvGrpSpPr/>
        <p:nvPr/>
      </p:nvGrpSpPr>
      <p:grpSpPr>
        <a:xfrm>
          <a:off x="0" y="0"/>
          <a:ext cx="0" cy="0"/>
          <a:chOff x="0" y="0"/>
          <a:chExt cx="0" cy="0"/>
        </a:xfrm>
      </p:grpSpPr>
      <p:sp>
        <p:nvSpPr>
          <p:cNvPr id="65" name="Shape 65"/>
          <p:cNvSpPr>
            <a:spLocks noGrp="1"/>
          </p:cNvSpPr>
          <p:nvPr>
            <p:ph type="pic" idx="2"/>
          </p:nvPr>
        </p:nvSpPr>
        <p:spPr>
          <a:xfrm>
            <a:off x="203200" y="203682"/>
            <a:ext cx="5892800" cy="6450634"/>
          </a:xfrm>
          <a:prstGeom prst="rect">
            <a:avLst/>
          </a:prstGeom>
          <a:solidFill>
            <a:schemeClr val="lt1"/>
          </a:solidFill>
          <a:ln>
            <a:noFill/>
          </a:ln>
        </p:spPr>
        <p:txBody>
          <a:bodyPr spcFirstLastPara="1" wrap="square" lIns="91425" tIns="91425" rIns="91425" bIns="91425" anchor="t" anchorCtr="0"/>
          <a:lstStyle>
            <a:lvl1pPr marL="0" marR="0" lvl="0" indent="0" algn="l" rtl="0">
              <a:lnSpc>
                <a:spcPct val="100000"/>
              </a:lnSpc>
              <a:spcBef>
                <a:spcPts val="317"/>
              </a:spcBef>
              <a:spcAft>
                <a:spcPts val="0"/>
              </a:spcAft>
              <a:buClr>
                <a:srgbClr val="6C6463"/>
              </a:buClr>
              <a:buSzPts val="1000"/>
              <a:buNone/>
              <a:defRPr sz="1323" b="0" i="0" u="none" strike="noStrike" cap="none">
                <a:solidFill>
                  <a:srgbClr val="6C6463"/>
                </a:solidFill>
              </a:defRPr>
            </a:lvl1pPr>
            <a:lvl2pPr marL="905009" marR="0" lvl="1" indent="-266672" algn="l" rtl="0">
              <a:spcBef>
                <a:spcPts val="0"/>
              </a:spcBef>
              <a:spcAft>
                <a:spcPts val="0"/>
              </a:spcAft>
              <a:buClr>
                <a:srgbClr val="6C6463"/>
              </a:buClr>
              <a:buSzPts val="1000"/>
              <a:buChar char="–"/>
              <a:defRPr sz="1323" b="0" i="0" u="none" strike="noStrike" cap="none">
                <a:solidFill>
                  <a:srgbClr val="6C6463"/>
                </a:solidFill>
              </a:defRPr>
            </a:lvl2pPr>
            <a:lvl3pPr marL="1209477" marR="0" lvl="2" indent="-251974" algn="l" rtl="0">
              <a:spcBef>
                <a:spcPts val="1058"/>
              </a:spcBef>
              <a:spcAft>
                <a:spcPts val="0"/>
              </a:spcAft>
              <a:buClr>
                <a:srgbClr val="6C6463"/>
              </a:buClr>
              <a:buSzPts val="1000"/>
              <a:buChar char="•"/>
              <a:defRPr sz="1323" b="0" i="0" u="none" strike="noStrike" cap="none">
                <a:solidFill>
                  <a:srgbClr val="6C6463"/>
                </a:solidFill>
              </a:defRPr>
            </a:lvl3pPr>
            <a:lvl4pPr marL="1516046" marR="0" lvl="3" indent="-256174" algn="l" rtl="0">
              <a:spcBef>
                <a:spcPts val="423"/>
              </a:spcBef>
              <a:spcAft>
                <a:spcPts val="0"/>
              </a:spcAft>
              <a:buClr>
                <a:srgbClr val="6C6463"/>
              </a:buClr>
              <a:buSzPts val="1000"/>
              <a:buChar char="–"/>
              <a:defRPr sz="1323" b="0" i="0" u="none" strike="noStrike" cap="none">
                <a:solidFill>
                  <a:srgbClr val="6C6463"/>
                </a:solidFill>
              </a:defRPr>
            </a:lvl4pPr>
            <a:lvl5pPr marL="1660932" marR="0" lvl="4" indent="-283470" algn="l" rtl="0">
              <a:spcBef>
                <a:spcPts val="370"/>
              </a:spcBef>
              <a:spcAft>
                <a:spcPts val="0"/>
              </a:spcAft>
              <a:buClr>
                <a:srgbClr val="6C6463"/>
              </a:buClr>
              <a:buSzPts val="1000"/>
              <a:buChar char="»"/>
              <a:defRPr sz="1323" b="0" i="0" u="none" strike="noStrike" cap="none">
                <a:solidFill>
                  <a:srgbClr val="6C6463"/>
                </a:solidFill>
              </a:defRPr>
            </a:lvl5pPr>
            <a:lvl6pPr marL="3326061" marR="0" lvl="5" indent="-218378" algn="l" rtl="0">
              <a:spcBef>
                <a:spcPts val="529"/>
              </a:spcBef>
              <a:spcAft>
                <a:spcPts val="0"/>
              </a:spcAft>
              <a:buClr>
                <a:schemeClr val="dk1"/>
              </a:buClr>
              <a:buSzPts val="1000"/>
              <a:buChar char="•"/>
              <a:defRPr sz="1323" b="0" i="0" u="none" strike="noStrike" cap="none">
                <a:solidFill>
                  <a:schemeClr val="dk1"/>
                </a:solidFill>
              </a:defRPr>
            </a:lvl6pPr>
            <a:lvl7pPr marL="3930800" marR="0" lvl="6" indent="-218378" algn="l" rtl="0">
              <a:spcBef>
                <a:spcPts val="529"/>
              </a:spcBef>
              <a:spcAft>
                <a:spcPts val="0"/>
              </a:spcAft>
              <a:buClr>
                <a:schemeClr val="dk1"/>
              </a:buClr>
              <a:buSzPts val="1000"/>
              <a:buChar char="•"/>
              <a:defRPr sz="1323" b="0" i="0" u="none" strike="noStrike" cap="none">
                <a:solidFill>
                  <a:schemeClr val="dk1"/>
                </a:solidFill>
              </a:defRPr>
            </a:lvl7pPr>
            <a:lvl8pPr marL="4535538" marR="0" lvl="7" indent="-218378" algn="l" rtl="0">
              <a:spcBef>
                <a:spcPts val="529"/>
              </a:spcBef>
              <a:spcAft>
                <a:spcPts val="0"/>
              </a:spcAft>
              <a:buClr>
                <a:schemeClr val="dk1"/>
              </a:buClr>
              <a:buSzPts val="1000"/>
              <a:buChar char="•"/>
              <a:defRPr sz="1323" b="0" i="0" u="none" strike="noStrike" cap="none">
                <a:solidFill>
                  <a:schemeClr val="dk1"/>
                </a:solidFill>
              </a:defRPr>
            </a:lvl8pPr>
            <a:lvl9pPr marL="5140277" marR="0" lvl="8" indent="-218378" algn="l" rtl="0">
              <a:spcBef>
                <a:spcPts val="529"/>
              </a:spcBef>
              <a:spcAft>
                <a:spcPts val="0"/>
              </a:spcAft>
              <a:buClr>
                <a:schemeClr val="dk1"/>
              </a:buClr>
              <a:buSzPts val="1000"/>
              <a:buChar char="•"/>
              <a:defRPr sz="1323" b="0" i="0" u="none" strike="noStrike" cap="none">
                <a:solidFill>
                  <a:schemeClr val="dk1"/>
                </a:solidFill>
              </a:defRPr>
            </a:lvl9pPr>
          </a:lstStyle>
          <a:p>
            <a:endParaRPr dirty="0"/>
          </a:p>
        </p:txBody>
      </p:sp>
      <p:sp>
        <p:nvSpPr>
          <p:cNvPr id="66" name="Shape 66"/>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67" name="Shape 67"/>
          <p:cNvSpPr txBox="1">
            <a:spLocks noGrp="1"/>
          </p:cNvSpPr>
          <p:nvPr>
            <p:ph type="title"/>
          </p:nvPr>
        </p:nvSpPr>
        <p:spPr>
          <a:xfrm>
            <a:off x="6502805" y="2894860"/>
            <a:ext cx="5181195" cy="110799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Clr>
                <a:srgbClr val="BA0C2F"/>
              </a:buClr>
              <a:buSzPts val="1400"/>
              <a:buNone/>
              <a:defRPr sz="3174" b="0" i="0" u="none" strike="noStrike" cap="none">
                <a:solidFill>
                  <a:srgbClr val="BA0C2F"/>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Tree>
    <p:extLst>
      <p:ext uri="{BB962C8B-B14F-4D97-AF65-F5344CB8AC3E}">
        <p14:creationId xmlns:p14="http://schemas.microsoft.com/office/powerpoint/2010/main" val="581844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2_Red/Gray 1 Content">
  <p:cSld name="4_Red/Gray 1 Content">
    <p:bg>
      <p:bgPr>
        <a:solidFill>
          <a:srgbClr val="E7E7E5"/>
        </a:solidFill>
        <a:effectLst/>
      </p:bgPr>
    </p:bg>
    <p:spTree>
      <p:nvGrpSpPr>
        <p:cNvPr id="1" name="Shape 108"/>
        <p:cNvGrpSpPr/>
        <p:nvPr/>
      </p:nvGrpSpPr>
      <p:grpSpPr>
        <a:xfrm>
          <a:off x="0" y="0"/>
          <a:ext cx="0" cy="0"/>
          <a:chOff x="0" y="0"/>
          <a:chExt cx="0" cy="0"/>
        </a:xfrm>
      </p:grpSpPr>
      <p:sp>
        <p:nvSpPr>
          <p:cNvPr id="109" name="Shape 109"/>
          <p:cNvSpPr txBox="1">
            <a:spLocks noGrp="1"/>
          </p:cNvSpPr>
          <p:nvPr>
            <p:ph type="sldNum" idx="12"/>
          </p:nvPr>
        </p:nvSpPr>
        <p:spPr>
          <a:xfrm>
            <a:off x="9144000" y="6406192"/>
            <a:ext cx="2844800" cy="246026"/>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10" name="Shape 110"/>
          <p:cNvSpPr txBox="1">
            <a:spLocks noGrp="1"/>
          </p:cNvSpPr>
          <p:nvPr>
            <p:ph type="title"/>
          </p:nvPr>
        </p:nvSpPr>
        <p:spPr>
          <a:xfrm>
            <a:off x="914805" y="903315"/>
            <a:ext cx="10363200" cy="610653"/>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
        <p:nvSpPr>
          <p:cNvPr id="111" name="Shape 111"/>
          <p:cNvSpPr txBox="1">
            <a:spLocks noGrp="1"/>
          </p:cNvSpPr>
          <p:nvPr>
            <p:ph type="body" idx="1"/>
          </p:nvPr>
        </p:nvSpPr>
        <p:spPr>
          <a:xfrm>
            <a:off x="914400" y="1715549"/>
            <a:ext cx="10363200" cy="4233230"/>
          </a:xfrm>
          <a:prstGeom prst="rect">
            <a:avLst/>
          </a:prstGeom>
          <a:noFill/>
          <a:ln>
            <a:noFill/>
          </a:ln>
        </p:spPr>
        <p:txBody>
          <a:bodyPr spcFirstLastPara="1" wrap="square" lIns="91425" tIns="91425" rIns="91425" bIns="91425" anchor="t" anchorCtr="0"/>
          <a:lstStyle>
            <a:lvl1pPr marL="604738" marR="0" lvl="0" indent="-470352" algn="l" rtl="0">
              <a:lnSpc>
                <a:spcPct val="100000"/>
              </a:lnSpc>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423"/>
              </a:spcBef>
              <a:spcAft>
                <a:spcPts val="0"/>
              </a:spcAft>
              <a:buClr>
                <a:srgbClr val="6C6463"/>
              </a:buClr>
              <a:buSzPts val="1400"/>
              <a:buChar char="–"/>
              <a:defRPr b="0" i="0" u="none" strike="noStrike" cap="none">
                <a:solidFill>
                  <a:srgbClr val="6C6463"/>
                </a:solidFill>
              </a:defRPr>
            </a:lvl4pPr>
            <a:lvl5pPr marL="3023692" marR="0" lvl="4" indent="-403159" algn="l" rtl="0">
              <a:spcBef>
                <a:spcPts val="370"/>
              </a:spcBef>
              <a:spcAft>
                <a:spcPts val="0"/>
              </a:spcAft>
              <a:buClr>
                <a:srgbClr val="6C6463"/>
              </a:buClr>
              <a:buSzPts val="1200"/>
              <a:buChar char="»"/>
              <a:defRPr b="0" i="0" u="none" strike="noStrike" cap="none">
                <a:solidFill>
                  <a:srgbClr val="6C6463"/>
                </a:solidFill>
              </a:defRPr>
            </a:lvl5pPr>
            <a:lvl6pPr marL="3628431" marR="0" lvl="5" indent="-403159" algn="l" rtl="0">
              <a:spcBef>
                <a:spcPts val="529"/>
              </a:spcBef>
              <a:spcAft>
                <a:spcPts val="0"/>
              </a:spcAft>
              <a:buClr>
                <a:srgbClr val="6C6463"/>
              </a:buClr>
              <a:buSzPts val="1200"/>
              <a:buChar char="•"/>
              <a:defRPr b="0" i="0" u="none" strike="noStrike" cap="none">
                <a:solidFill>
                  <a:srgbClr val="6C6463"/>
                </a:solidFill>
              </a:defRPr>
            </a:lvl6pPr>
            <a:lvl7pPr marL="4233169" marR="0" lvl="6" indent="-403159" algn="l" rtl="0">
              <a:spcBef>
                <a:spcPts val="529"/>
              </a:spcBef>
              <a:spcAft>
                <a:spcPts val="0"/>
              </a:spcAft>
              <a:buClr>
                <a:srgbClr val="6C6463"/>
              </a:buClr>
              <a:buSzPts val="1200"/>
              <a:buChar char="•"/>
              <a:defRPr b="0" i="0" u="none" strike="noStrike" cap="none">
                <a:solidFill>
                  <a:srgbClr val="6C6463"/>
                </a:solidFill>
              </a:defRPr>
            </a:lvl7pPr>
            <a:lvl8pPr marL="4837908" marR="0" lvl="7" indent="-403159" algn="l" rtl="0">
              <a:spcBef>
                <a:spcPts val="529"/>
              </a:spcBef>
              <a:spcAft>
                <a:spcPts val="0"/>
              </a:spcAft>
              <a:buClr>
                <a:srgbClr val="6C6463"/>
              </a:buClr>
              <a:buSzPts val="1200"/>
              <a:buChar char="•"/>
              <a:defRPr b="0" i="0" u="none" strike="noStrike" cap="none">
                <a:solidFill>
                  <a:srgbClr val="6C6463"/>
                </a:solidFill>
              </a:defRPr>
            </a:lvl8pPr>
            <a:lvl9pPr marL="5442646" marR="0" lvl="8" indent="-403159" algn="l" rtl="0">
              <a:spcBef>
                <a:spcPts val="529"/>
              </a:spcBef>
              <a:spcAft>
                <a:spcPts val="0"/>
              </a:spcAft>
              <a:buClr>
                <a:srgbClr val="6C6463"/>
              </a:buClr>
              <a:buSzPts val="1200"/>
              <a:buChar char="•"/>
              <a:defRPr b="0" i="0" u="none" strike="noStrike" cap="none">
                <a:solidFill>
                  <a:srgbClr val="6C6463"/>
                </a:solidFill>
              </a:defRPr>
            </a:lvl9pPr>
          </a:lstStyle>
          <a:p>
            <a:endParaRPr/>
          </a:p>
        </p:txBody>
      </p:sp>
    </p:spTree>
    <p:extLst>
      <p:ext uri="{BB962C8B-B14F-4D97-AF65-F5344CB8AC3E}">
        <p14:creationId xmlns:p14="http://schemas.microsoft.com/office/powerpoint/2010/main" val="5799688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ED43D48-BA6D-044B-863E-6AA2EE913DA4}" type="datetimeFigureOut">
              <a:rPr lang="en-US" smtClean="0"/>
              <a:t>8/21/2018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15764171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ED43D48-BA6D-044B-863E-6AA2EE913DA4}" type="datetimeFigureOut">
              <a:rPr lang="en-US" smtClean="0"/>
              <a:t>8/21/2018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291608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D43D48-BA6D-044B-863E-6AA2EE913DA4}" type="datetimeFigureOut">
              <a:rPr lang="en-US" smtClean="0"/>
              <a:t>8/21/2018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2249245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D43D48-BA6D-044B-863E-6AA2EE913DA4}" type="datetimeFigureOut">
              <a:rPr lang="en-US" smtClean="0"/>
              <a:t>8/21/2018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13409632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D43D48-BA6D-044B-863E-6AA2EE913DA4}" type="datetimeFigureOut">
              <a:rPr lang="en-US" smtClean="0"/>
              <a:t>8/21/2018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23950719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slideLayout" Target="../slideLayouts/slideLayout30.xml"/><Relationship Id="rId26" Type="http://schemas.openxmlformats.org/officeDocument/2006/relationships/slideLayout" Target="../slideLayouts/slideLayout38.xml"/><Relationship Id="rId3" Type="http://schemas.openxmlformats.org/officeDocument/2006/relationships/slideLayout" Target="../slideLayouts/slideLayout15.xml"/><Relationship Id="rId21" Type="http://schemas.openxmlformats.org/officeDocument/2006/relationships/slideLayout" Target="../slideLayouts/slideLayout33.xml"/><Relationship Id="rId34" Type="http://schemas.openxmlformats.org/officeDocument/2006/relationships/slideLayout" Target="../slideLayouts/slideLayout46.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5" Type="http://schemas.openxmlformats.org/officeDocument/2006/relationships/slideLayout" Target="../slideLayouts/slideLayout37.xml"/><Relationship Id="rId33" Type="http://schemas.openxmlformats.org/officeDocument/2006/relationships/slideLayout" Target="../slideLayouts/slideLayout45.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slideLayout" Target="../slideLayouts/slideLayout32.xml"/><Relationship Id="rId29" Type="http://schemas.openxmlformats.org/officeDocument/2006/relationships/slideLayout" Target="../slideLayouts/slideLayout41.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24" Type="http://schemas.openxmlformats.org/officeDocument/2006/relationships/slideLayout" Target="../slideLayouts/slideLayout36.xml"/><Relationship Id="rId32" Type="http://schemas.openxmlformats.org/officeDocument/2006/relationships/slideLayout" Target="../slideLayouts/slideLayout44.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23" Type="http://schemas.openxmlformats.org/officeDocument/2006/relationships/slideLayout" Target="../slideLayouts/slideLayout35.xml"/><Relationship Id="rId28" Type="http://schemas.openxmlformats.org/officeDocument/2006/relationships/slideLayout" Target="../slideLayouts/slideLayout40.xml"/><Relationship Id="rId36" Type="http://schemas.openxmlformats.org/officeDocument/2006/relationships/theme" Target="../theme/theme2.xml"/><Relationship Id="rId10" Type="http://schemas.openxmlformats.org/officeDocument/2006/relationships/slideLayout" Target="../slideLayouts/slideLayout22.xml"/><Relationship Id="rId19" Type="http://schemas.openxmlformats.org/officeDocument/2006/relationships/slideLayout" Target="../slideLayouts/slideLayout31.xml"/><Relationship Id="rId31" Type="http://schemas.openxmlformats.org/officeDocument/2006/relationships/slideLayout" Target="../slideLayouts/slideLayout43.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 Id="rId22" Type="http://schemas.openxmlformats.org/officeDocument/2006/relationships/slideLayout" Target="../slideLayouts/slideLayout34.xml"/><Relationship Id="rId27" Type="http://schemas.openxmlformats.org/officeDocument/2006/relationships/slideLayout" Target="../slideLayouts/slideLayout39.xml"/><Relationship Id="rId30" Type="http://schemas.openxmlformats.org/officeDocument/2006/relationships/slideLayout" Target="../slideLayouts/slideLayout42.xml"/><Relationship Id="rId35"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D43D48-BA6D-044B-863E-6AA2EE913DA4}" type="datetimeFigureOut">
              <a:rPr lang="en-US" smtClean="0"/>
              <a:t>8/21/2018</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50220C-33F2-1C43-9667-1F7049FE1F3D}" type="slidenum">
              <a:rPr lang="en-US" smtClean="0"/>
              <a:t>‹#›</a:t>
            </a:fld>
            <a:endParaRPr lang="en-US" dirty="0"/>
          </a:p>
        </p:txBody>
      </p:sp>
    </p:spTree>
    <p:extLst>
      <p:ext uri="{BB962C8B-B14F-4D97-AF65-F5344CB8AC3E}">
        <p14:creationId xmlns:p14="http://schemas.microsoft.com/office/powerpoint/2010/main" val="3291741107"/>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4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3" name="Text Placeholder 2"/>
          <p:cNvSpPr>
            <a:spLocks noGrp="1"/>
          </p:cNvSpPr>
          <p:nvPr>
            <p:ph type="body" idx="1"/>
          </p:nvPr>
        </p:nvSpPr>
        <p:spPr>
          <a:xfrm>
            <a:off x="914400" y="1715549"/>
            <a:ext cx="10363200" cy="423323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203200" y="6449816"/>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pPr defTabSz="604738"/>
            <a:fld id="{7C017F59-29DA-6F48-B92A-5AD511CC2D63}" type="datetime1">
              <a:rPr lang="en-US" smtClean="0"/>
              <a:pPr defTabSz="604738"/>
              <a:t>8/21/2018</a:t>
            </a:fld>
            <a:endParaRPr lang="en-US" dirty="0"/>
          </a:p>
        </p:txBody>
      </p:sp>
      <p:sp>
        <p:nvSpPr>
          <p:cNvPr id="5" name="Footer Placeholder 4"/>
          <p:cNvSpPr>
            <a:spLocks noGrp="1"/>
          </p:cNvSpPr>
          <p:nvPr>
            <p:ph type="ftr" sz="quarter" idx="3"/>
          </p:nvPr>
        </p:nvSpPr>
        <p:spPr>
          <a:xfrm>
            <a:off x="4165600" y="6449816"/>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pPr defTabSz="604738"/>
            <a:r>
              <a:rPr lang="en-US" dirty="0"/>
              <a:t>FOOTER GOES HERE</a:t>
            </a:r>
          </a:p>
        </p:txBody>
      </p:sp>
      <p:sp>
        <p:nvSpPr>
          <p:cNvPr id="6" name="Slide Number Placeholder 5"/>
          <p:cNvSpPr>
            <a:spLocks noGrp="1"/>
          </p:cNvSpPr>
          <p:nvPr>
            <p:ph type="sldNum" sz="quarter" idx="4"/>
          </p:nvPr>
        </p:nvSpPr>
        <p:spPr>
          <a:xfrm>
            <a:off x="9144000" y="6449816"/>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pPr defTabSz="604738"/>
            <a:fld id="{42782948-4DBE-204D-AB9E-B65E067054AE}" type="slidenum">
              <a:rPr lang="en-US" smtClean="0"/>
              <a:pPr defTabSz="604738"/>
              <a:t>‹#›</a:t>
            </a:fld>
            <a:endParaRPr lang="en-US" dirty="0"/>
          </a:p>
        </p:txBody>
      </p:sp>
      <p:sp>
        <p:nvSpPr>
          <p:cNvPr id="14" name="Frame 13"/>
          <p:cNvSpPr/>
          <p:nvPr/>
        </p:nvSpPr>
        <p:spPr>
          <a:xfrm>
            <a:off x="0" y="0"/>
            <a:ext cx="12192000" cy="6864096"/>
          </a:xfrm>
          <a:prstGeom prst="frame">
            <a:avLst>
              <a:gd name="adj1" fmla="val 2963"/>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4738"/>
            <a:endParaRPr lang="en-US" sz="2381" dirty="0">
              <a:solidFill>
                <a:srgbClr val="FFFFFF"/>
              </a:solidFill>
              <a:cs typeface="Gill Sans MT"/>
            </a:endParaRPr>
          </a:p>
        </p:txBody>
      </p:sp>
    </p:spTree>
    <p:extLst>
      <p:ext uri="{BB962C8B-B14F-4D97-AF65-F5344CB8AC3E}">
        <p14:creationId xmlns:p14="http://schemas.microsoft.com/office/powerpoint/2010/main" val="55168021"/>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54" r:id="rId12"/>
    <p:sldLayoutId id="2147483755" r:id="rId13"/>
    <p:sldLayoutId id="2147483756" r:id="rId14"/>
    <p:sldLayoutId id="2147483757" r:id="rId15"/>
    <p:sldLayoutId id="2147483758" r:id="rId16"/>
    <p:sldLayoutId id="2147483759" r:id="rId17"/>
    <p:sldLayoutId id="2147483760" r:id="rId18"/>
    <p:sldLayoutId id="2147483761" r:id="rId19"/>
    <p:sldLayoutId id="2147483762" r:id="rId20"/>
    <p:sldLayoutId id="2147483763" r:id="rId21"/>
    <p:sldLayoutId id="2147483764" r:id="rId22"/>
    <p:sldLayoutId id="2147483765" r:id="rId23"/>
    <p:sldLayoutId id="2147483766" r:id="rId24"/>
    <p:sldLayoutId id="2147483767" r:id="rId25"/>
    <p:sldLayoutId id="2147483768" r:id="rId26"/>
    <p:sldLayoutId id="2147483769" r:id="rId27"/>
    <p:sldLayoutId id="2147483770" r:id="rId28"/>
    <p:sldLayoutId id="2147483771" r:id="rId29"/>
    <p:sldLayoutId id="2147483772" r:id="rId30"/>
    <p:sldLayoutId id="2147483773" r:id="rId31"/>
    <p:sldLayoutId id="2147483774" r:id="rId32"/>
    <p:sldLayoutId id="2147483775" r:id="rId33"/>
    <p:sldLayoutId id="2147483776" r:id="rId34"/>
    <p:sldLayoutId id="2147483777" r:id="rId35"/>
  </p:sldLayoutIdLst>
  <p:hf hdr="0"/>
  <p:txStyles>
    <p:titleStyle>
      <a:lvl1pPr algn="l" defTabSz="604738" rtl="0" eaLnBrk="1" latinLnBrk="0" hangingPunct="1">
        <a:spcBef>
          <a:spcPct val="0"/>
        </a:spcBef>
        <a:buNone/>
        <a:defRPr sz="3174" b="0" i="0" kern="1200">
          <a:solidFill>
            <a:srgbClr val="BA0C2F"/>
          </a:solidFill>
          <a:latin typeface="Gill Sans MT"/>
          <a:ea typeface="+mj-ea"/>
          <a:cs typeface="Gill Sans MT"/>
        </a:defRPr>
      </a:lvl1pPr>
    </p:titleStyle>
    <p:bodyStyle>
      <a:lvl1pPr marL="304470"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1pPr>
      <a:lvl2pPr marL="905009"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2pPr>
      <a:lvl3pPr marL="1209477" indent="-304470" algn="l" defTabSz="604738" rtl="0" eaLnBrk="1" latinLnBrk="0" hangingPunct="1">
        <a:spcBef>
          <a:spcPct val="20000"/>
        </a:spcBef>
        <a:buFont typeface="Arial"/>
        <a:buChar char="•"/>
        <a:defRPr sz="2381" b="0" i="0" kern="1200">
          <a:solidFill>
            <a:srgbClr val="6C6463"/>
          </a:solidFill>
          <a:latin typeface="Gill Sans MT"/>
          <a:ea typeface="+mn-ea"/>
          <a:cs typeface="Gill Sans MT"/>
        </a:defRPr>
      </a:lvl3pPr>
      <a:lvl4pPr marL="1516046" indent="-306569" algn="l" defTabSz="604738" rtl="0" eaLnBrk="1" latinLnBrk="0" hangingPunct="1">
        <a:spcBef>
          <a:spcPct val="20000"/>
        </a:spcBef>
        <a:buFont typeface="Arial"/>
        <a:buChar char="–"/>
        <a:defRPr sz="2116" b="0" i="0" kern="1200">
          <a:solidFill>
            <a:srgbClr val="6C6463"/>
          </a:solidFill>
          <a:latin typeface="Gill Sans MT"/>
          <a:ea typeface="+mn-ea"/>
          <a:cs typeface="Gill Sans MT"/>
        </a:defRPr>
      </a:lvl4pPr>
      <a:lvl5pPr marL="1660932" indent="-304470" algn="l" defTabSz="604738" rtl="0" eaLnBrk="1" latinLnBrk="0" hangingPunct="1">
        <a:spcBef>
          <a:spcPct val="20000"/>
        </a:spcBef>
        <a:buFont typeface="Arial"/>
        <a:buChar char="»"/>
        <a:defRPr sz="1852" b="0" i="0" kern="1200">
          <a:solidFill>
            <a:srgbClr val="6C6463"/>
          </a:solidFill>
          <a:latin typeface="Gill Sans MT"/>
          <a:ea typeface="+mn-ea"/>
          <a:cs typeface="Gill Sans MT"/>
        </a:defRPr>
      </a:lvl5pPr>
      <a:lvl6pPr marL="3326061" indent="-302369" algn="l" defTabSz="604738" rtl="0" eaLnBrk="1" latinLnBrk="0" hangingPunct="1">
        <a:spcBef>
          <a:spcPct val="20000"/>
        </a:spcBef>
        <a:buFont typeface="Arial"/>
        <a:buChar char="•"/>
        <a:defRPr sz="2645" kern="1200">
          <a:solidFill>
            <a:schemeClr val="tx1"/>
          </a:solidFill>
          <a:latin typeface="+mn-lt"/>
          <a:ea typeface="+mn-ea"/>
          <a:cs typeface="+mn-cs"/>
        </a:defRPr>
      </a:lvl6pPr>
      <a:lvl7pPr marL="3930800" indent="-302369" algn="l" defTabSz="604738" rtl="0" eaLnBrk="1" latinLnBrk="0" hangingPunct="1">
        <a:spcBef>
          <a:spcPct val="20000"/>
        </a:spcBef>
        <a:buFont typeface="Arial"/>
        <a:buChar char="•"/>
        <a:defRPr sz="2645" kern="1200">
          <a:solidFill>
            <a:schemeClr val="tx1"/>
          </a:solidFill>
          <a:latin typeface="+mn-lt"/>
          <a:ea typeface="+mn-ea"/>
          <a:cs typeface="+mn-cs"/>
        </a:defRPr>
      </a:lvl7pPr>
      <a:lvl8pPr marL="4535538" indent="-302369" algn="l" defTabSz="604738" rtl="0" eaLnBrk="1" latinLnBrk="0" hangingPunct="1">
        <a:spcBef>
          <a:spcPct val="20000"/>
        </a:spcBef>
        <a:buFont typeface="Arial"/>
        <a:buChar char="•"/>
        <a:defRPr sz="2645" kern="1200">
          <a:solidFill>
            <a:schemeClr val="tx1"/>
          </a:solidFill>
          <a:latin typeface="+mn-lt"/>
          <a:ea typeface="+mn-ea"/>
          <a:cs typeface="+mn-cs"/>
        </a:defRPr>
      </a:lvl8pPr>
      <a:lvl9pPr marL="5140277" indent="-302369" algn="l" defTabSz="604738" rtl="0" eaLnBrk="1" latinLnBrk="0" hangingPunct="1">
        <a:spcBef>
          <a:spcPct val="20000"/>
        </a:spcBef>
        <a:buFont typeface="Arial"/>
        <a:buChar char="•"/>
        <a:defRPr sz="2645" kern="1200">
          <a:solidFill>
            <a:schemeClr val="tx1"/>
          </a:solidFill>
          <a:latin typeface="+mn-lt"/>
          <a:ea typeface="+mn-ea"/>
          <a:cs typeface="+mn-cs"/>
        </a:defRPr>
      </a:lvl9pPr>
    </p:bodyStyle>
    <p:otherStyle>
      <a:defPPr>
        <a:defRPr lang="en-US"/>
      </a:defPPr>
      <a:lvl1pPr marL="0" algn="l" defTabSz="604738" rtl="0" eaLnBrk="1" latinLnBrk="0" hangingPunct="1">
        <a:defRPr sz="2381" kern="1200">
          <a:solidFill>
            <a:schemeClr val="tx1"/>
          </a:solidFill>
          <a:latin typeface="+mn-lt"/>
          <a:ea typeface="+mn-ea"/>
          <a:cs typeface="+mn-cs"/>
        </a:defRPr>
      </a:lvl1pPr>
      <a:lvl2pPr marL="604738" algn="l" defTabSz="604738" rtl="0" eaLnBrk="1" latinLnBrk="0" hangingPunct="1">
        <a:defRPr sz="2381" kern="1200">
          <a:solidFill>
            <a:schemeClr val="tx1"/>
          </a:solidFill>
          <a:latin typeface="+mn-lt"/>
          <a:ea typeface="+mn-ea"/>
          <a:cs typeface="+mn-cs"/>
        </a:defRPr>
      </a:lvl2pPr>
      <a:lvl3pPr marL="1209477" algn="l" defTabSz="604738" rtl="0" eaLnBrk="1" latinLnBrk="0" hangingPunct="1">
        <a:defRPr sz="2381" kern="1200">
          <a:solidFill>
            <a:schemeClr val="tx1"/>
          </a:solidFill>
          <a:latin typeface="+mn-lt"/>
          <a:ea typeface="+mn-ea"/>
          <a:cs typeface="+mn-cs"/>
        </a:defRPr>
      </a:lvl3pPr>
      <a:lvl4pPr marL="1814215" algn="l" defTabSz="604738" rtl="0" eaLnBrk="1" latinLnBrk="0" hangingPunct="1">
        <a:defRPr sz="2381" kern="1200">
          <a:solidFill>
            <a:schemeClr val="tx1"/>
          </a:solidFill>
          <a:latin typeface="+mn-lt"/>
          <a:ea typeface="+mn-ea"/>
          <a:cs typeface="+mn-cs"/>
        </a:defRPr>
      </a:lvl4pPr>
      <a:lvl5pPr marL="2418954" algn="l" defTabSz="604738" rtl="0" eaLnBrk="1" latinLnBrk="0" hangingPunct="1">
        <a:defRPr sz="2381" kern="1200">
          <a:solidFill>
            <a:schemeClr val="tx1"/>
          </a:solidFill>
          <a:latin typeface="+mn-lt"/>
          <a:ea typeface="+mn-ea"/>
          <a:cs typeface="+mn-cs"/>
        </a:defRPr>
      </a:lvl5pPr>
      <a:lvl6pPr marL="3023692" algn="l" defTabSz="604738" rtl="0" eaLnBrk="1" latinLnBrk="0" hangingPunct="1">
        <a:defRPr sz="2381" kern="1200">
          <a:solidFill>
            <a:schemeClr val="tx1"/>
          </a:solidFill>
          <a:latin typeface="+mn-lt"/>
          <a:ea typeface="+mn-ea"/>
          <a:cs typeface="+mn-cs"/>
        </a:defRPr>
      </a:lvl6pPr>
      <a:lvl7pPr marL="3628431" algn="l" defTabSz="604738" rtl="0" eaLnBrk="1" latinLnBrk="0" hangingPunct="1">
        <a:defRPr sz="2381" kern="1200">
          <a:solidFill>
            <a:schemeClr val="tx1"/>
          </a:solidFill>
          <a:latin typeface="+mn-lt"/>
          <a:ea typeface="+mn-ea"/>
          <a:cs typeface="+mn-cs"/>
        </a:defRPr>
      </a:lvl7pPr>
      <a:lvl8pPr marL="4233169" algn="l" defTabSz="604738" rtl="0" eaLnBrk="1" latinLnBrk="0" hangingPunct="1">
        <a:defRPr sz="2381" kern="1200">
          <a:solidFill>
            <a:schemeClr val="tx1"/>
          </a:solidFill>
          <a:latin typeface="+mn-lt"/>
          <a:ea typeface="+mn-ea"/>
          <a:cs typeface="+mn-cs"/>
        </a:defRPr>
      </a:lvl8pPr>
      <a:lvl9pPr marL="4837908" algn="l" defTabSz="604738" rtl="0" eaLnBrk="1" latinLnBrk="0" hangingPunct="1">
        <a:defRPr sz="238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xmlns="" id="{AE1A8982-A8FE-434C-841B-957CA43B7779}"/>
              </a:ext>
            </a:extLst>
          </p:cNvPr>
          <p:cNvSpPr/>
          <p:nvPr/>
        </p:nvSpPr>
        <p:spPr>
          <a:xfrm>
            <a:off x="0" y="0"/>
            <a:ext cx="12192000" cy="6932815"/>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61" b="0" i="0" u="none" strike="noStrike" kern="0" cap="none" spc="0" normalizeH="0" baseline="0" noProof="0" dirty="0">
              <a:ln>
                <a:noFill/>
              </a:ln>
              <a:solidFill>
                <a:sysClr val="windowText" lastClr="000000"/>
              </a:solidFill>
              <a:effectLst/>
              <a:uLnTx/>
              <a:uFillTx/>
              <a:latin typeface="Calibri" panose="020F0502020204030204"/>
              <a:ea typeface="+mn-ea"/>
              <a:cs typeface="+mn-cs"/>
            </a:endParaRPr>
          </a:p>
        </p:txBody>
      </p:sp>
      <p:cxnSp>
        <p:nvCxnSpPr>
          <p:cNvPr id="6" name="Straight Connector 5">
            <a:extLst>
              <a:ext uri="{FF2B5EF4-FFF2-40B4-BE49-F238E27FC236}">
                <a16:creationId xmlns:a16="http://schemas.microsoft.com/office/drawing/2014/main" xmlns="" id="{6A2C2400-55C3-4622-BE03-9CA2A2E9F769}"/>
              </a:ext>
            </a:extLst>
          </p:cNvPr>
          <p:cNvCxnSpPr/>
          <p:nvPr/>
        </p:nvCxnSpPr>
        <p:spPr>
          <a:xfrm>
            <a:off x="6096000" y="6111864"/>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xmlns="" id="{65F477E9-DF8E-4C9C-9F9D-9EA894096F0D}"/>
              </a:ext>
            </a:extLst>
          </p:cNvPr>
          <p:cNvSpPr>
            <a:spLocks noGrp="1"/>
          </p:cNvSpPr>
          <p:nvPr/>
        </p:nvSpPr>
        <p:spPr>
          <a:xfrm>
            <a:off x="2362201" y="1479551"/>
            <a:ext cx="8317522" cy="2462213"/>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457200" rtl="0" eaLnBrk="1" fontAlgn="auto" latinLnBrk="0" hangingPunct="1">
              <a:lnSpc>
                <a:spcPct val="80000"/>
              </a:lnSpc>
              <a:spcBef>
                <a:spcPts val="0"/>
              </a:spcBef>
              <a:spcAft>
                <a:spcPts val="0"/>
              </a:spcAft>
              <a:buClrTx/>
              <a:buSzTx/>
              <a:buFontTx/>
              <a:buNone/>
              <a:tabLst/>
              <a:defRPr/>
            </a:pPr>
            <a:r>
              <a:rPr kumimoji="0" lang="en-US" altLang="en-US" sz="3200" b="0" i="0" u="none" strike="noStrike" kern="1200" cap="none" spc="0" normalizeH="0" baseline="0" noProof="0" dirty="0">
                <a:ln>
                  <a:noFill/>
                </a:ln>
                <a:solidFill>
                  <a:srgbClr val="FFFFFF"/>
                </a:solidFill>
                <a:effectLst/>
                <a:uLnTx/>
                <a:uFillTx/>
                <a:latin typeface="Gill Sans MT" panose="020B0502020104020203" pitchFamily="34" charset="0"/>
                <a:ea typeface="Gill Sans MT" panose="020B0502020104020203" pitchFamily="34" charset="0"/>
                <a:cs typeface="Gill Sans MT" panose="020B0502020104020203" pitchFamily="34" charset="0"/>
              </a:rPr>
              <a:t>NATIONAL SUPPLY CHAIN ASSESSMENT (NSCA2.0) STAKEHOLDER TRAINING</a:t>
            </a:r>
          </a:p>
          <a:p>
            <a:pPr marL="0" marR="0" lvl="0" indent="0" algn="l" defTabSz="457200" rtl="0" eaLnBrk="1" fontAlgn="auto" latinLnBrk="0" hangingPunct="1">
              <a:lnSpc>
                <a:spcPct val="80000"/>
              </a:lnSpc>
              <a:spcBef>
                <a:spcPts val="0"/>
              </a:spcBef>
              <a:spcAft>
                <a:spcPts val="0"/>
              </a:spcAft>
              <a:buClrTx/>
              <a:buSzTx/>
              <a:buFontTx/>
              <a:buNone/>
              <a:tabLst/>
              <a:defRPr/>
            </a:pPr>
            <a:r>
              <a:rPr kumimoji="0" lang="en-US" altLang="en-US" sz="3200" b="0" i="0" u="none" strike="noStrike" kern="1200" cap="none" spc="0" normalizeH="0" baseline="0" noProof="0" dirty="0">
                <a:ln>
                  <a:noFill/>
                </a:ln>
                <a:solidFill>
                  <a:srgbClr val="FFFF00"/>
                </a:solidFill>
                <a:effectLst/>
                <a:uLnTx/>
                <a:uFillTx/>
                <a:latin typeface="Gill Sans MT" panose="020B0502020104020203" pitchFamily="34" charset="0"/>
                <a:ea typeface="Gill Sans MT" panose="020B0502020104020203" pitchFamily="34" charset="0"/>
                <a:cs typeface="Gill Sans MT" panose="020B0502020104020203" pitchFamily="34" charset="0"/>
              </a:rPr>
              <a:t>Day 3:  KPI Calculations</a:t>
            </a:r>
          </a:p>
          <a:p>
            <a:pPr>
              <a:lnSpc>
                <a:spcPct val="80000"/>
              </a:lnSpc>
            </a:pPr>
            <a:r>
              <a:rPr lang="en-US" altLang="en-US" sz="3200">
                <a:solidFill>
                  <a:srgbClr val="FFFF00"/>
                </a:solidFill>
                <a:latin typeface="Gill Sans MT" panose="020B0502020104020203" pitchFamily="34" charset="0"/>
                <a:ea typeface="Gill Sans MT" panose="020B0502020104020203" pitchFamily="34" charset="0"/>
                <a:cs typeface="Gill Sans MT" panose="020B0502020104020203" pitchFamily="34" charset="0"/>
              </a:rPr>
              <a:t>--:--am/pm : --:--am/pm</a:t>
            </a:r>
          </a:p>
          <a:p>
            <a:pPr marL="0" marR="0" lvl="0" indent="0" algn="l" defTabSz="457200" rtl="0" eaLnBrk="1" fontAlgn="auto" latinLnBrk="0" hangingPunct="1">
              <a:lnSpc>
                <a:spcPct val="80000"/>
              </a:lnSpc>
              <a:spcBef>
                <a:spcPts val="0"/>
              </a:spcBef>
              <a:spcAft>
                <a:spcPts val="0"/>
              </a:spcAft>
              <a:buClrTx/>
              <a:buSzTx/>
              <a:buFontTx/>
              <a:buNone/>
              <a:tabLst/>
              <a:defRPr/>
            </a:pPr>
            <a:endParaRPr kumimoji="0" lang="en-US" altLang="en-US" sz="800" b="0" i="0" u="none" strike="noStrike" kern="1200" cap="none" spc="0" normalizeH="0" baseline="0" noProof="0" dirty="0">
              <a:ln>
                <a:noFill/>
              </a:ln>
              <a:solidFill>
                <a:srgbClr val="000000"/>
              </a:solidFill>
              <a:effectLst/>
              <a:uLnTx/>
              <a:uFillTx/>
              <a:latin typeface="Gill Sans MT" panose="020B0502020104020203" pitchFamily="34" charset="0"/>
              <a:ea typeface="Gill Sans MT" panose="020B0502020104020203" pitchFamily="34" charset="0"/>
              <a:cs typeface="Gill Sans MT" panose="020B0502020104020203" pitchFamily="34" charset="0"/>
            </a:endParaRPr>
          </a:p>
        </p:txBody>
      </p:sp>
      <p:sp>
        <p:nvSpPr>
          <p:cNvPr id="10" name="Subtitle 12">
            <a:extLst>
              <a:ext uri="{FF2B5EF4-FFF2-40B4-BE49-F238E27FC236}">
                <a16:creationId xmlns:a16="http://schemas.microsoft.com/office/drawing/2014/main" xmlns="" id="{A5DA08E8-AE8A-4B9E-A800-6267744BB982}"/>
              </a:ext>
            </a:extLst>
          </p:cNvPr>
          <p:cNvSpPr>
            <a:spLocks noGrp="1"/>
          </p:cNvSpPr>
          <p:nvPr/>
        </p:nvSpPr>
        <p:spPr>
          <a:xfrm>
            <a:off x="2362200" y="5340352"/>
            <a:ext cx="4191001" cy="676274"/>
          </a:xfrm>
          <a:prstGeom prst="rect">
            <a:avLst/>
          </a:prstGeom>
          <a:effectLst/>
        </p:spPr>
        <p:txBody>
          <a:bodyPr>
            <a:normAutofit/>
          </a:bodyPr>
          <a:lstStyle>
            <a:lvl1pPr marL="0" indent="0" algn="l" defTabSz="457200" rtl="0" eaLnBrk="1" latinLnBrk="0" hangingPunct="1">
              <a:spcBef>
                <a:spcPts val="0"/>
              </a:spcBef>
              <a:spcAft>
                <a:spcPts val="800"/>
              </a:spcAft>
              <a:buFont typeface="Arial"/>
              <a:buNone/>
              <a:defRPr sz="1600" b="0" i="0" kern="1200">
                <a:solidFill>
                  <a:schemeClr val="bg1"/>
                </a:solidFill>
                <a:latin typeface="Gill Sans MT"/>
                <a:ea typeface="+mn-ea"/>
                <a:cs typeface="Gill Sans MT"/>
              </a:defRPr>
            </a:lvl1pPr>
            <a:lvl2pPr marL="457200" indent="0" algn="ctr" defTabSz="457200" rtl="0" eaLnBrk="1" latinLnBrk="0" hangingPunct="1">
              <a:spcBef>
                <a:spcPts val="0"/>
              </a:spcBef>
              <a:spcAft>
                <a:spcPts val="800"/>
              </a:spcAft>
              <a:buFont typeface="Arial"/>
              <a:buNone/>
              <a:defRPr sz="1600" b="0" i="0" kern="1200">
                <a:solidFill>
                  <a:schemeClr val="tx1">
                    <a:tint val="75000"/>
                  </a:schemeClr>
                </a:solidFill>
                <a:latin typeface="Gill Sans MT"/>
                <a:ea typeface="+mn-ea"/>
                <a:cs typeface="Gill Sans MT"/>
              </a:defRPr>
            </a:lvl2pPr>
            <a:lvl3pPr marL="914400" indent="0" algn="ctr" defTabSz="457200" rtl="0" eaLnBrk="1" latinLnBrk="0" hangingPunct="1">
              <a:spcBef>
                <a:spcPct val="20000"/>
              </a:spcBef>
              <a:buFont typeface="Arial"/>
              <a:buNone/>
              <a:defRPr sz="1800" b="0" i="0" kern="1200">
                <a:solidFill>
                  <a:schemeClr val="tx1">
                    <a:tint val="75000"/>
                  </a:schemeClr>
                </a:solidFill>
                <a:latin typeface="Gill Sans MT"/>
                <a:ea typeface="+mn-ea"/>
                <a:cs typeface="Gill Sans MT"/>
              </a:defRPr>
            </a:lvl3pPr>
            <a:lvl4pPr marL="1371600" indent="0" algn="ctr" defTabSz="457200" rtl="0" eaLnBrk="1" latinLnBrk="0" hangingPunct="1">
              <a:spcBef>
                <a:spcPct val="20000"/>
              </a:spcBef>
              <a:buFont typeface="Arial"/>
              <a:buNone/>
              <a:defRPr sz="1600" b="0" i="0" kern="1200">
                <a:solidFill>
                  <a:schemeClr val="tx1">
                    <a:tint val="75000"/>
                  </a:schemeClr>
                </a:solidFill>
                <a:latin typeface="Gill Sans MT"/>
                <a:ea typeface="+mn-ea"/>
                <a:cs typeface="Gill Sans MT"/>
              </a:defRPr>
            </a:lvl4pPr>
            <a:lvl5pPr marL="1828800" indent="0" algn="ctr" defTabSz="457200" rtl="0" eaLnBrk="1" latinLnBrk="0" hangingPunct="1">
              <a:spcBef>
                <a:spcPct val="20000"/>
              </a:spcBef>
              <a:buFont typeface="Arial"/>
              <a:buNone/>
              <a:defRPr sz="1400" b="0" i="0" kern="1200">
                <a:solidFill>
                  <a:schemeClr val="tx1">
                    <a:tint val="75000"/>
                  </a:schemeClr>
                </a:solidFill>
                <a:latin typeface="Gill Sans MT"/>
                <a:ea typeface="+mn-ea"/>
                <a:cs typeface="Gill Sans M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800"/>
              </a:spcAft>
              <a:buClrTx/>
              <a:buSzTx/>
              <a:buFont typeface="Arial"/>
              <a:buNone/>
              <a:tabLst/>
              <a:defRPr/>
            </a:pPr>
            <a:r>
              <a:rPr kumimoji="0" lang="en-US" sz="1800" b="0" i="0" u="none" strike="noStrike" kern="1200" cap="none" spc="0" normalizeH="0" baseline="0" noProof="0" dirty="0">
                <a:ln>
                  <a:noFill/>
                </a:ln>
                <a:solidFill>
                  <a:srgbClr val="FFFFFF"/>
                </a:solidFill>
                <a:effectLst/>
                <a:uLnTx/>
                <a:uFillTx/>
                <a:latin typeface="Gill Sans MT"/>
                <a:ea typeface="+mn-ea"/>
              </a:rPr>
              <a:t>--/--/----</a:t>
            </a:r>
          </a:p>
        </p:txBody>
      </p:sp>
      <p:cxnSp>
        <p:nvCxnSpPr>
          <p:cNvPr id="12" name="Straight Connector 11">
            <a:extLst>
              <a:ext uri="{FF2B5EF4-FFF2-40B4-BE49-F238E27FC236}">
                <a16:creationId xmlns:a16="http://schemas.microsoft.com/office/drawing/2014/main" xmlns="" id="{0AB3C290-D446-4057-B83C-6A2ED36A336D}"/>
              </a:ext>
            </a:extLst>
          </p:cNvPr>
          <p:cNvCxnSpPr/>
          <p:nvPr/>
        </p:nvCxnSpPr>
        <p:spPr>
          <a:xfrm>
            <a:off x="2438400" y="5184774"/>
            <a:ext cx="5492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39943" name="Picture 3" descr="C:\Users\Mariana Rodrigues\AppData\Local\Microsoft\Windows\INetCacheContent.Word\Horizontal_RGB_294_White.png">
            <a:extLst>
              <a:ext uri="{FF2B5EF4-FFF2-40B4-BE49-F238E27FC236}">
                <a16:creationId xmlns:a16="http://schemas.microsoft.com/office/drawing/2014/main" xmlns="" id="{B66CD02E-BDDC-4D38-B0AF-B1EDBE2856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9335" t="13753" r="7623" b="12534"/>
          <a:stretch>
            <a:fillRect/>
          </a:stretch>
        </p:blipFill>
        <p:spPr bwMode="auto">
          <a:xfrm>
            <a:off x="4377875" y="613091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xmlns="" id="{918F998B-3CDE-42DF-AF26-6A2CE33904E3}"/>
              </a:ext>
            </a:extLst>
          </p:cNvPr>
          <p:cNvSpPr txBox="1"/>
          <p:nvPr/>
        </p:nvSpPr>
        <p:spPr>
          <a:xfrm>
            <a:off x="6147252" y="6100390"/>
            <a:ext cx="5912774"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Calibri Light" panose="020F0302020204030204"/>
                <a:ea typeface="+mn-ea"/>
                <a:cs typeface="+mn-cs"/>
              </a:rPr>
              <a:t>USAID Global Health Supply Chain Program - Technical Assistance - National Supply Chain Assessment Task Order </a:t>
            </a:r>
          </a:p>
        </p:txBody>
      </p:sp>
    </p:spTree>
    <p:extLst>
      <p:ext uri="{BB962C8B-B14F-4D97-AF65-F5344CB8AC3E}">
        <p14:creationId xmlns:p14="http://schemas.microsoft.com/office/powerpoint/2010/main" val="3056359173"/>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2652165" y="92038"/>
            <a:ext cx="10363200" cy="580800"/>
          </a:xfrm>
        </p:spPr>
        <p:txBody>
          <a:bodyPr>
            <a:noAutofit/>
          </a:bodyPr>
          <a:lstStyle/>
          <a:p>
            <a:r>
              <a:rPr lang="en-US" sz="3200" b="1" dirty="0">
                <a:solidFill>
                  <a:srgbClr val="C00000"/>
                </a:solidFill>
                <a:latin typeface="Gill Sans MT" panose="020B0502020104020203" pitchFamily="34" charset="0"/>
              </a:rPr>
              <a:t>KPIs, by Data Collection Tables (a)</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graphicFrame>
        <p:nvGraphicFramePr>
          <p:cNvPr id="6" name="Table 5"/>
          <p:cNvGraphicFramePr>
            <a:graphicFrameLocks noGrp="1"/>
          </p:cNvGraphicFramePr>
          <p:nvPr>
            <p:extLst/>
          </p:nvPr>
        </p:nvGraphicFramePr>
        <p:xfrm>
          <a:off x="203200" y="774438"/>
          <a:ext cx="11785600" cy="5889927"/>
        </p:xfrm>
        <a:graphic>
          <a:graphicData uri="http://schemas.openxmlformats.org/drawingml/2006/table">
            <a:tbl>
              <a:tblPr firstRow="1" bandRow="1">
                <a:tableStyleId>{5C22544A-7EE6-4342-B048-85BDC9FD1C3A}</a:tableStyleId>
              </a:tblPr>
              <a:tblGrid>
                <a:gridCol w="6711996">
                  <a:extLst>
                    <a:ext uri="{9D8B030D-6E8A-4147-A177-3AD203B41FA5}">
                      <a16:colId xmlns:a16="http://schemas.microsoft.com/office/drawing/2014/main" xmlns="" val="20000"/>
                    </a:ext>
                  </a:extLst>
                </a:gridCol>
                <a:gridCol w="5073604">
                  <a:extLst>
                    <a:ext uri="{9D8B030D-6E8A-4147-A177-3AD203B41FA5}">
                      <a16:colId xmlns:a16="http://schemas.microsoft.com/office/drawing/2014/main" xmlns="" val="20001"/>
                    </a:ext>
                  </a:extLst>
                </a:gridCol>
              </a:tblGrid>
              <a:tr h="567177">
                <a:tc>
                  <a:txBody>
                    <a:bodyPr/>
                    <a:lstStyle/>
                    <a:p>
                      <a:pPr marL="0" marR="0" indent="0" algn="l" defTabSz="604738" rtl="0" eaLnBrk="1" fontAlgn="auto" latinLnBrk="0" hangingPunct="1">
                        <a:lnSpc>
                          <a:spcPct val="100000"/>
                        </a:lnSpc>
                        <a:spcBef>
                          <a:spcPts val="0"/>
                        </a:spcBef>
                        <a:spcAft>
                          <a:spcPts val="0"/>
                        </a:spcAft>
                        <a:buClrTx/>
                        <a:buSzTx/>
                        <a:buFontTx/>
                        <a:buNone/>
                        <a:tabLst/>
                        <a:defRPr/>
                      </a:pPr>
                      <a:r>
                        <a:rPr lang="en-US" sz="2600" dirty="0">
                          <a:latin typeface="Gill Sans MT" panose="020B0502020104020203" pitchFamily="34" charset="0"/>
                        </a:rPr>
                        <a:t>Data collection table</a:t>
                      </a:r>
                    </a:p>
                  </a:txBody>
                  <a:tcPr marL="120949" marR="120949" marT="60475" marB="60475"/>
                </a:tc>
                <a:tc>
                  <a:txBody>
                    <a:bodyPr/>
                    <a:lstStyle/>
                    <a:p>
                      <a:r>
                        <a:rPr lang="en-US" sz="2600" dirty="0">
                          <a:latin typeface="Gill Sans MT" panose="020B0502020104020203" pitchFamily="34" charset="0"/>
                        </a:rPr>
                        <a:t>What</a:t>
                      </a:r>
                    </a:p>
                  </a:txBody>
                  <a:tcPr marL="120949" marR="120949" marT="60475" marB="60475"/>
                </a:tc>
                <a:extLst>
                  <a:ext uri="{0D108BD9-81ED-4DB2-BD59-A6C34878D82A}">
                    <a16:rowId xmlns:a16="http://schemas.microsoft.com/office/drawing/2014/main" xmlns="" val="10000"/>
                  </a:ext>
                </a:extLst>
              </a:tr>
              <a:tr h="828953">
                <a:tc>
                  <a:txBody>
                    <a:bodyPr/>
                    <a:lstStyle/>
                    <a:p>
                      <a:pPr marR="0" algn="l" rtl="0">
                        <a:lnSpc>
                          <a:spcPct val="100000"/>
                        </a:lnSpc>
                        <a:spcBef>
                          <a:spcPts val="0"/>
                        </a:spcBef>
                        <a:spcAft>
                          <a:spcPts val="0"/>
                        </a:spcAft>
                        <a:buClr>
                          <a:srgbClr val="000000"/>
                        </a:buClr>
                        <a:buFont typeface="Arial"/>
                      </a:pPr>
                      <a:r>
                        <a:rPr lang="en-US" sz="2100" b="0" i="0" u="none" strike="noStrike" cap="none" dirty="0">
                          <a:solidFill>
                            <a:schemeClr val="dk1"/>
                          </a:solidFill>
                          <a:effectLst/>
                          <a:latin typeface="Gill Sans MT" panose="020B0502020104020203" pitchFamily="34" charset="0"/>
                          <a:ea typeface="+mn-ea"/>
                          <a:cs typeface="+mn-cs"/>
                          <a:sym typeface="Arial"/>
                        </a:rPr>
                        <a:t>Forecast Accuracy</a:t>
                      </a:r>
                    </a:p>
                  </a:txBody>
                  <a:tcPr marL="120949" marR="120949" marT="60475" marB="60475"/>
                </a:tc>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Quantity</a:t>
                      </a:r>
                      <a:r>
                        <a:rPr lang="en-US" sz="2100" b="0" i="0" u="none" strike="noStrike" cap="none" baseline="0" dirty="0">
                          <a:solidFill>
                            <a:schemeClr val="dk1"/>
                          </a:solidFill>
                          <a:effectLst/>
                          <a:latin typeface="Gill Sans MT" panose="020B0502020104020203" pitchFamily="34" charset="0"/>
                          <a:ea typeface="+mn-ea"/>
                          <a:cs typeface="+mn-cs"/>
                          <a:sym typeface="Arial"/>
                        </a:rPr>
                        <a:t> in forecast / consumption (issues) for tracer commodities (last year)</a:t>
                      </a:r>
                      <a:endParaRPr lang="en-US" sz="21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tc>
                <a:extLst>
                  <a:ext uri="{0D108BD9-81ED-4DB2-BD59-A6C34878D82A}">
                    <a16:rowId xmlns:a16="http://schemas.microsoft.com/office/drawing/2014/main" xmlns="" val="10001"/>
                  </a:ext>
                </a:extLst>
              </a:tr>
              <a:tr h="828953">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Supply Plan Accuracy (optional)</a:t>
                      </a:r>
                    </a:p>
                  </a:txBody>
                  <a:tcPr marL="120949" marR="120949" marT="60475" marB="60475"/>
                </a:tc>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Quantity</a:t>
                      </a:r>
                      <a:r>
                        <a:rPr lang="en-US" sz="2100" b="0" i="0" u="none" strike="noStrike" cap="none" baseline="0" dirty="0">
                          <a:solidFill>
                            <a:schemeClr val="dk1"/>
                          </a:solidFill>
                          <a:effectLst/>
                          <a:latin typeface="Gill Sans MT" panose="020B0502020104020203" pitchFamily="34" charset="0"/>
                          <a:ea typeface="+mn-ea"/>
                          <a:cs typeface="+mn-cs"/>
                          <a:sym typeface="Arial"/>
                        </a:rPr>
                        <a:t> in supply plan / orders for tracer commodities (last year / cycle)</a:t>
                      </a:r>
                      <a:endParaRPr lang="en-US" sz="21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tc>
                <a:extLst>
                  <a:ext uri="{0D108BD9-81ED-4DB2-BD59-A6C34878D82A}">
                    <a16:rowId xmlns:a16="http://schemas.microsoft.com/office/drawing/2014/main" xmlns="" val="10002"/>
                  </a:ext>
                </a:extLst>
              </a:tr>
              <a:tr h="828953">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Source of Funds </a:t>
                      </a:r>
                    </a:p>
                  </a:txBody>
                  <a:tcPr marL="120949" marR="120949" marT="60475" marB="60475"/>
                </a:tc>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Source / amount of funds</a:t>
                      </a:r>
                      <a:r>
                        <a:rPr lang="en-US" sz="2100" b="0" i="0" u="none" strike="noStrike" cap="none" baseline="0" dirty="0">
                          <a:solidFill>
                            <a:schemeClr val="dk1"/>
                          </a:solidFill>
                          <a:effectLst/>
                          <a:latin typeface="Gill Sans MT" panose="020B0502020104020203" pitchFamily="34" charset="0"/>
                          <a:ea typeface="+mn-ea"/>
                          <a:cs typeface="+mn-cs"/>
                          <a:sym typeface="Arial"/>
                        </a:rPr>
                        <a:t> for commodities (last year)</a:t>
                      </a:r>
                      <a:endParaRPr lang="en-US" sz="21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tc>
                <a:extLst>
                  <a:ext uri="{0D108BD9-81ED-4DB2-BD59-A6C34878D82A}">
                    <a16:rowId xmlns:a16="http://schemas.microsoft.com/office/drawing/2014/main" xmlns="" val="10003"/>
                  </a:ext>
                </a:extLst>
              </a:tr>
              <a:tr h="828953">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Prices Paid</a:t>
                      </a:r>
                    </a:p>
                  </a:txBody>
                  <a:tcPr marL="120949" marR="120949" marT="60475" marB="60475"/>
                </a:tc>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Average price paid for tracer and additional commodities (last year)</a:t>
                      </a:r>
                    </a:p>
                  </a:txBody>
                  <a:tcPr marL="120949" marR="120949" marT="60475" marB="60475"/>
                </a:tc>
                <a:extLst>
                  <a:ext uri="{0D108BD9-81ED-4DB2-BD59-A6C34878D82A}">
                    <a16:rowId xmlns:a16="http://schemas.microsoft.com/office/drawing/2014/main" xmlns="" val="10004"/>
                  </a:ext>
                </a:extLst>
              </a:tr>
              <a:tr h="1177985">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Number of emergency orders placed on vendors, as a percentage of total orders placed, and Procurement methods employed (optional)</a:t>
                      </a:r>
                    </a:p>
                  </a:txBody>
                  <a:tcPr marL="120949" marR="120949" marT="60475" marB="60475"/>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100" b="0" i="0" u="none" strike="noStrike" cap="none" dirty="0">
                          <a:solidFill>
                            <a:schemeClr val="dk1"/>
                          </a:solidFill>
                          <a:effectLst/>
                          <a:latin typeface="Gill Sans MT" panose="020B0502020104020203" pitchFamily="34" charset="0"/>
                          <a:ea typeface="+mn-ea"/>
                          <a:cs typeface="+mn-cs"/>
                          <a:sym typeface="Arial"/>
                        </a:rPr>
                        <a:t>Orders by type</a:t>
                      </a:r>
                    </a:p>
                  </a:txBody>
                  <a:tcPr marL="120949" marR="120949" marT="60475" marB="60475"/>
                </a:tc>
                <a:extLst>
                  <a:ext uri="{0D108BD9-81ED-4DB2-BD59-A6C34878D82A}">
                    <a16:rowId xmlns:a16="http://schemas.microsoft.com/office/drawing/2014/main" xmlns="" val="10005"/>
                  </a:ext>
                </a:extLst>
              </a:tr>
              <a:tr h="828953">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Vendor on-time and in full delivery rate and Supplier Fill Rate</a:t>
                      </a:r>
                    </a:p>
                  </a:txBody>
                  <a:tcPr marL="120949" marR="120949" marT="60475" marB="60475"/>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100" b="0" i="0" u="none" strike="noStrike" cap="none" dirty="0">
                          <a:solidFill>
                            <a:schemeClr val="dk1"/>
                          </a:solidFill>
                          <a:effectLst/>
                          <a:latin typeface="Gill Sans MT" panose="020B0502020104020203" pitchFamily="34" charset="0"/>
                          <a:ea typeface="+mn-ea"/>
                          <a:cs typeface="+mn-cs"/>
                          <a:sym typeface="Arial"/>
                        </a:rPr>
                        <a:t>Amounts</a:t>
                      </a:r>
                      <a:r>
                        <a:rPr lang="en-US" sz="2100" b="0" i="0" u="none" strike="noStrike" cap="none" baseline="0" dirty="0">
                          <a:solidFill>
                            <a:schemeClr val="dk1"/>
                          </a:solidFill>
                          <a:effectLst/>
                          <a:latin typeface="Gill Sans MT" panose="020B0502020104020203" pitchFamily="34" charset="0"/>
                          <a:ea typeface="+mn-ea"/>
                          <a:cs typeface="+mn-cs"/>
                          <a:sym typeface="Arial"/>
                        </a:rPr>
                        <a:t> of o</a:t>
                      </a:r>
                      <a:r>
                        <a:rPr lang="en-US" sz="2100" b="0" i="0" u="none" strike="noStrike" cap="none" dirty="0">
                          <a:solidFill>
                            <a:schemeClr val="dk1"/>
                          </a:solidFill>
                          <a:effectLst/>
                          <a:latin typeface="Gill Sans MT" panose="020B0502020104020203" pitchFamily="34" charset="0"/>
                          <a:ea typeface="+mn-ea"/>
                          <a:cs typeface="+mn-cs"/>
                          <a:sym typeface="Arial"/>
                        </a:rPr>
                        <a:t>rders on vendors, receipts, and data of orders</a:t>
                      </a:r>
                    </a:p>
                  </a:txBody>
                  <a:tcPr marL="120949" marR="120949" marT="60475" marB="60475"/>
                </a:tc>
                <a:extLst>
                  <a:ext uri="{0D108BD9-81ED-4DB2-BD59-A6C34878D82A}">
                    <a16:rowId xmlns:a16="http://schemas.microsoft.com/office/drawing/2014/main" xmlns="" val="10006"/>
                  </a:ext>
                </a:extLst>
              </a:tr>
            </a:tbl>
          </a:graphicData>
        </a:graphic>
      </p:graphicFrame>
    </p:spTree>
    <p:extLst>
      <p:ext uri="{BB962C8B-B14F-4D97-AF65-F5344CB8AC3E}">
        <p14:creationId xmlns:p14="http://schemas.microsoft.com/office/powerpoint/2010/main" val="26456683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2296565" y="113396"/>
            <a:ext cx="10363200" cy="580800"/>
          </a:xfrm>
        </p:spPr>
        <p:txBody>
          <a:bodyPr>
            <a:noAutofit/>
          </a:bodyPr>
          <a:lstStyle/>
          <a:p>
            <a:r>
              <a:rPr lang="en-US" sz="3200" b="1" dirty="0">
                <a:solidFill>
                  <a:srgbClr val="C00000"/>
                </a:solidFill>
                <a:latin typeface="Gill Sans MT" panose="020B0502020104020203" pitchFamily="34" charset="0"/>
              </a:rPr>
              <a:t>KPIs, by Data Collection Tables (b)</a:t>
            </a:r>
          </a:p>
        </p:txBody>
      </p:sp>
      <p:sp>
        <p:nvSpPr>
          <p:cNvPr id="5" name="Content Placeholder 4">
            <a:extLst>
              <a:ext uri="{FF2B5EF4-FFF2-40B4-BE49-F238E27FC236}">
                <a16:creationId xmlns:a16="http://schemas.microsoft.com/office/drawing/2014/main" xmlns="" id="{C6A92CA3-2454-4694-BFE3-3D39C5E84DCE}"/>
              </a:ext>
            </a:extLst>
          </p:cNvPr>
          <p:cNvSpPr>
            <a:spLocks noGrp="1"/>
          </p:cNvSpPr>
          <p:nvPr>
            <p:ph idx="1"/>
          </p:nvPr>
        </p:nvSpPr>
        <p:spPr/>
        <p:txBody>
          <a:bodyPr/>
          <a:lstStyle/>
          <a:p>
            <a:endParaRPr lang="en-US"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graphicFrame>
        <p:nvGraphicFramePr>
          <p:cNvPr id="6" name="Table 5"/>
          <p:cNvGraphicFramePr>
            <a:graphicFrameLocks noGrp="1"/>
          </p:cNvGraphicFramePr>
          <p:nvPr>
            <p:extLst/>
          </p:nvPr>
        </p:nvGraphicFramePr>
        <p:xfrm>
          <a:off x="214866" y="1104082"/>
          <a:ext cx="11773934" cy="5544983"/>
        </p:xfrm>
        <a:graphic>
          <a:graphicData uri="http://schemas.openxmlformats.org/drawingml/2006/table">
            <a:tbl>
              <a:tblPr firstRow="1" bandRow="1">
                <a:tableStyleId>{5C22544A-7EE6-4342-B048-85BDC9FD1C3A}</a:tableStyleId>
              </a:tblPr>
              <a:tblGrid>
                <a:gridCol w="5813622">
                  <a:extLst>
                    <a:ext uri="{9D8B030D-6E8A-4147-A177-3AD203B41FA5}">
                      <a16:colId xmlns:a16="http://schemas.microsoft.com/office/drawing/2014/main" xmlns="" val="20000"/>
                    </a:ext>
                  </a:extLst>
                </a:gridCol>
                <a:gridCol w="5960312">
                  <a:extLst>
                    <a:ext uri="{9D8B030D-6E8A-4147-A177-3AD203B41FA5}">
                      <a16:colId xmlns:a16="http://schemas.microsoft.com/office/drawing/2014/main" xmlns="" val="20001"/>
                    </a:ext>
                  </a:extLst>
                </a:gridCol>
              </a:tblGrid>
              <a:tr h="599873">
                <a:tc>
                  <a:txBody>
                    <a:bodyPr/>
                    <a:lstStyle/>
                    <a:p>
                      <a:pPr marL="0" marR="0" indent="0" algn="l" defTabSz="604738" rtl="0" eaLnBrk="1" fontAlgn="auto" latinLnBrk="0" hangingPunct="1">
                        <a:lnSpc>
                          <a:spcPct val="100000"/>
                        </a:lnSpc>
                        <a:spcBef>
                          <a:spcPts val="0"/>
                        </a:spcBef>
                        <a:spcAft>
                          <a:spcPts val="0"/>
                        </a:spcAft>
                        <a:buClrTx/>
                        <a:buSzTx/>
                        <a:buFontTx/>
                        <a:buNone/>
                        <a:tabLst/>
                        <a:defRPr/>
                      </a:pPr>
                      <a:r>
                        <a:rPr lang="en-US" sz="2600" dirty="0">
                          <a:latin typeface="Gill Sans MT" panose="020B0502020104020203" pitchFamily="34" charset="0"/>
                        </a:rPr>
                        <a:t>Data collection table</a:t>
                      </a:r>
                    </a:p>
                  </a:txBody>
                  <a:tcPr marL="120949" marR="120949" marT="60475" marB="60475"/>
                </a:tc>
                <a:tc>
                  <a:txBody>
                    <a:bodyPr/>
                    <a:lstStyle/>
                    <a:p>
                      <a:r>
                        <a:rPr lang="en-US" sz="2600" dirty="0"/>
                        <a:t>What</a:t>
                      </a:r>
                    </a:p>
                  </a:txBody>
                  <a:tcPr marL="120949" marR="120949" marT="60475" marB="60475"/>
                </a:tc>
                <a:extLst>
                  <a:ext uri="{0D108BD9-81ED-4DB2-BD59-A6C34878D82A}">
                    <a16:rowId xmlns:a16="http://schemas.microsoft.com/office/drawing/2014/main" xmlns="" val="10000"/>
                  </a:ext>
                </a:extLst>
              </a:tr>
              <a:tr h="876738">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100" b="0" i="0" u="none" strike="noStrike" cap="none" dirty="0">
                          <a:solidFill>
                            <a:schemeClr val="dk1"/>
                          </a:solidFill>
                          <a:effectLst/>
                          <a:latin typeface="Gill Sans MT" panose="020B0502020104020203" pitchFamily="34" charset="0"/>
                          <a:ea typeface="+mn-ea"/>
                          <a:cs typeface="+mn-cs"/>
                          <a:sym typeface="Arial"/>
                        </a:rPr>
                        <a:t>Pharmaceutical products procured listed on the National Essential Medicines List (optional)</a:t>
                      </a:r>
                    </a:p>
                  </a:txBody>
                  <a:tcPr marL="120949" marR="120949" marT="60475" marB="60475"/>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100" b="0" i="0" u="none" strike="noStrike" cap="none" dirty="0">
                          <a:solidFill>
                            <a:schemeClr val="dk1"/>
                          </a:solidFill>
                          <a:effectLst/>
                          <a:latin typeface="Gill Sans MT" panose="020B0502020104020203" pitchFamily="34" charset="0"/>
                          <a:ea typeface="+mn-ea"/>
                          <a:cs typeface="+mn-cs"/>
                          <a:sym typeface="Arial"/>
                        </a:rPr>
                        <a:t>Products procured,</a:t>
                      </a:r>
                      <a:r>
                        <a:rPr lang="en-US" sz="2100" b="0" i="0" u="none" strike="noStrike" cap="none" baseline="0" dirty="0">
                          <a:solidFill>
                            <a:schemeClr val="dk1"/>
                          </a:solidFill>
                          <a:effectLst/>
                          <a:latin typeface="Gill Sans MT" panose="020B0502020104020203" pitchFamily="34" charset="0"/>
                          <a:ea typeface="+mn-ea"/>
                          <a:cs typeface="+mn-cs"/>
                          <a:sym typeface="Arial"/>
                        </a:rPr>
                        <a:t> NEML</a:t>
                      </a:r>
                      <a:endParaRPr lang="en-US" sz="21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tc>
                <a:extLst>
                  <a:ext uri="{0D108BD9-81ED-4DB2-BD59-A6C34878D82A}">
                    <a16:rowId xmlns:a16="http://schemas.microsoft.com/office/drawing/2014/main" xmlns="" val="10001"/>
                  </a:ext>
                </a:extLst>
              </a:tr>
              <a:tr h="876738">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100" b="0" i="0" u="none" strike="noStrike" cap="none" dirty="0">
                          <a:solidFill>
                            <a:schemeClr val="dk1"/>
                          </a:solidFill>
                          <a:effectLst/>
                          <a:latin typeface="Gill Sans MT" panose="020B0502020104020203" pitchFamily="34" charset="0"/>
                          <a:ea typeface="+mn-ea"/>
                          <a:cs typeface="+mn-cs"/>
                          <a:sym typeface="Arial"/>
                        </a:rPr>
                        <a:t>Customs clearance time (optional)</a:t>
                      </a:r>
                    </a:p>
                  </a:txBody>
                  <a:tcPr marL="120949" marR="120949" marT="60475" marB="60475"/>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100" b="0" i="0" u="none" strike="noStrike" cap="none" dirty="0">
                          <a:solidFill>
                            <a:schemeClr val="dk1"/>
                          </a:solidFill>
                          <a:effectLst/>
                          <a:latin typeface="Gill Sans MT" panose="020B0502020104020203" pitchFamily="34" charset="0"/>
                          <a:ea typeface="+mn-ea"/>
                          <a:cs typeface="+mn-cs"/>
                          <a:sym typeface="Arial"/>
                        </a:rPr>
                        <a:t>Dates (received at customs, released</a:t>
                      </a:r>
                      <a:r>
                        <a:rPr lang="en-US" sz="2100" b="0" i="0" u="none" strike="noStrike" cap="none" baseline="0" dirty="0">
                          <a:solidFill>
                            <a:schemeClr val="dk1"/>
                          </a:solidFill>
                          <a:effectLst/>
                          <a:latin typeface="Gill Sans MT" panose="020B0502020104020203" pitchFamily="34" charset="0"/>
                          <a:ea typeface="+mn-ea"/>
                          <a:cs typeface="+mn-cs"/>
                          <a:sym typeface="Arial"/>
                        </a:rPr>
                        <a:t> to agent) for international orders</a:t>
                      </a:r>
                      <a:endParaRPr lang="en-US" sz="21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tc>
                <a:extLst>
                  <a:ext uri="{0D108BD9-81ED-4DB2-BD59-A6C34878D82A}">
                    <a16:rowId xmlns:a16="http://schemas.microsoft.com/office/drawing/2014/main" xmlns="" val="10002"/>
                  </a:ext>
                </a:extLst>
              </a:tr>
              <a:tr h="561420">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100" b="0" i="0" u="none" strike="noStrike" cap="none" dirty="0">
                          <a:solidFill>
                            <a:schemeClr val="dk1"/>
                          </a:solidFill>
                          <a:effectLst/>
                          <a:latin typeface="Gill Sans MT" panose="020B0502020104020203" pitchFamily="34" charset="0"/>
                          <a:ea typeface="+mn-ea"/>
                          <a:cs typeface="+mn-cs"/>
                          <a:sym typeface="Arial"/>
                        </a:rPr>
                        <a:t>Stock turn per annum (optional)</a:t>
                      </a:r>
                    </a:p>
                  </a:txBody>
                  <a:tcPr marL="120949" marR="120949" marT="60475" marB="60475"/>
                </a:tc>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Value of products</a:t>
                      </a:r>
                      <a:r>
                        <a:rPr lang="en-US" sz="2100" b="0" i="0" u="none" strike="noStrike" cap="none" baseline="0" dirty="0">
                          <a:solidFill>
                            <a:schemeClr val="dk1"/>
                          </a:solidFill>
                          <a:effectLst/>
                          <a:latin typeface="Gill Sans MT" panose="020B0502020104020203" pitchFamily="34" charset="0"/>
                          <a:ea typeface="+mn-ea"/>
                          <a:cs typeface="+mn-cs"/>
                          <a:sym typeface="Arial"/>
                        </a:rPr>
                        <a:t> issued, value of inventory</a:t>
                      </a:r>
                      <a:endParaRPr lang="en-US" sz="21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tc>
                <a:extLst>
                  <a:ext uri="{0D108BD9-81ED-4DB2-BD59-A6C34878D82A}">
                    <a16:rowId xmlns:a16="http://schemas.microsoft.com/office/drawing/2014/main" xmlns="" val="10003"/>
                  </a:ext>
                </a:extLst>
              </a:tr>
              <a:tr h="876738">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100" b="0" i="0" u="none" strike="noStrike" cap="none" dirty="0">
                          <a:solidFill>
                            <a:schemeClr val="dk1"/>
                          </a:solidFill>
                          <a:effectLst/>
                          <a:latin typeface="Gill Sans MT" panose="020B0502020104020203" pitchFamily="34" charset="0"/>
                          <a:ea typeface="+mn-ea"/>
                          <a:cs typeface="+mn-cs"/>
                          <a:sym typeface="Arial"/>
                        </a:rPr>
                        <a:t>Staff turnover rate and Percentage of key positions vacant	</a:t>
                      </a:r>
                    </a:p>
                  </a:txBody>
                  <a:tcPr marL="120949" marR="120949" marT="60475" marB="60475"/>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100" dirty="0">
                          <a:latin typeface="Gill Sans MT" panose="020B0502020104020203" pitchFamily="34" charset="0"/>
                        </a:rPr>
                        <a:t>Number of positions,</a:t>
                      </a:r>
                      <a:r>
                        <a:rPr lang="en-US" sz="2100" baseline="0" dirty="0">
                          <a:latin typeface="Gill Sans MT" panose="020B0502020104020203" pitchFamily="34" charset="0"/>
                        </a:rPr>
                        <a:t> number filled, turnover</a:t>
                      </a:r>
                      <a:endParaRPr lang="en-US" sz="2100" dirty="0">
                        <a:latin typeface="Gill Sans MT" panose="020B0502020104020203" pitchFamily="34" charset="0"/>
                      </a:endParaRPr>
                    </a:p>
                  </a:txBody>
                  <a:tcPr marL="120949" marR="120949" marT="60475" marB="60475"/>
                </a:tc>
                <a:extLst>
                  <a:ext uri="{0D108BD9-81ED-4DB2-BD59-A6C34878D82A}">
                    <a16:rowId xmlns:a16="http://schemas.microsoft.com/office/drawing/2014/main" xmlns="" val="10004"/>
                  </a:ext>
                </a:extLst>
              </a:tr>
              <a:tr h="876738">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100" b="0" i="0" u="none" strike="noStrike" cap="none" dirty="0">
                          <a:solidFill>
                            <a:schemeClr val="dk1"/>
                          </a:solidFill>
                          <a:effectLst/>
                          <a:latin typeface="Gill Sans MT" panose="020B0502020104020203" pitchFamily="34" charset="0"/>
                          <a:ea typeface="+mn-ea"/>
                          <a:cs typeface="+mn-cs"/>
                          <a:sym typeface="Arial"/>
                        </a:rPr>
                        <a:t>Facility reporting rates on-time and complete</a:t>
                      </a:r>
                    </a:p>
                  </a:txBody>
                  <a:tcPr marL="120949" marR="120949" marT="60475" marB="60475"/>
                </a:tc>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Number of reports expected, submitted, and completed, by type of facility.</a:t>
                      </a:r>
                    </a:p>
                  </a:txBody>
                  <a:tcPr marL="120949" marR="120949" marT="60475" marB="60475"/>
                </a:tc>
                <a:extLst>
                  <a:ext uri="{0D108BD9-81ED-4DB2-BD59-A6C34878D82A}">
                    <a16:rowId xmlns:a16="http://schemas.microsoft.com/office/drawing/2014/main" xmlns="" val="10005"/>
                  </a:ext>
                </a:extLst>
              </a:tr>
              <a:tr h="876738">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100" b="0" i="0" u="none" strike="noStrike" cap="none" dirty="0">
                          <a:solidFill>
                            <a:schemeClr val="dk1"/>
                          </a:solidFill>
                          <a:effectLst/>
                          <a:latin typeface="Gill Sans MT" panose="020B0502020104020203" pitchFamily="34" charset="0"/>
                          <a:ea typeface="+mn-ea"/>
                          <a:cs typeface="+mn-cs"/>
                          <a:sym typeface="Arial"/>
                        </a:rPr>
                        <a:t>Percentage of product batches tested and meeting quality standards (optional)</a:t>
                      </a:r>
                      <a:endParaRPr lang="en-US" sz="3200" b="1" i="0" u="none" strike="noStrike" cap="none" dirty="0">
                        <a:solidFill>
                          <a:srgbClr val="000000"/>
                        </a:solidFill>
                        <a:effectLst/>
                        <a:latin typeface="Gill Sans MT" panose="020B0502020104020203" pitchFamily="34" charset="0"/>
                        <a:ea typeface="Calibri"/>
                        <a:cs typeface="Calibri"/>
                        <a:sym typeface="Arial"/>
                      </a:endParaRPr>
                    </a:p>
                  </a:txBody>
                  <a:tcPr marL="120949" marR="120949" marT="60475" marB="60475"/>
                </a:tc>
                <a:tc>
                  <a:txBody>
                    <a:bodyPr/>
                    <a:lstStyle/>
                    <a:p>
                      <a:pPr marR="0" algn="l" rtl="0">
                        <a:lnSpc>
                          <a:spcPct val="100000"/>
                        </a:lnSpc>
                        <a:spcBef>
                          <a:spcPts val="0"/>
                        </a:spcBef>
                        <a:spcAft>
                          <a:spcPts val="0"/>
                        </a:spcAft>
                        <a:buClr>
                          <a:srgbClr val="000000"/>
                        </a:buClr>
                        <a:buFont typeface="Arial"/>
                      </a:pPr>
                      <a:r>
                        <a:rPr lang="en-US" sz="2100" b="0" i="0" u="none" strike="noStrike" cap="none" dirty="0">
                          <a:solidFill>
                            <a:schemeClr val="dk1"/>
                          </a:solidFill>
                          <a:effectLst/>
                          <a:latin typeface="Gill Sans MT" panose="020B0502020104020203" pitchFamily="34" charset="0"/>
                          <a:ea typeface="+mn-ea"/>
                          <a:cs typeface="+mn-cs"/>
                          <a:sym typeface="Arial"/>
                        </a:rPr>
                        <a:t>Number</a:t>
                      </a:r>
                      <a:r>
                        <a:rPr lang="en-US" sz="2100" b="0" i="0" u="none" strike="noStrike" cap="none" baseline="0" dirty="0">
                          <a:solidFill>
                            <a:schemeClr val="dk1"/>
                          </a:solidFill>
                          <a:effectLst/>
                          <a:latin typeface="Gill Sans MT" panose="020B0502020104020203" pitchFamily="34" charset="0"/>
                          <a:ea typeface="+mn-ea"/>
                          <a:cs typeface="+mn-cs"/>
                          <a:sym typeface="Arial"/>
                        </a:rPr>
                        <a:t> of b</a:t>
                      </a:r>
                      <a:r>
                        <a:rPr lang="en-US" sz="2100" b="0" i="0" u="none" strike="noStrike" cap="none" dirty="0">
                          <a:solidFill>
                            <a:schemeClr val="dk1"/>
                          </a:solidFill>
                          <a:effectLst/>
                          <a:latin typeface="Gill Sans MT" panose="020B0502020104020203" pitchFamily="34" charset="0"/>
                          <a:ea typeface="+mn-ea"/>
                          <a:cs typeface="+mn-cs"/>
                          <a:sym typeface="Arial"/>
                        </a:rPr>
                        <a:t>atches</a:t>
                      </a:r>
                      <a:r>
                        <a:rPr lang="en-US" sz="2100" b="0" i="0" u="none" strike="noStrike" cap="none" baseline="0" dirty="0">
                          <a:solidFill>
                            <a:schemeClr val="dk1"/>
                          </a:solidFill>
                          <a:effectLst/>
                          <a:latin typeface="Gill Sans MT" panose="020B0502020104020203" pitchFamily="34" charset="0"/>
                          <a:ea typeface="+mn-ea"/>
                          <a:cs typeface="+mn-cs"/>
                          <a:sym typeface="Arial"/>
                        </a:rPr>
                        <a:t> received, tested, and passing tests.</a:t>
                      </a:r>
                      <a:endParaRPr lang="en-US" sz="21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tc>
                <a:extLst>
                  <a:ext uri="{0D108BD9-81ED-4DB2-BD59-A6C34878D82A}">
                    <a16:rowId xmlns:a16="http://schemas.microsoft.com/office/drawing/2014/main" xmlns="" val="10006"/>
                  </a:ext>
                </a:extLst>
              </a:tr>
            </a:tbl>
          </a:graphicData>
        </a:graphic>
      </p:graphicFrame>
    </p:spTree>
    <p:extLst>
      <p:ext uri="{BB962C8B-B14F-4D97-AF65-F5344CB8AC3E}">
        <p14:creationId xmlns:p14="http://schemas.microsoft.com/office/powerpoint/2010/main" val="20753450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7" name="Title 1">
            <a:extLst>
              <a:ext uri="{FF2B5EF4-FFF2-40B4-BE49-F238E27FC236}">
                <a16:creationId xmlns:a16="http://schemas.microsoft.com/office/drawing/2014/main" xmlns="" id="{829BC086-28E7-4967-969E-060E47ABE646}"/>
              </a:ext>
            </a:extLst>
          </p:cNvPr>
          <p:cNvSpPr>
            <a:spLocks noGrp="1"/>
          </p:cNvSpPr>
          <p:nvPr>
            <p:ph type="title"/>
          </p:nvPr>
        </p:nvSpPr>
        <p:spPr>
          <a:xfrm>
            <a:off x="914805" y="193638"/>
            <a:ext cx="10363200" cy="580800"/>
          </a:xfrm>
        </p:spPr>
        <p:txBody>
          <a:bodyPr/>
          <a:lstStyle/>
          <a:p>
            <a:pPr eaLnBrk="1" hangingPunct="1"/>
            <a:r>
              <a:rPr lang="en-US" altLang="en-US" sz="3100" b="1" dirty="0">
                <a:solidFill>
                  <a:srgbClr val="C00000"/>
                </a:solidFill>
                <a:latin typeface="Gill Sans MT" panose="020B0502020104020203" pitchFamily="34" charset="0"/>
                <a:cs typeface="Gill Sans MT" panose="020B0502020104020203" pitchFamily="34" charset="0"/>
              </a:rPr>
              <a:t>KPI Module- KPI Calculations</a:t>
            </a:r>
            <a:endParaRPr lang="en-US" altLang="en-US" sz="3200" b="1" dirty="0">
              <a:solidFill>
                <a:srgbClr val="C00000"/>
              </a:solidFill>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xmlns="" id="{F62CB67A-423F-4F0A-BA8E-1E5623F3CB6F}"/>
              </a:ext>
            </a:extLst>
          </p:cNvPr>
          <p:cNvSpPr>
            <a:spLocks noGrp="1"/>
          </p:cNvSpPr>
          <p:nvPr>
            <p:ph idx="1"/>
          </p:nvPr>
        </p:nvSpPr>
        <p:spPr>
          <a:xfrm>
            <a:off x="914400" y="1437739"/>
            <a:ext cx="10363200" cy="5012077"/>
          </a:xfrm>
        </p:spPr>
        <p:txBody>
          <a:bodyPr>
            <a:normAutofit fontScale="55000" lnSpcReduction="20000"/>
          </a:bodyPr>
          <a:lstStyle/>
          <a:p>
            <a:pPr marL="741334" lvl="1" indent="-284152" algn="l" defTabSz="912778">
              <a:lnSpc>
                <a:spcPct val="80000"/>
              </a:lnSpc>
              <a:spcBef>
                <a:spcPct val="20000"/>
              </a:spcBef>
              <a:spcAft>
                <a:spcPct val="0"/>
              </a:spcAft>
              <a:buFontTx/>
              <a:buChar char="–"/>
            </a:pPr>
            <a:r>
              <a:rPr lang="en-US" altLang="en-US" sz="5100" b="1" dirty="0">
                <a:solidFill>
                  <a:srgbClr val="C00000"/>
                </a:solidFill>
                <a:latin typeface="Gill Sans MT" panose="020B0502020104020203" pitchFamily="34" charset="0"/>
                <a:cs typeface="Gill Sans MT" panose="020B0502020104020203" pitchFamily="34" charset="0"/>
              </a:rPr>
              <a:t>Learning Objective</a:t>
            </a:r>
          </a:p>
          <a:p>
            <a:pPr marL="800082" lvl="1" indent="-342900" algn="l" defTabSz="912778">
              <a:lnSpc>
                <a:spcPct val="120000"/>
              </a:lnSpc>
              <a:spcBef>
                <a:spcPct val="20000"/>
              </a:spcBef>
              <a:spcAft>
                <a:spcPct val="0"/>
              </a:spcAft>
              <a:buFont typeface="Wingdings" panose="05000000000000000000" pitchFamily="2" charset="2"/>
              <a:buChar char="ü"/>
            </a:pPr>
            <a:r>
              <a:rPr lang="en-US" sz="5100" dirty="0">
                <a:latin typeface="Gill Sans MT" panose="020B0502020104020203" pitchFamily="34" charset="0"/>
              </a:rPr>
              <a:t>To understand what data is collected, and how it feeds into KPIs calculations and analysis</a:t>
            </a:r>
          </a:p>
          <a:p>
            <a:pPr marL="800082" lvl="1" indent="-342900" algn="l" defTabSz="912778">
              <a:lnSpc>
                <a:spcPct val="120000"/>
              </a:lnSpc>
              <a:spcBef>
                <a:spcPct val="20000"/>
              </a:spcBef>
              <a:spcAft>
                <a:spcPct val="0"/>
              </a:spcAft>
              <a:buFont typeface="Wingdings" panose="05000000000000000000" pitchFamily="2" charset="2"/>
              <a:buChar char="ü"/>
            </a:pPr>
            <a:endParaRPr lang="en-US" sz="5100" dirty="0">
              <a:latin typeface="Gill Sans MT" panose="020B0502020104020203" pitchFamily="34" charset="0"/>
            </a:endParaRPr>
          </a:p>
          <a:p>
            <a:pPr marL="741334" lvl="1" indent="-284152" algn="l" defTabSz="912778">
              <a:lnSpc>
                <a:spcPct val="80000"/>
              </a:lnSpc>
              <a:spcBef>
                <a:spcPct val="20000"/>
              </a:spcBef>
              <a:spcAft>
                <a:spcPct val="0"/>
              </a:spcAft>
              <a:buFontTx/>
              <a:buChar char="–"/>
            </a:pPr>
            <a:r>
              <a:rPr lang="en-US" altLang="en-US" sz="5100" b="1" dirty="0">
                <a:solidFill>
                  <a:srgbClr val="C00000"/>
                </a:solidFill>
                <a:latin typeface="Gill Sans MT" panose="020B0502020104020203" pitchFamily="34" charset="0"/>
                <a:cs typeface="Gill Sans MT" panose="020B0502020104020203" pitchFamily="34" charset="0"/>
              </a:rPr>
              <a:t>Outline</a:t>
            </a:r>
          </a:p>
          <a:p>
            <a:pPr marL="800082" lvl="1" indent="-342900" algn="l" defTabSz="912778">
              <a:lnSpc>
                <a:spcPct val="120000"/>
              </a:lnSpc>
              <a:spcBef>
                <a:spcPct val="20000"/>
              </a:spcBef>
              <a:spcAft>
                <a:spcPct val="0"/>
              </a:spcAft>
              <a:buFont typeface="Wingdings" panose="05000000000000000000" pitchFamily="2" charset="2"/>
              <a:buChar char="ü"/>
            </a:pPr>
            <a:r>
              <a:rPr lang="en-US" sz="5100" dirty="0">
                <a:latin typeface="Gill Sans MT" panose="020B0502020104020203" pitchFamily="34" charset="0"/>
              </a:rPr>
              <a:t>Data collection</a:t>
            </a:r>
          </a:p>
          <a:p>
            <a:pPr marL="1142982" lvl="1" indent="-685800" algn="l" defTabSz="912778">
              <a:lnSpc>
                <a:spcPct val="120000"/>
              </a:lnSpc>
              <a:spcBef>
                <a:spcPct val="20000"/>
              </a:spcBef>
              <a:spcAft>
                <a:spcPct val="0"/>
              </a:spcAft>
              <a:buFont typeface="Arial" panose="020B0604020202020204" pitchFamily="34" charset="0"/>
              <a:buChar char="•"/>
            </a:pPr>
            <a:r>
              <a:rPr lang="en-US" sz="5100" dirty="0">
                <a:latin typeface="Gill Sans MT" panose="020B0502020104020203" pitchFamily="34" charset="0"/>
              </a:rPr>
              <a:t>Non-central</a:t>
            </a:r>
          </a:p>
          <a:p>
            <a:pPr marL="1142982" lvl="1" indent="-685800" algn="l" defTabSz="912778">
              <a:lnSpc>
                <a:spcPct val="120000"/>
              </a:lnSpc>
              <a:spcBef>
                <a:spcPct val="20000"/>
              </a:spcBef>
              <a:spcAft>
                <a:spcPct val="0"/>
              </a:spcAft>
              <a:buFont typeface="Arial" panose="020B0604020202020204" pitchFamily="34" charset="0"/>
              <a:buChar char="•"/>
            </a:pPr>
            <a:r>
              <a:rPr lang="en-US" sz="5100" dirty="0">
                <a:latin typeface="Gill Sans MT" panose="020B0502020104020203" pitchFamily="34" charset="0"/>
              </a:rPr>
              <a:t>Central</a:t>
            </a:r>
          </a:p>
          <a:p>
            <a:pPr marL="800082" lvl="1" indent="-342900" algn="l" defTabSz="912778">
              <a:lnSpc>
                <a:spcPct val="120000"/>
              </a:lnSpc>
              <a:spcBef>
                <a:spcPct val="20000"/>
              </a:spcBef>
              <a:spcAft>
                <a:spcPct val="0"/>
              </a:spcAft>
              <a:buFont typeface="Wingdings" panose="05000000000000000000" pitchFamily="2" charset="2"/>
              <a:buChar char="ü"/>
            </a:pPr>
            <a:r>
              <a:rPr lang="en-US" sz="5100" dirty="0">
                <a:latin typeface="Gill Sans MT" panose="020B0502020104020203" pitchFamily="34" charset="0"/>
              </a:rPr>
              <a:t>Analysis</a:t>
            </a:r>
          </a:p>
          <a:p>
            <a:pPr marL="800082" lvl="1" indent="-342900" algn="l" defTabSz="912778">
              <a:lnSpc>
                <a:spcPct val="120000"/>
              </a:lnSpc>
              <a:spcBef>
                <a:spcPct val="20000"/>
              </a:spcBef>
              <a:spcAft>
                <a:spcPct val="0"/>
              </a:spcAft>
              <a:buFont typeface="Wingdings" panose="05000000000000000000" pitchFamily="2" charset="2"/>
              <a:buChar char="ü"/>
            </a:pPr>
            <a:r>
              <a:rPr lang="en-US" sz="5100" dirty="0">
                <a:latin typeface="Gill Sans MT" panose="020B0502020104020203" pitchFamily="34" charset="0"/>
              </a:rPr>
              <a:t>Results</a:t>
            </a:r>
          </a:p>
          <a:p>
            <a:pPr marL="800082" lvl="1" indent="-342900" algn="l" defTabSz="912778">
              <a:lnSpc>
                <a:spcPct val="80000"/>
              </a:lnSpc>
              <a:spcBef>
                <a:spcPct val="20000"/>
              </a:spcBef>
              <a:spcAft>
                <a:spcPct val="0"/>
              </a:spcAft>
              <a:buFont typeface="Wingdings" panose="05000000000000000000" pitchFamily="2" charset="2"/>
              <a:buChar char="ü"/>
            </a:pPr>
            <a:endParaRPr lang="en-US" sz="3200" dirty="0">
              <a:latin typeface="Gill Sans MT" panose="020B0502020104020203" pitchFamily="34" charset="0"/>
            </a:endParaRPr>
          </a:p>
          <a:p>
            <a:pPr defTabSz="912778">
              <a:lnSpc>
                <a:spcPct val="80000"/>
              </a:lnSpc>
            </a:pPr>
            <a:endParaRPr lang="en-US" altLang="en-US" sz="2000" dirty="0">
              <a:solidFill>
                <a:srgbClr val="FF0000"/>
              </a:solidFill>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p:txBody>
      </p:sp>
      <p:sp>
        <p:nvSpPr>
          <p:cNvPr id="45059" name="Date Placeholder 3">
            <a:extLst>
              <a:ext uri="{FF2B5EF4-FFF2-40B4-BE49-F238E27FC236}">
                <a16:creationId xmlns:a16="http://schemas.microsoft.com/office/drawing/2014/main" xmlns="" id="{4F04F762-D734-4819-A187-20227253EAFD}"/>
              </a:ext>
            </a:extLst>
          </p:cNvPr>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7770DE6A-AFAE-4BA9-AAB3-9755F28EB553}" type="datetime1">
              <a:rPr kumimoji="0" lang="en-US" altLang="en-US" sz="601" b="0" i="0" u="none" strike="noStrike" kern="1200" cap="none" spc="0" normalizeH="0" baseline="0" noProof="0">
                <a:ln>
                  <a:noFill/>
                </a:ln>
                <a:solidFill>
                  <a:srgbClr val="635C5B"/>
                </a:solidFill>
                <a:effectLst/>
                <a:uLnTx/>
                <a:uFillTx/>
                <a:latin typeface="Gill Sans MT" panose="020B0502020104020203" pitchFamily="34" charset="0"/>
                <a:ea typeface="+mn-ea"/>
              </a:rPr>
              <a:pPr marL="0" marR="0" lvl="0" indent="0" algn="l" defTabSz="914400" rtl="0" eaLnBrk="1" fontAlgn="auto" latinLnBrk="0" hangingPunct="1">
                <a:lnSpc>
                  <a:spcPct val="100000"/>
                </a:lnSpc>
                <a:spcBef>
                  <a:spcPts val="0"/>
                </a:spcBef>
                <a:spcAft>
                  <a:spcPts val="0"/>
                </a:spcAft>
                <a:buClrTx/>
                <a:buSzTx/>
                <a:buFontTx/>
                <a:buNone/>
                <a:tabLst/>
                <a:defRPr/>
              </a:pPr>
              <a:t>8/21/2018</a:t>
            </a:fld>
            <a:endParaRPr kumimoji="0" lang="en-US"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endParaRPr>
          </a:p>
        </p:txBody>
      </p:sp>
    </p:spTree>
    <p:extLst>
      <p:ext uri="{BB962C8B-B14F-4D97-AF65-F5344CB8AC3E}">
        <p14:creationId xmlns:p14="http://schemas.microsoft.com/office/powerpoint/2010/main" val="13731022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4FB1AD-D69E-B741-965A-0BAE826C2FA6}" type="datetime1">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l" defTabSz="914400" rtl="0" eaLnBrk="1" fontAlgn="auto" latinLnBrk="0" hangingPunct="1">
                <a:lnSpc>
                  <a:spcPct val="100000"/>
                </a:lnSpc>
                <a:spcBef>
                  <a:spcPts val="0"/>
                </a:spcBef>
                <a:spcAft>
                  <a:spcPts val="0"/>
                </a:spcAft>
                <a:buClrTx/>
                <a:buSzTx/>
                <a:buFontTx/>
                <a:buNone/>
                <a:tabLst/>
                <a:defRPr/>
              </a:pPr>
              <a:t>8/21/2018</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sp>
        <p:nvSpPr>
          <p:cNvPr id="3" name="Footer Placeholder 2"/>
          <p:cNvSpPr>
            <a:spLocks noGrp="1"/>
          </p:cNvSpPr>
          <p:nvPr>
            <p:ph type="ftr" sz="quarter" idx="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94" b="0" i="0" u="none" strike="noStrike" kern="1200" cap="none" spc="0" normalizeH="0" baseline="0" noProof="0" dirty="0">
                <a:ln>
                  <a:noFill/>
                </a:ln>
                <a:solidFill>
                  <a:srgbClr val="6C6463"/>
                </a:solidFill>
                <a:effectLst/>
                <a:uLnTx/>
                <a:uFillTx/>
                <a:latin typeface="Gill Sans MT"/>
                <a:ea typeface="+mn-ea"/>
              </a:rPr>
              <a:t>FOOTER GOES HERE</a:t>
            </a:r>
          </a:p>
        </p:txBody>
      </p:sp>
      <p:sp>
        <p:nvSpPr>
          <p:cNvPr id="4" name="Slide Number Placeholder 3"/>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2782948-4DBE-204D-AB9E-B65E067054AE}"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sp>
        <p:nvSpPr>
          <p:cNvPr id="5" name="Title 4"/>
          <p:cNvSpPr>
            <a:spLocks noGrp="1"/>
          </p:cNvSpPr>
          <p:nvPr>
            <p:ph type="title"/>
          </p:nvPr>
        </p:nvSpPr>
        <p:spPr>
          <a:xfrm>
            <a:off x="914805" y="219521"/>
            <a:ext cx="10363200" cy="580800"/>
          </a:xfrm>
        </p:spPr>
        <p:txBody>
          <a:bodyPr/>
          <a:lstStyle/>
          <a:p>
            <a:r>
              <a:rPr lang="en-US" b="1" dirty="0"/>
              <a:t>Two KPI data collection forms</a:t>
            </a:r>
          </a:p>
        </p:txBody>
      </p:sp>
      <p:sp>
        <p:nvSpPr>
          <p:cNvPr id="6" name="Content Placeholder 5"/>
          <p:cNvSpPr>
            <a:spLocks noGrp="1"/>
          </p:cNvSpPr>
          <p:nvPr>
            <p:ph idx="1"/>
          </p:nvPr>
        </p:nvSpPr>
        <p:spPr>
          <a:xfrm>
            <a:off x="914805" y="1113383"/>
            <a:ext cx="10363200" cy="4233230"/>
          </a:xfrm>
        </p:spPr>
        <p:txBody>
          <a:bodyPr>
            <a:noAutofit/>
          </a:bodyPr>
          <a:lstStyle/>
          <a:p>
            <a:pPr>
              <a:buFont typeface="Wingdings" panose="05000000000000000000" pitchFamily="2" charset="2"/>
              <a:buChar char="ü"/>
            </a:pPr>
            <a:r>
              <a:rPr lang="en-US" sz="2800" dirty="0">
                <a:solidFill>
                  <a:schemeClr val="tx1"/>
                </a:solidFill>
              </a:rPr>
              <a:t>Central and non-Central</a:t>
            </a:r>
          </a:p>
          <a:p>
            <a:pPr lvl="1"/>
            <a:r>
              <a:rPr lang="en-US" sz="2800" dirty="0">
                <a:solidFill>
                  <a:schemeClr val="tx1"/>
                </a:solidFill>
              </a:rPr>
              <a:t>Central: KPIs only collected at a national level; usually collected from one source</a:t>
            </a:r>
          </a:p>
          <a:p>
            <a:pPr lvl="1"/>
            <a:r>
              <a:rPr lang="en-US" sz="2800" dirty="0">
                <a:solidFill>
                  <a:schemeClr val="tx1"/>
                </a:solidFill>
              </a:rPr>
              <a:t>Non-Central: Same data collected from multiple places (although some of those places may be ‘central’)</a:t>
            </a:r>
          </a:p>
          <a:p>
            <a:pPr>
              <a:buFont typeface="Wingdings" panose="05000000000000000000" pitchFamily="2" charset="2"/>
              <a:buChar char="ü"/>
            </a:pPr>
            <a:r>
              <a:rPr lang="en-US" sz="2800" dirty="0">
                <a:solidFill>
                  <a:schemeClr val="tx1"/>
                </a:solidFill>
              </a:rPr>
              <a:t>Each form has a series of ‘tables’ to be filled in</a:t>
            </a:r>
          </a:p>
          <a:p>
            <a:pPr lvl="1"/>
            <a:r>
              <a:rPr lang="en-US" sz="2800" dirty="0">
                <a:solidFill>
                  <a:schemeClr val="tx1"/>
                </a:solidFill>
              </a:rPr>
              <a:t>Paper tools shows the tables (not as obvious in SurveyCTO)</a:t>
            </a:r>
          </a:p>
          <a:p>
            <a:pPr lvl="1"/>
            <a:r>
              <a:rPr lang="en-US" sz="2800" dirty="0">
                <a:solidFill>
                  <a:schemeClr val="tx1"/>
                </a:solidFill>
              </a:rPr>
              <a:t>Not always a one-to-one relationship between the tables and KPIs</a:t>
            </a:r>
          </a:p>
          <a:p>
            <a:pPr lvl="2"/>
            <a:r>
              <a:rPr lang="en-US" sz="2800" dirty="0">
                <a:solidFill>
                  <a:schemeClr val="tx1"/>
                </a:solidFill>
              </a:rPr>
              <a:t>Some tables used to collect data for multiple KPIs</a:t>
            </a:r>
          </a:p>
        </p:txBody>
      </p:sp>
    </p:spTree>
    <p:extLst>
      <p:ext uri="{BB962C8B-B14F-4D97-AF65-F5344CB8AC3E}">
        <p14:creationId xmlns:p14="http://schemas.microsoft.com/office/powerpoint/2010/main" val="26623475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3200" b="1" dirty="0">
                <a:solidFill>
                  <a:srgbClr val="C00000"/>
                </a:solidFill>
                <a:latin typeface="Gill Sans MT" panose="020B0502020104020203" pitchFamily="34" charset="0"/>
              </a:rPr>
              <a:t>Non-Central tool</a:t>
            </a:r>
          </a:p>
        </p:txBody>
      </p:sp>
      <p:sp>
        <p:nvSpPr>
          <p:cNvPr id="4" name="Text Placeholder 3"/>
          <p:cNvSpPr>
            <a:spLocks noGrp="1"/>
          </p:cNvSpPr>
          <p:nvPr>
            <p:ph idx="1"/>
          </p:nvPr>
        </p:nvSpPr>
        <p:spPr/>
        <p:txBody>
          <a:bodyPr>
            <a:noAutofit/>
          </a:bodyPr>
          <a:lstStyle/>
          <a:p>
            <a:pPr>
              <a:buFont typeface="Wingdings" panose="05000000000000000000" pitchFamily="2" charset="2"/>
              <a:buChar char="ü"/>
            </a:pPr>
            <a:r>
              <a:rPr lang="en-US" sz="3200" dirty="0">
                <a:solidFill>
                  <a:schemeClr val="tx1"/>
                </a:solidFill>
                <a:latin typeface="Gill Sans MT" panose="020B0502020104020203" pitchFamily="34" charset="0"/>
              </a:rPr>
              <a:t>For warehouses, referral hospitals, and SDPs</a:t>
            </a:r>
          </a:p>
          <a:p>
            <a:pPr>
              <a:buFont typeface="Wingdings" panose="05000000000000000000" pitchFamily="2" charset="2"/>
              <a:buChar char="ü"/>
            </a:pPr>
            <a:endParaRPr lang="en-US" sz="3200" dirty="0">
              <a:solidFill>
                <a:schemeClr val="tx1"/>
              </a:solidFill>
              <a:latin typeface="Gill Sans MT" panose="020B0502020104020203" pitchFamily="34" charset="0"/>
            </a:endParaRPr>
          </a:p>
          <a:p>
            <a:pPr>
              <a:buFont typeface="Wingdings" panose="05000000000000000000" pitchFamily="2" charset="2"/>
              <a:buChar char="ü"/>
            </a:pPr>
            <a:r>
              <a:rPr lang="en-US" sz="3200" dirty="0">
                <a:solidFill>
                  <a:schemeClr val="tx1"/>
                </a:solidFill>
                <a:latin typeface="Gill Sans MT" panose="020B0502020104020203" pitchFamily="34" charset="0"/>
              </a:rPr>
              <a:t>But some of the ‘central’ tool would potentially apply to central warehouse (but not other warehouses).</a:t>
            </a:r>
          </a:p>
          <a:p>
            <a:pPr>
              <a:buFont typeface="Wingdings" panose="05000000000000000000" pitchFamily="2" charset="2"/>
              <a:buChar char="ü"/>
            </a:pPr>
            <a:endParaRPr lang="en-US" sz="3200" dirty="0">
              <a:solidFill>
                <a:schemeClr val="tx1"/>
              </a:solidFill>
              <a:latin typeface="Gill Sans MT" panose="020B0502020104020203" pitchFamily="34" charset="0"/>
            </a:endParaRPr>
          </a:p>
          <a:p>
            <a:pPr>
              <a:buFont typeface="Wingdings" panose="05000000000000000000" pitchFamily="2" charset="2"/>
              <a:buChar char="ü"/>
            </a:pPr>
            <a:r>
              <a:rPr lang="en-US" sz="3200" dirty="0">
                <a:solidFill>
                  <a:schemeClr val="tx1"/>
                </a:solidFill>
                <a:latin typeface="Gill Sans MT" panose="020B0502020104020203" pitchFamily="34" charset="0"/>
              </a:rPr>
              <a:t>Detailed definitions / instructions provided within the tool.</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spTree>
    <p:extLst>
      <p:ext uri="{BB962C8B-B14F-4D97-AF65-F5344CB8AC3E}">
        <p14:creationId xmlns:p14="http://schemas.microsoft.com/office/powerpoint/2010/main" val="14562427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346840" y="328421"/>
            <a:ext cx="12718510" cy="580800"/>
          </a:xfrm>
        </p:spPr>
        <p:txBody>
          <a:bodyPr>
            <a:noAutofit/>
          </a:bodyPr>
          <a:lstStyle/>
          <a:p>
            <a:pPr algn="ctr"/>
            <a:r>
              <a:rPr lang="en-US" sz="2800" b="1" dirty="0">
                <a:solidFill>
                  <a:srgbClr val="C00000"/>
                </a:solidFill>
                <a:latin typeface="Gill Sans MT" panose="020B0502020104020203" pitchFamily="34" charset="0"/>
              </a:rPr>
              <a:t>Data Collection Tables in the ‘non-central’ </a:t>
            </a:r>
            <a:br>
              <a:rPr lang="en-US" sz="2800" b="1" dirty="0">
                <a:solidFill>
                  <a:srgbClr val="C00000"/>
                </a:solidFill>
                <a:latin typeface="Gill Sans MT" panose="020B0502020104020203" pitchFamily="34" charset="0"/>
              </a:rPr>
            </a:br>
            <a:r>
              <a:rPr lang="en-US" sz="2800" b="1" dirty="0">
                <a:solidFill>
                  <a:srgbClr val="C00000"/>
                </a:solidFill>
                <a:latin typeface="Gill Sans MT" panose="020B0502020104020203" pitchFamily="34" charset="0"/>
              </a:rPr>
              <a:t>data collection (extraction) tool</a:t>
            </a:r>
          </a:p>
        </p:txBody>
      </p:sp>
      <p:sp>
        <p:nvSpPr>
          <p:cNvPr id="8" name="Content Placeholder 7">
            <a:extLst>
              <a:ext uri="{FF2B5EF4-FFF2-40B4-BE49-F238E27FC236}">
                <a16:creationId xmlns:a16="http://schemas.microsoft.com/office/drawing/2014/main" xmlns="" id="{3A852595-BAD8-4C59-BE0B-DCD25756BC41}"/>
              </a:ext>
            </a:extLst>
          </p:cNvPr>
          <p:cNvSpPr>
            <a:spLocks noGrp="1"/>
          </p:cNvSpPr>
          <p:nvPr>
            <p:ph idx="1"/>
          </p:nvPr>
        </p:nvSpPr>
        <p:spPr/>
        <p:txBody>
          <a:bodyPr/>
          <a:lstStyle/>
          <a:p>
            <a:endParaRPr lang="en-US"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graphicFrame>
        <p:nvGraphicFramePr>
          <p:cNvPr id="5" name="Table 4"/>
          <p:cNvGraphicFramePr>
            <a:graphicFrameLocks noGrp="1"/>
          </p:cNvGraphicFramePr>
          <p:nvPr>
            <p:extLst>
              <p:ext uri="{D42A27DB-BD31-4B8C-83A1-F6EECF244321}">
                <p14:modId xmlns:p14="http://schemas.microsoft.com/office/powerpoint/2010/main" val="252532649"/>
              </p:ext>
            </p:extLst>
          </p:nvPr>
        </p:nvGraphicFramePr>
        <p:xfrm>
          <a:off x="107432" y="1166955"/>
          <a:ext cx="11977133" cy="5241141"/>
        </p:xfrm>
        <a:graphic>
          <a:graphicData uri="http://schemas.openxmlformats.org/drawingml/2006/table">
            <a:tbl>
              <a:tblPr firstRow="1" bandRow="1">
                <a:tableStyleId>{5C22544A-7EE6-4342-B048-85BDC9FD1C3A}</a:tableStyleId>
              </a:tblPr>
              <a:tblGrid>
                <a:gridCol w="7780018">
                  <a:extLst>
                    <a:ext uri="{9D8B030D-6E8A-4147-A177-3AD203B41FA5}">
                      <a16:colId xmlns:a16="http://schemas.microsoft.com/office/drawing/2014/main" xmlns="" val="20000"/>
                    </a:ext>
                  </a:extLst>
                </a:gridCol>
                <a:gridCol w="4197115">
                  <a:extLst>
                    <a:ext uri="{9D8B030D-6E8A-4147-A177-3AD203B41FA5}">
                      <a16:colId xmlns:a16="http://schemas.microsoft.com/office/drawing/2014/main" xmlns="" val="20001"/>
                    </a:ext>
                  </a:extLst>
                </a:gridCol>
              </a:tblGrid>
              <a:tr h="524114">
                <a:tc>
                  <a:txBody>
                    <a:bodyPr/>
                    <a:lstStyle/>
                    <a:p>
                      <a:r>
                        <a:rPr lang="en-US" sz="2600" dirty="0">
                          <a:latin typeface="Gill Sans MT" panose="020B0502020104020203" pitchFamily="34" charset="0"/>
                        </a:rPr>
                        <a:t>Data collection table</a:t>
                      </a:r>
                    </a:p>
                  </a:txBody>
                  <a:tcPr marL="120949" marR="120949" marT="60475" marB="60475"/>
                </a:tc>
                <a:tc>
                  <a:txBody>
                    <a:bodyPr/>
                    <a:lstStyle/>
                    <a:p>
                      <a:r>
                        <a:rPr lang="en-US" sz="2600" dirty="0">
                          <a:latin typeface="Gill Sans MT" panose="020B0502020104020203" pitchFamily="34" charset="0"/>
                        </a:rPr>
                        <a:t>Where implemented</a:t>
                      </a:r>
                    </a:p>
                  </a:txBody>
                  <a:tcPr marL="120949" marR="120949" marT="60475" marB="60475"/>
                </a:tc>
                <a:extLst>
                  <a:ext uri="{0D108BD9-81ED-4DB2-BD59-A6C34878D82A}">
                    <a16:rowId xmlns:a16="http://schemas.microsoft.com/office/drawing/2014/main" xmlns="" val="10000"/>
                  </a:ext>
                </a:extLst>
              </a:tr>
              <a:tr h="584589">
                <a:tc>
                  <a:txBody>
                    <a:bodyPr/>
                    <a:lstStyle/>
                    <a:p>
                      <a:pPr marL="139700" marR="0">
                        <a:lnSpc>
                          <a:spcPct val="115000"/>
                        </a:lnSpc>
                        <a:spcBef>
                          <a:spcPts val="0"/>
                        </a:spcBef>
                        <a:spcAft>
                          <a:spcPts val="500"/>
                        </a:spcAft>
                        <a:tabLst>
                          <a:tab pos="8223250" algn="r"/>
                        </a:tabLst>
                      </a:pPr>
                      <a:r>
                        <a:rPr lang="en-US" sz="2600" b="1" u="none" dirty="0">
                          <a:solidFill>
                            <a:srgbClr val="000000"/>
                          </a:solidFill>
                          <a:effectLst/>
                          <a:latin typeface="Gill Sans MT" panose="020B0502020104020203" pitchFamily="34" charset="0"/>
                          <a:ea typeface="Calibri"/>
                          <a:cs typeface="Calibri"/>
                        </a:rPr>
                        <a:t>Stock Data</a:t>
                      </a:r>
                    </a:p>
                  </a:txBody>
                  <a:tcPr marL="120949" marR="120949" marT="60475" marB="60475"/>
                </a:tc>
                <a:tc>
                  <a:txBody>
                    <a:bodyPr/>
                    <a:lstStyle/>
                    <a:p>
                      <a:r>
                        <a:rPr lang="en-US" sz="2600" dirty="0">
                          <a:latin typeface="Gill Sans MT" panose="020B0502020104020203" pitchFamily="34" charset="0"/>
                        </a:rPr>
                        <a:t>All</a:t>
                      </a:r>
                    </a:p>
                  </a:txBody>
                  <a:tcPr marL="120949" marR="120949" marT="60475" marB="60475"/>
                </a:tc>
                <a:extLst>
                  <a:ext uri="{0D108BD9-81ED-4DB2-BD59-A6C34878D82A}">
                    <a16:rowId xmlns:a16="http://schemas.microsoft.com/office/drawing/2014/main" xmlns="" val="10001"/>
                  </a:ext>
                </a:extLst>
              </a:tr>
              <a:tr h="927279">
                <a:tc>
                  <a:txBody>
                    <a:bodyPr/>
                    <a:lstStyle/>
                    <a:p>
                      <a:pPr marL="139700" marR="0">
                        <a:lnSpc>
                          <a:spcPct val="115000"/>
                        </a:lnSpc>
                        <a:spcBef>
                          <a:spcPts val="0"/>
                        </a:spcBef>
                        <a:spcAft>
                          <a:spcPts val="500"/>
                        </a:spcAft>
                        <a:tabLst>
                          <a:tab pos="8223250" algn="r"/>
                        </a:tabLst>
                      </a:pPr>
                      <a:r>
                        <a:rPr lang="en-US" sz="2600" b="1" u="none" dirty="0">
                          <a:solidFill>
                            <a:srgbClr val="000000"/>
                          </a:solidFill>
                          <a:effectLst/>
                          <a:latin typeface="Gill Sans MT" panose="020B0502020104020203" pitchFamily="34" charset="0"/>
                          <a:ea typeface="Cambria"/>
                          <a:cs typeface="Cambria"/>
                        </a:rPr>
                        <a:t>Upstream</a:t>
                      </a:r>
                      <a:r>
                        <a:rPr lang="en-US" sz="2600" u="none" dirty="0">
                          <a:solidFill>
                            <a:srgbClr val="000000"/>
                          </a:solidFill>
                          <a:effectLst/>
                          <a:latin typeface="Gill Sans MT" panose="020B0502020104020203" pitchFamily="34" charset="0"/>
                          <a:ea typeface="Cambria"/>
                          <a:cs typeface="Cambria"/>
                        </a:rPr>
                        <a:t> order data</a:t>
                      </a:r>
                      <a:endParaRPr lang="en-US" sz="2600" u="none" dirty="0">
                        <a:solidFill>
                          <a:srgbClr val="000000"/>
                        </a:solidFill>
                        <a:effectLst/>
                        <a:latin typeface="Gill Sans MT" panose="020B0502020104020203" pitchFamily="34" charset="0"/>
                        <a:ea typeface="Calibri"/>
                        <a:cs typeface="Calibri"/>
                      </a:endParaRPr>
                    </a:p>
                  </a:txBody>
                  <a:tcPr marL="120949" marR="120949" marT="60475" marB="60475"/>
                </a:tc>
                <a:tc>
                  <a:txBody>
                    <a:bodyPr/>
                    <a:lstStyle/>
                    <a:p>
                      <a:r>
                        <a:rPr lang="en-US" sz="2600" dirty="0">
                          <a:latin typeface="Gill Sans MT" panose="020B0502020104020203" pitchFamily="34" charset="0"/>
                        </a:rPr>
                        <a:t>Intermediate </a:t>
                      </a:r>
                      <a:r>
                        <a:rPr lang="en-US" sz="2600" baseline="0" dirty="0">
                          <a:latin typeface="Gill Sans MT" panose="020B0502020104020203" pitchFamily="34" charset="0"/>
                        </a:rPr>
                        <a:t>warehouses, ref.  hospitals, SDPs</a:t>
                      </a:r>
                      <a:endParaRPr lang="en-US" sz="2600" dirty="0">
                        <a:latin typeface="Gill Sans MT" panose="020B0502020104020203" pitchFamily="34" charset="0"/>
                      </a:endParaRPr>
                    </a:p>
                  </a:txBody>
                  <a:tcPr marL="120949" marR="120949" marT="60475" marB="60475"/>
                </a:tc>
                <a:extLst>
                  <a:ext uri="{0D108BD9-81ED-4DB2-BD59-A6C34878D82A}">
                    <a16:rowId xmlns:a16="http://schemas.microsoft.com/office/drawing/2014/main" xmlns="" val="10002"/>
                  </a:ext>
                </a:extLst>
              </a:tr>
              <a:tr h="584589">
                <a:tc>
                  <a:txBody>
                    <a:bodyPr/>
                    <a:lstStyle/>
                    <a:p>
                      <a:pPr marL="139700" marR="0">
                        <a:lnSpc>
                          <a:spcPct val="115000"/>
                        </a:lnSpc>
                        <a:spcBef>
                          <a:spcPts val="0"/>
                        </a:spcBef>
                        <a:spcAft>
                          <a:spcPts val="500"/>
                        </a:spcAft>
                        <a:tabLst>
                          <a:tab pos="8223250" algn="r"/>
                        </a:tabLst>
                      </a:pPr>
                      <a:r>
                        <a:rPr lang="en-US" sz="2600" b="1" u="none" dirty="0">
                          <a:solidFill>
                            <a:srgbClr val="000000"/>
                          </a:solidFill>
                          <a:effectLst/>
                          <a:latin typeface="Gill Sans MT" panose="020B0502020104020203" pitchFamily="34" charset="0"/>
                          <a:ea typeface="Cambria"/>
                          <a:cs typeface="Cambria"/>
                        </a:rPr>
                        <a:t>Downstream</a:t>
                      </a:r>
                      <a:r>
                        <a:rPr lang="en-US" sz="2600" u="none" dirty="0">
                          <a:solidFill>
                            <a:srgbClr val="000000"/>
                          </a:solidFill>
                          <a:effectLst/>
                          <a:latin typeface="Gill Sans MT" panose="020B0502020104020203" pitchFamily="34" charset="0"/>
                          <a:ea typeface="Cambria"/>
                          <a:cs typeface="Cambria"/>
                        </a:rPr>
                        <a:t> delivery</a:t>
                      </a:r>
                      <a:endParaRPr lang="en-US" sz="2600" u="none" dirty="0">
                        <a:solidFill>
                          <a:srgbClr val="000000"/>
                        </a:solidFill>
                        <a:effectLst/>
                        <a:latin typeface="Gill Sans MT" panose="020B0502020104020203" pitchFamily="34" charset="0"/>
                        <a:ea typeface="Calibri"/>
                        <a:cs typeface="Calibri"/>
                      </a:endParaRPr>
                    </a:p>
                  </a:txBody>
                  <a:tcPr marL="120949" marR="120949" marT="60475" marB="60475"/>
                </a:tc>
                <a:tc>
                  <a:txBody>
                    <a:bodyPr/>
                    <a:lstStyle/>
                    <a:p>
                      <a:r>
                        <a:rPr lang="en-US" sz="2600" dirty="0">
                          <a:latin typeface="Gill Sans MT" panose="020B0502020104020203" pitchFamily="34" charset="0"/>
                        </a:rPr>
                        <a:t>Warehouses</a:t>
                      </a:r>
                    </a:p>
                  </a:txBody>
                  <a:tcPr marL="120949" marR="120949" marT="60475" marB="60475"/>
                </a:tc>
                <a:extLst>
                  <a:ext uri="{0D108BD9-81ED-4DB2-BD59-A6C34878D82A}">
                    <a16:rowId xmlns:a16="http://schemas.microsoft.com/office/drawing/2014/main" xmlns="" val="10003"/>
                  </a:ext>
                </a:extLst>
              </a:tr>
              <a:tr h="1048228">
                <a:tc>
                  <a:txBody>
                    <a:bodyPr/>
                    <a:lstStyle/>
                    <a:p>
                      <a:pPr marL="139700" marR="0">
                        <a:lnSpc>
                          <a:spcPct val="115000"/>
                        </a:lnSpc>
                        <a:spcBef>
                          <a:spcPts val="0"/>
                        </a:spcBef>
                        <a:spcAft>
                          <a:spcPts val="500"/>
                        </a:spcAft>
                        <a:tabLst>
                          <a:tab pos="8223250" algn="r"/>
                        </a:tabLst>
                      </a:pPr>
                      <a:r>
                        <a:rPr lang="en-US" sz="2600" b="1" u="none" dirty="0">
                          <a:solidFill>
                            <a:srgbClr val="000000"/>
                          </a:solidFill>
                          <a:effectLst/>
                          <a:latin typeface="Gill Sans MT" panose="020B0502020104020203" pitchFamily="34" charset="0"/>
                          <a:ea typeface="Cambria"/>
                          <a:cs typeface="Cambria"/>
                        </a:rPr>
                        <a:t>Cost</a:t>
                      </a:r>
                      <a:r>
                        <a:rPr lang="en-US" sz="2600" u="none" dirty="0">
                          <a:solidFill>
                            <a:srgbClr val="000000"/>
                          </a:solidFill>
                          <a:effectLst/>
                          <a:latin typeface="Gill Sans MT" panose="020B0502020104020203" pitchFamily="34" charset="0"/>
                          <a:ea typeface="Cambria"/>
                          <a:cs typeface="Cambria"/>
                        </a:rPr>
                        <a:t> of warehouse and distribution operations (optional)</a:t>
                      </a:r>
                      <a:endParaRPr lang="en-US" sz="2600" u="none" dirty="0">
                        <a:solidFill>
                          <a:srgbClr val="000000"/>
                        </a:solidFill>
                        <a:effectLst/>
                        <a:latin typeface="Gill Sans MT" panose="020B0502020104020203" pitchFamily="34" charset="0"/>
                        <a:ea typeface="Calibri"/>
                        <a:cs typeface="Calibri"/>
                      </a:endParaRPr>
                    </a:p>
                  </a:txBody>
                  <a:tcPr marL="120949" marR="120949" marT="60475" marB="60475"/>
                </a:tc>
                <a:tc>
                  <a:txBody>
                    <a:bodyPr/>
                    <a:lstStyle/>
                    <a:p>
                      <a:r>
                        <a:rPr lang="en-US" sz="2600" dirty="0">
                          <a:latin typeface="Gill Sans MT" panose="020B0502020104020203" pitchFamily="34" charset="0"/>
                        </a:rPr>
                        <a:t>Warehouses</a:t>
                      </a:r>
                    </a:p>
                  </a:txBody>
                  <a:tcPr marL="120949" marR="120949" marT="60475" marB="60475"/>
                </a:tc>
                <a:extLst>
                  <a:ext uri="{0D108BD9-81ED-4DB2-BD59-A6C34878D82A}">
                    <a16:rowId xmlns:a16="http://schemas.microsoft.com/office/drawing/2014/main" xmlns="" val="10004"/>
                  </a:ext>
                </a:extLst>
              </a:tr>
              <a:tr h="1048228">
                <a:tc>
                  <a:txBody>
                    <a:bodyPr/>
                    <a:lstStyle/>
                    <a:p>
                      <a:pPr marL="139700" marR="0">
                        <a:lnSpc>
                          <a:spcPct val="115000"/>
                        </a:lnSpc>
                        <a:spcBef>
                          <a:spcPts val="0"/>
                        </a:spcBef>
                        <a:spcAft>
                          <a:spcPts val="500"/>
                        </a:spcAft>
                        <a:tabLst>
                          <a:tab pos="8223250" algn="r"/>
                        </a:tabLst>
                      </a:pPr>
                      <a:r>
                        <a:rPr lang="en-US" sz="2600" u="none" dirty="0">
                          <a:solidFill>
                            <a:srgbClr val="000000"/>
                          </a:solidFill>
                          <a:effectLst/>
                          <a:latin typeface="Gill Sans MT" panose="020B0502020104020203" pitchFamily="34" charset="0"/>
                          <a:ea typeface="Cambria"/>
                          <a:cs typeface="Cambria"/>
                        </a:rPr>
                        <a:t>Number and duration of </a:t>
                      </a:r>
                      <a:r>
                        <a:rPr lang="en-US" sz="2600" b="1" u="none" dirty="0">
                          <a:solidFill>
                            <a:srgbClr val="000000"/>
                          </a:solidFill>
                          <a:effectLst/>
                          <a:latin typeface="Gill Sans MT" panose="020B0502020104020203" pitchFamily="34" charset="0"/>
                          <a:ea typeface="Cambria"/>
                          <a:cs typeface="Cambria"/>
                        </a:rPr>
                        <a:t>temperature</a:t>
                      </a:r>
                      <a:r>
                        <a:rPr lang="en-US" sz="2600" u="none" dirty="0">
                          <a:solidFill>
                            <a:srgbClr val="000000"/>
                          </a:solidFill>
                          <a:effectLst/>
                          <a:latin typeface="Gill Sans MT" panose="020B0502020104020203" pitchFamily="34" charset="0"/>
                          <a:ea typeface="Cambria"/>
                          <a:cs typeface="Cambria"/>
                        </a:rPr>
                        <a:t> excursions (deviations) in cold storage facility </a:t>
                      </a:r>
                      <a:r>
                        <a:rPr lang="en-US" sz="2600" b="0" i="0" u="none" strike="noStrike" cap="none" dirty="0">
                          <a:solidFill>
                            <a:srgbClr val="000000"/>
                          </a:solidFill>
                          <a:effectLst/>
                          <a:latin typeface="Gill Sans MT" panose="020B0502020104020203" pitchFamily="34" charset="0"/>
                          <a:ea typeface="Cambria"/>
                          <a:cs typeface="Cambria"/>
                          <a:sym typeface="Arial"/>
                        </a:rPr>
                        <a:t>(optional)</a:t>
                      </a:r>
                      <a:endParaRPr lang="en-US" sz="2600" u="none" dirty="0">
                        <a:solidFill>
                          <a:srgbClr val="000000"/>
                        </a:solidFill>
                        <a:effectLst/>
                        <a:latin typeface="Gill Sans MT" panose="020B0502020104020203" pitchFamily="34" charset="0"/>
                        <a:ea typeface="Calibri"/>
                        <a:cs typeface="Calibri"/>
                      </a:endParaRPr>
                    </a:p>
                  </a:txBody>
                  <a:tcPr marL="120949" marR="120949" marT="60475" marB="60475"/>
                </a:tc>
                <a:tc>
                  <a:txBody>
                    <a:bodyPr/>
                    <a:lstStyle/>
                    <a:p>
                      <a:r>
                        <a:rPr lang="en-US" sz="2600" dirty="0">
                          <a:latin typeface="Gill Sans MT" panose="020B0502020104020203" pitchFamily="34" charset="0"/>
                        </a:rPr>
                        <a:t>All</a:t>
                      </a:r>
                    </a:p>
                  </a:txBody>
                  <a:tcPr marL="120949" marR="120949" marT="60475" marB="60475"/>
                </a:tc>
                <a:extLst>
                  <a:ext uri="{0D108BD9-81ED-4DB2-BD59-A6C34878D82A}">
                    <a16:rowId xmlns:a16="http://schemas.microsoft.com/office/drawing/2014/main" xmlns="" val="10005"/>
                  </a:ext>
                </a:extLst>
              </a:tr>
              <a:tr h="524114">
                <a:tc>
                  <a:txBody>
                    <a:bodyPr/>
                    <a:lstStyle/>
                    <a:p>
                      <a:r>
                        <a:rPr lang="en-US" sz="2600" u="none" dirty="0">
                          <a:solidFill>
                            <a:srgbClr val="000000"/>
                          </a:solidFill>
                          <a:effectLst/>
                          <a:latin typeface="Gill Sans MT" panose="020B0502020104020203" pitchFamily="34" charset="0"/>
                          <a:ea typeface="Cambria"/>
                          <a:cs typeface="Cambria"/>
                        </a:rPr>
                        <a:t>  Percentage of </a:t>
                      </a:r>
                      <a:r>
                        <a:rPr lang="en-US" sz="2600" b="1" u="none" dirty="0" smtClean="0">
                          <a:solidFill>
                            <a:srgbClr val="000000"/>
                          </a:solidFill>
                          <a:effectLst/>
                          <a:latin typeface="Gill Sans MT" panose="020B0502020104020203" pitchFamily="34" charset="0"/>
                          <a:ea typeface="Cambria"/>
                          <a:cs typeface="Cambria"/>
                        </a:rPr>
                        <a:t>supply chain positions </a:t>
                      </a:r>
                      <a:r>
                        <a:rPr lang="en-US" sz="2600" u="none" dirty="0">
                          <a:solidFill>
                            <a:srgbClr val="000000"/>
                          </a:solidFill>
                          <a:effectLst/>
                          <a:latin typeface="Gill Sans MT" panose="020B0502020104020203" pitchFamily="34" charset="0"/>
                          <a:ea typeface="Cambria"/>
                          <a:cs typeface="Cambria"/>
                        </a:rPr>
                        <a:t>vacant</a:t>
                      </a:r>
                      <a:endParaRPr lang="en-US" sz="2600" u="none" dirty="0">
                        <a:latin typeface="Gill Sans MT" panose="020B0502020104020203" pitchFamily="34" charset="0"/>
                      </a:endParaRPr>
                    </a:p>
                  </a:txBody>
                  <a:tcPr marL="120949" marR="120949" marT="60475" marB="60475"/>
                </a:tc>
                <a:tc>
                  <a:txBody>
                    <a:bodyPr/>
                    <a:lstStyle/>
                    <a:p>
                      <a:r>
                        <a:rPr lang="en-US" sz="2600" dirty="0">
                          <a:latin typeface="Gill Sans MT" panose="020B0502020104020203" pitchFamily="34" charset="0"/>
                        </a:rPr>
                        <a:t>All</a:t>
                      </a:r>
                    </a:p>
                  </a:txBody>
                  <a:tcPr marL="120949" marR="120949" marT="60475" marB="60475"/>
                </a:tc>
                <a:extLst>
                  <a:ext uri="{0D108BD9-81ED-4DB2-BD59-A6C34878D82A}">
                    <a16:rowId xmlns:a16="http://schemas.microsoft.com/office/drawing/2014/main" xmlns="" val="10006"/>
                  </a:ext>
                </a:extLst>
              </a:tr>
            </a:tbl>
          </a:graphicData>
        </a:graphic>
      </p:graphicFrame>
    </p:spTree>
    <p:extLst>
      <p:ext uri="{BB962C8B-B14F-4D97-AF65-F5344CB8AC3E}">
        <p14:creationId xmlns:p14="http://schemas.microsoft.com/office/powerpoint/2010/main" val="25422431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914400" y="352368"/>
            <a:ext cx="10363200" cy="580800"/>
          </a:xfrm>
        </p:spPr>
        <p:txBody>
          <a:bodyPr>
            <a:noAutofit/>
          </a:bodyPr>
          <a:lstStyle/>
          <a:p>
            <a:r>
              <a:rPr lang="en-US" sz="3200" b="1" dirty="0">
                <a:solidFill>
                  <a:srgbClr val="C00000"/>
                </a:solidFill>
                <a:latin typeface="Gill Sans MT" panose="020B0502020104020203" pitchFamily="34" charset="0"/>
              </a:rPr>
              <a:t>Data collected, by table</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graphicFrame>
        <p:nvGraphicFramePr>
          <p:cNvPr id="5" name="Table 4"/>
          <p:cNvGraphicFramePr>
            <a:graphicFrameLocks noGrp="1"/>
          </p:cNvGraphicFramePr>
          <p:nvPr>
            <p:extLst/>
          </p:nvPr>
        </p:nvGraphicFramePr>
        <p:xfrm>
          <a:off x="340987" y="1186494"/>
          <a:ext cx="11288612" cy="5388559"/>
        </p:xfrm>
        <a:graphic>
          <a:graphicData uri="http://schemas.openxmlformats.org/drawingml/2006/table">
            <a:tbl>
              <a:tblPr firstRow="1" bandRow="1">
                <a:tableStyleId>{5C22544A-7EE6-4342-B048-85BDC9FD1C3A}</a:tableStyleId>
              </a:tblPr>
              <a:tblGrid>
                <a:gridCol w="2922944">
                  <a:extLst>
                    <a:ext uri="{9D8B030D-6E8A-4147-A177-3AD203B41FA5}">
                      <a16:colId xmlns:a16="http://schemas.microsoft.com/office/drawing/2014/main" xmlns="" val="20000"/>
                    </a:ext>
                  </a:extLst>
                </a:gridCol>
                <a:gridCol w="8365668">
                  <a:extLst>
                    <a:ext uri="{9D8B030D-6E8A-4147-A177-3AD203B41FA5}">
                      <a16:colId xmlns:a16="http://schemas.microsoft.com/office/drawing/2014/main" xmlns="" val="20001"/>
                    </a:ext>
                  </a:extLst>
                </a:gridCol>
              </a:tblGrid>
              <a:tr h="524114">
                <a:tc>
                  <a:txBody>
                    <a:bodyPr/>
                    <a:lstStyle/>
                    <a:p>
                      <a:pPr marL="0" marR="0" indent="0" algn="l" defTabSz="604738" rtl="0" eaLnBrk="1" fontAlgn="auto" latinLnBrk="0" hangingPunct="1">
                        <a:lnSpc>
                          <a:spcPct val="100000"/>
                        </a:lnSpc>
                        <a:spcBef>
                          <a:spcPts val="0"/>
                        </a:spcBef>
                        <a:spcAft>
                          <a:spcPts val="0"/>
                        </a:spcAft>
                        <a:buClrTx/>
                        <a:buSzTx/>
                        <a:buFontTx/>
                        <a:buNone/>
                        <a:tabLst/>
                        <a:defRPr/>
                      </a:pPr>
                      <a:r>
                        <a:rPr lang="en-US" sz="2600" dirty="0">
                          <a:latin typeface="Gill Sans MT" panose="020B0502020104020203" pitchFamily="34" charset="0"/>
                        </a:rPr>
                        <a:t>Data collection table</a:t>
                      </a:r>
                    </a:p>
                  </a:txBody>
                  <a:tcPr marL="120949" marR="120949" marT="60475" marB="60475"/>
                </a:tc>
                <a:tc>
                  <a:txBody>
                    <a:bodyPr/>
                    <a:lstStyle/>
                    <a:p>
                      <a:r>
                        <a:rPr lang="en-US" sz="2600" dirty="0">
                          <a:latin typeface="Gill Sans MT" panose="020B0502020104020203" pitchFamily="34" charset="0"/>
                        </a:rPr>
                        <a:t>Data collected</a:t>
                      </a:r>
                    </a:p>
                  </a:txBody>
                  <a:tcPr marL="120949" marR="120949" marT="60475" marB="60475"/>
                </a:tc>
                <a:extLst>
                  <a:ext uri="{0D108BD9-81ED-4DB2-BD59-A6C34878D82A}">
                    <a16:rowId xmlns:a16="http://schemas.microsoft.com/office/drawing/2014/main" xmlns="" val="10000"/>
                  </a:ext>
                </a:extLst>
              </a:tr>
              <a:tr h="927279">
                <a:tc>
                  <a:txBody>
                    <a:bodyPr/>
                    <a:lstStyle/>
                    <a:p>
                      <a:pPr marL="139700" marR="0">
                        <a:lnSpc>
                          <a:spcPct val="115000"/>
                        </a:lnSpc>
                        <a:spcBef>
                          <a:spcPts val="0"/>
                        </a:spcBef>
                        <a:spcAft>
                          <a:spcPts val="500"/>
                        </a:spcAft>
                        <a:tabLst>
                          <a:tab pos="8223250" algn="r"/>
                        </a:tabLst>
                      </a:pPr>
                      <a:r>
                        <a:rPr lang="en-US" sz="2600" b="1" u="none" dirty="0">
                          <a:solidFill>
                            <a:srgbClr val="000000"/>
                          </a:solidFill>
                          <a:effectLst/>
                          <a:latin typeface="Gill Sans MT" panose="020B0502020104020203" pitchFamily="34" charset="0"/>
                          <a:ea typeface="Calibri"/>
                          <a:cs typeface="Calibri"/>
                        </a:rPr>
                        <a:t>Stock Data</a:t>
                      </a:r>
                    </a:p>
                  </a:txBody>
                  <a:tcPr marL="120949" marR="120949" marT="60475" marB="60475"/>
                </a:tc>
                <a:tc>
                  <a:txBody>
                    <a:bodyPr/>
                    <a:lstStyle/>
                    <a:p>
                      <a:r>
                        <a:rPr lang="en-US" sz="2600" dirty="0">
                          <a:latin typeface="Gill Sans MT" panose="020B0502020104020203" pitchFamily="34" charset="0"/>
                        </a:rPr>
                        <a:t>Current</a:t>
                      </a:r>
                      <a:r>
                        <a:rPr lang="en-US" sz="2600" baseline="0" dirty="0">
                          <a:latin typeface="Gill Sans MT" panose="020B0502020104020203" pitchFamily="34" charset="0"/>
                        </a:rPr>
                        <a:t> stocks, bin cards, electronic LMIS information on tracer commodities (current and over last 6 months)</a:t>
                      </a:r>
                      <a:endParaRPr lang="en-US" sz="2600" dirty="0">
                        <a:latin typeface="Gill Sans MT" panose="020B0502020104020203" pitchFamily="34" charset="0"/>
                      </a:endParaRPr>
                    </a:p>
                  </a:txBody>
                  <a:tcPr marL="120949" marR="120949" marT="60475" marB="60475"/>
                </a:tc>
                <a:extLst>
                  <a:ext uri="{0D108BD9-81ED-4DB2-BD59-A6C34878D82A}">
                    <a16:rowId xmlns:a16="http://schemas.microsoft.com/office/drawing/2014/main" xmlns="" val="10001"/>
                  </a:ext>
                </a:extLst>
              </a:tr>
              <a:tr h="584589">
                <a:tc>
                  <a:txBody>
                    <a:bodyPr/>
                    <a:lstStyle/>
                    <a:p>
                      <a:pPr marL="139700" marR="0">
                        <a:lnSpc>
                          <a:spcPct val="115000"/>
                        </a:lnSpc>
                        <a:spcBef>
                          <a:spcPts val="0"/>
                        </a:spcBef>
                        <a:spcAft>
                          <a:spcPts val="500"/>
                        </a:spcAft>
                        <a:tabLst>
                          <a:tab pos="8223250" algn="r"/>
                        </a:tabLst>
                      </a:pPr>
                      <a:r>
                        <a:rPr lang="en-US" sz="2600" b="1" u="none" dirty="0">
                          <a:solidFill>
                            <a:srgbClr val="000000"/>
                          </a:solidFill>
                          <a:effectLst/>
                          <a:latin typeface="Gill Sans MT" panose="020B0502020104020203" pitchFamily="34" charset="0"/>
                          <a:ea typeface="Cambria"/>
                          <a:cs typeface="Cambria"/>
                        </a:rPr>
                        <a:t>Upstream</a:t>
                      </a:r>
                      <a:endParaRPr lang="en-US" sz="2600" u="none" dirty="0">
                        <a:solidFill>
                          <a:srgbClr val="000000"/>
                        </a:solidFill>
                        <a:effectLst/>
                        <a:latin typeface="Gill Sans MT" panose="020B0502020104020203" pitchFamily="34" charset="0"/>
                        <a:ea typeface="Calibri"/>
                        <a:cs typeface="Calibri"/>
                      </a:endParaRPr>
                    </a:p>
                  </a:txBody>
                  <a:tcPr marL="120949" marR="120949" marT="60475" marB="60475"/>
                </a:tc>
                <a:tc>
                  <a:txBody>
                    <a:bodyPr/>
                    <a:lstStyle/>
                    <a:p>
                      <a:r>
                        <a:rPr lang="en-US" sz="2600" dirty="0">
                          <a:latin typeface="Gill Sans MT" panose="020B0502020104020203" pitchFamily="34" charset="0"/>
                        </a:rPr>
                        <a:t>Scheduled / actual delivery dates for up to 20 orders</a:t>
                      </a:r>
                    </a:p>
                  </a:txBody>
                  <a:tcPr marL="120949" marR="120949" marT="60475" marB="60475"/>
                </a:tc>
                <a:extLst>
                  <a:ext uri="{0D108BD9-81ED-4DB2-BD59-A6C34878D82A}">
                    <a16:rowId xmlns:a16="http://schemas.microsoft.com/office/drawing/2014/main" xmlns="" val="10002"/>
                  </a:ext>
                </a:extLst>
              </a:tr>
              <a:tr h="927279">
                <a:tc>
                  <a:txBody>
                    <a:bodyPr/>
                    <a:lstStyle/>
                    <a:p>
                      <a:pPr marL="139700" marR="0">
                        <a:lnSpc>
                          <a:spcPct val="115000"/>
                        </a:lnSpc>
                        <a:spcBef>
                          <a:spcPts val="0"/>
                        </a:spcBef>
                        <a:spcAft>
                          <a:spcPts val="500"/>
                        </a:spcAft>
                        <a:tabLst>
                          <a:tab pos="8223250" algn="r"/>
                        </a:tabLst>
                      </a:pPr>
                      <a:r>
                        <a:rPr lang="en-US" sz="2600" b="1" u="none" dirty="0">
                          <a:solidFill>
                            <a:srgbClr val="000000"/>
                          </a:solidFill>
                          <a:effectLst/>
                          <a:latin typeface="Gill Sans MT" panose="020B0502020104020203" pitchFamily="34" charset="0"/>
                          <a:ea typeface="Cambria"/>
                          <a:cs typeface="Cambria"/>
                        </a:rPr>
                        <a:t>Downstream</a:t>
                      </a:r>
                      <a:endParaRPr lang="en-US" sz="2600" u="none" dirty="0">
                        <a:solidFill>
                          <a:srgbClr val="000000"/>
                        </a:solidFill>
                        <a:effectLst/>
                        <a:latin typeface="Gill Sans MT" panose="020B0502020104020203" pitchFamily="34" charset="0"/>
                        <a:ea typeface="Calibri"/>
                        <a:cs typeface="Calibri"/>
                      </a:endParaRPr>
                    </a:p>
                  </a:txBody>
                  <a:tcPr marL="120949" marR="120949" marT="60475" marB="60475"/>
                </a:tc>
                <a:tc>
                  <a:txBody>
                    <a:bodyPr/>
                    <a:lstStyle/>
                    <a:p>
                      <a:r>
                        <a:rPr lang="en-US" sz="2600" dirty="0">
                          <a:latin typeface="Gill Sans MT" panose="020B0502020104020203" pitchFamily="34" charset="0"/>
                        </a:rPr>
                        <a:t>Scheduled / actual delivery dates;</a:t>
                      </a:r>
                      <a:r>
                        <a:rPr lang="en-US" sz="2600" baseline="0" dirty="0">
                          <a:latin typeface="Gill Sans MT" panose="020B0502020104020203" pitchFamily="34" charset="0"/>
                        </a:rPr>
                        <a:t> ordered / delivered numbers of commodities</a:t>
                      </a:r>
                      <a:endParaRPr lang="en-US" sz="2600" dirty="0">
                        <a:latin typeface="Gill Sans MT" panose="020B0502020104020203" pitchFamily="34" charset="0"/>
                      </a:endParaRPr>
                    </a:p>
                  </a:txBody>
                  <a:tcPr marL="120949" marR="120949" marT="60475" marB="60475"/>
                </a:tc>
                <a:extLst>
                  <a:ext uri="{0D108BD9-81ED-4DB2-BD59-A6C34878D82A}">
                    <a16:rowId xmlns:a16="http://schemas.microsoft.com/office/drawing/2014/main" xmlns="" val="10003"/>
                  </a:ext>
                </a:extLst>
              </a:tr>
              <a:tr h="584589">
                <a:tc>
                  <a:txBody>
                    <a:bodyPr/>
                    <a:lstStyle/>
                    <a:p>
                      <a:pPr marL="139700" marR="0">
                        <a:lnSpc>
                          <a:spcPct val="115000"/>
                        </a:lnSpc>
                        <a:spcBef>
                          <a:spcPts val="0"/>
                        </a:spcBef>
                        <a:spcAft>
                          <a:spcPts val="500"/>
                        </a:spcAft>
                        <a:tabLst>
                          <a:tab pos="8223250" algn="r"/>
                        </a:tabLst>
                      </a:pPr>
                      <a:r>
                        <a:rPr lang="en-US" sz="2600" b="1" u="none" dirty="0">
                          <a:solidFill>
                            <a:srgbClr val="000000"/>
                          </a:solidFill>
                          <a:effectLst/>
                          <a:latin typeface="Gill Sans MT" panose="020B0502020104020203" pitchFamily="34" charset="0"/>
                          <a:ea typeface="Cambria"/>
                          <a:cs typeface="Cambria"/>
                        </a:rPr>
                        <a:t>Cost</a:t>
                      </a:r>
                      <a:endParaRPr lang="en-US" sz="2600" u="none" dirty="0">
                        <a:solidFill>
                          <a:srgbClr val="000000"/>
                        </a:solidFill>
                        <a:effectLst/>
                        <a:latin typeface="Gill Sans MT" panose="020B0502020104020203" pitchFamily="34" charset="0"/>
                        <a:ea typeface="Calibri"/>
                        <a:cs typeface="Calibri"/>
                      </a:endParaRPr>
                    </a:p>
                  </a:txBody>
                  <a:tcPr marL="120949" marR="120949" marT="60475" marB="60475"/>
                </a:tc>
                <a:tc>
                  <a:txBody>
                    <a:bodyPr/>
                    <a:lstStyle/>
                    <a:p>
                      <a:r>
                        <a:rPr lang="en-US" sz="2600" dirty="0">
                          <a:latin typeface="Gill Sans MT" panose="020B0502020104020203" pitchFamily="34" charset="0"/>
                        </a:rPr>
                        <a:t>Cost of</a:t>
                      </a:r>
                      <a:r>
                        <a:rPr lang="en-US" sz="2600" baseline="0" dirty="0">
                          <a:latin typeface="Gill Sans MT" panose="020B0502020104020203" pitchFamily="34" charset="0"/>
                        </a:rPr>
                        <a:t> operations, value of inventory for last year</a:t>
                      </a:r>
                      <a:endParaRPr lang="en-US" sz="2600" dirty="0">
                        <a:latin typeface="Gill Sans MT" panose="020B0502020104020203" pitchFamily="34" charset="0"/>
                      </a:endParaRPr>
                    </a:p>
                  </a:txBody>
                  <a:tcPr marL="120949" marR="120949" marT="60475" marB="60475"/>
                </a:tc>
                <a:extLst>
                  <a:ext uri="{0D108BD9-81ED-4DB2-BD59-A6C34878D82A}">
                    <a16:rowId xmlns:a16="http://schemas.microsoft.com/office/drawing/2014/main" xmlns="" val="10004"/>
                  </a:ext>
                </a:extLst>
              </a:tr>
              <a:tr h="927279">
                <a:tc>
                  <a:txBody>
                    <a:bodyPr/>
                    <a:lstStyle/>
                    <a:p>
                      <a:pPr marL="139700" marR="0">
                        <a:lnSpc>
                          <a:spcPct val="115000"/>
                        </a:lnSpc>
                        <a:spcBef>
                          <a:spcPts val="0"/>
                        </a:spcBef>
                        <a:spcAft>
                          <a:spcPts val="500"/>
                        </a:spcAft>
                        <a:tabLst>
                          <a:tab pos="8223250" algn="r"/>
                        </a:tabLst>
                      </a:pPr>
                      <a:r>
                        <a:rPr lang="en-US" sz="2600" b="1" u="none" dirty="0">
                          <a:solidFill>
                            <a:srgbClr val="000000"/>
                          </a:solidFill>
                          <a:effectLst/>
                          <a:latin typeface="Gill Sans MT" panose="020B0502020104020203" pitchFamily="34" charset="0"/>
                          <a:ea typeface="Cambria"/>
                          <a:cs typeface="Cambria"/>
                        </a:rPr>
                        <a:t>Temperature</a:t>
                      </a:r>
                      <a:endParaRPr lang="en-US" sz="2600" u="none" dirty="0">
                        <a:solidFill>
                          <a:srgbClr val="000000"/>
                        </a:solidFill>
                        <a:effectLst/>
                        <a:latin typeface="Gill Sans MT" panose="020B0502020104020203" pitchFamily="34" charset="0"/>
                        <a:ea typeface="Calibri"/>
                        <a:cs typeface="Calibri"/>
                      </a:endParaRPr>
                    </a:p>
                  </a:txBody>
                  <a:tcPr marL="120949" marR="120949" marT="60475" marB="60475"/>
                </a:tc>
                <a:tc>
                  <a:txBody>
                    <a:bodyPr/>
                    <a:lstStyle/>
                    <a:p>
                      <a:r>
                        <a:rPr lang="en-US" sz="2600" dirty="0">
                          <a:latin typeface="Gill Sans MT" panose="020B0502020104020203" pitchFamily="34" charset="0"/>
                        </a:rPr>
                        <a:t>Number and duration of temperature excursions over last</a:t>
                      </a:r>
                      <a:r>
                        <a:rPr lang="en-US" sz="2600" baseline="0" dirty="0">
                          <a:latin typeface="Gill Sans MT" panose="020B0502020104020203" pitchFamily="34" charset="0"/>
                        </a:rPr>
                        <a:t> six months</a:t>
                      </a:r>
                      <a:endParaRPr lang="en-US" sz="2600" dirty="0">
                        <a:latin typeface="Gill Sans MT" panose="020B0502020104020203" pitchFamily="34" charset="0"/>
                      </a:endParaRPr>
                    </a:p>
                  </a:txBody>
                  <a:tcPr marL="120949" marR="120949" marT="60475" marB="60475"/>
                </a:tc>
                <a:extLst>
                  <a:ext uri="{0D108BD9-81ED-4DB2-BD59-A6C34878D82A}">
                    <a16:rowId xmlns:a16="http://schemas.microsoft.com/office/drawing/2014/main" xmlns="" val="10005"/>
                  </a:ext>
                </a:extLst>
              </a:tr>
              <a:tr h="524114">
                <a:tc>
                  <a:txBody>
                    <a:bodyPr/>
                    <a:lstStyle/>
                    <a:p>
                      <a:r>
                        <a:rPr lang="en-US" sz="2600" b="1" u="none" dirty="0">
                          <a:solidFill>
                            <a:srgbClr val="000000"/>
                          </a:solidFill>
                          <a:effectLst/>
                          <a:latin typeface="Gill Sans MT" panose="020B0502020104020203" pitchFamily="34" charset="0"/>
                          <a:ea typeface="Cambria"/>
                          <a:cs typeface="Cambria"/>
                        </a:rPr>
                        <a:t>  Key positions</a:t>
                      </a:r>
                      <a:endParaRPr lang="en-US" sz="2600" u="none" dirty="0">
                        <a:latin typeface="Gill Sans MT" panose="020B0502020104020203" pitchFamily="34" charset="0"/>
                      </a:endParaRPr>
                    </a:p>
                  </a:txBody>
                  <a:tcPr marL="120949" marR="120949" marT="60475" marB="60475"/>
                </a:tc>
                <a:tc>
                  <a:txBody>
                    <a:bodyPr/>
                    <a:lstStyle/>
                    <a:p>
                      <a:r>
                        <a:rPr lang="en-US" sz="2600" dirty="0">
                          <a:latin typeface="Gill Sans MT" panose="020B0502020104020203" pitchFamily="34" charset="0"/>
                        </a:rPr>
                        <a:t>Number of positions,</a:t>
                      </a:r>
                      <a:r>
                        <a:rPr lang="en-US" sz="2600" baseline="0" dirty="0">
                          <a:latin typeface="Gill Sans MT" panose="020B0502020104020203" pitchFamily="34" charset="0"/>
                        </a:rPr>
                        <a:t> number filled, turnover (optional)</a:t>
                      </a:r>
                      <a:endParaRPr lang="en-US" sz="2600" dirty="0">
                        <a:latin typeface="Gill Sans MT" panose="020B0502020104020203" pitchFamily="34" charset="0"/>
                      </a:endParaRPr>
                    </a:p>
                  </a:txBody>
                  <a:tcPr marL="120949" marR="120949" marT="60475" marB="60475"/>
                </a:tc>
                <a:extLst>
                  <a:ext uri="{0D108BD9-81ED-4DB2-BD59-A6C34878D82A}">
                    <a16:rowId xmlns:a16="http://schemas.microsoft.com/office/drawing/2014/main" xmlns="" val="10006"/>
                  </a:ext>
                </a:extLst>
              </a:tr>
            </a:tbl>
          </a:graphicData>
        </a:graphic>
      </p:graphicFrame>
    </p:spTree>
    <p:extLst>
      <p:ext uri="{BB962C8B-B14F-4D97-AF65-F5344CB8AC3E}">
        <p14:creationId xmlns:p14="http://schemas.microsoft.com/office/powerpoint/2010/main" val="16075150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1015013" y="193638"/>
            <a:ext cx="10363200" cy="580800"/>
          </a:xfrm>
        </p:spPr>
        <p:txBody>
          <a:bodyPr>
            <a:normAutofit/>
          </a:bodyPr>
          <a:lstStyle/>
          <a:p>
            <a:r>
              <a:rPr lang="en-US" b="1" dirty="0">
                <a:solidFill>
                  <a:srgbClr val="C00000"/>
                </a:solidFill>
                <a:latin typeface="Gill Sans MT" panose="020B0502020104020203" pitchFamily="34" charset="0"/>
              </a:rPr>
              <a:t>KPIs calculated from data collected, by table</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graphicFrame>
        <p:nvGraphicFramePr>
          <p:cNvPr id="5" name="Table 4"/>
          <p:cNvGraphicFramePr>
            <a:graphicFrameLocks noGrp="1"/>
          </p:cNvGraphicFramePr>
          <p:nvPr>
            <p:extLst/>
          </p:nvPr>
        </p:nvGraphicFramePr>
        <p:xfrm>
          <a:off x="465637" y="889033"/>
          <a:ext cx="11260725" cy="6108833"/>
        </p:xfrm>
        <a:graphic>
          <a:graphicData uri="http://schemas.openxmlformats.org/drawingml/2006/table">
            <a:tbl>
              <a:tblPr firstRow="1" bandRow="1">
                <a:tableStyleId>{5C22544A-7EE6-4342-B048-85BDC9FD1C3A}</a:tableStyleId>
              </a:tblPr>
              <a:tblGrid>
                <a:gridCol w="2915724">
                  <a:extLst>
                    <a:ext uri="{9D8B030D-6E8A-4147-A177-3AD203B41FA5}">
                      <a16:colId xmlns:a16="http://schemas.microsoft.com/office/drawing/2014/main" xmlns="" val="20000"/>
                    </a:ext>
                  </a:extLst>
                </a:gridCol>
                <a:gridCol w="8345001">
                  <a:extLst>
                    <a:ext uri="{9D8B030D-6E8A-4147-A177-3AD203B41FA5}">
                      <a16:colId xmlns:a16="http://schemas.microsoft.com/office/drawing/2014/main" xmlns="" val="20001"/>
                    </a:ext>
                  </a:extLst>
                </a:gridCol>
              </a:tblGrid>
              <a:tr h="549695">
                <a:tc>
                  <a:txBody>
                    <a:bodyPr/>
                    <a:lstStyle/>
                    <a:p>
                      <a:pPr marL="0" marR="0" indent="0" algn="l" defTabSz="604738" rtl="0" eaLnBrk="1" fontAlgn="auto" latinLnBrk="0" hangingPunct="1">
                        <a:lnSpc>
                          <a:spcPct val="100000"/>
                        </a:lnSpc>
                        <a:spcBef>
                          <a:spcPts val="0"/>
                        </a:spcBef>
                        <a:spcAft>
                          <a:spcPts val="0"/>
                        </a:spcAft>
                        <a:buClrTx/>
                        <a:buSzTx/>
                        <a:buFontTx/>
                        <a:buNone/>
                        <a:tabLst/>
                        <a:defRPr/>
                      </a:pPr>
                      <a:r>
                        <a:rPr lang="en-US" sz="2600" dirty="0">
                          <a:latin typeface="Gill Sans MT" panose="020B0502020104020203" pitchFamily="34" charset="0"/>
                        </a:rPr>
                        <a:t>Data collection table</a:t>
                      </a:r>
                    </a:p>
                  </a:txBody>
                  <a:tcPr marL="120949" marR="120949" marT="60475" marB="60475"/>
                </a:tc>
                <a:tc>
                  <a:txBody>
                    <a:bodyPr/>
                    <a:lstStyle/>
                    <a:p>
                      <a:r>
                        <a:rPr lang="en-US" sz="2600" dirty="0">
                          <a:latin typeface="Gill Sans MT" panose="020B0502020104020203" pitchFamily="34" charset="0"/>
                        </a:rPr>
                        <a:t>KPIs</a:t>
                      </a:r>
                    </a:p>
                  </a:txBody>
                  <a:tcPr marL="120949" marR="120949" marT="60475" marB="60475"/>
                </a:tc>
                <a:extLst>
                  <a:ext uri="{0D108BD9-81ED-4DB2-BD59-A6C34878D82A}">
                    <a16:rowId xmlns:a16="http://schemas.microsoft.com/office/drawing/2014/main" xmlns="" val="10000"/>
                  </a:ext>
                </a:extLst>
              </a:tr>
              <a:tr h="1645320">
                <a:tc>
                  <a:txBody>
                    <a:bodyPr/>
                    <a:lstStyle/>
                    <a:p>
                      <a:pPr marL="139700" marR="0">
                        <a:lnSpc>
                          <a:spcPct val="115000"/>
                        </a:lnSpc>
                        <a:spcBef>
                          <a:spcPts val="0"/>
                        </a:spcBef>
                        <a:spcAft>
                          <a:spcPts val="500"/>
                        </a:spcAft>
                        <a:tabLst>
                          <a:tab pos="8223250" algn="r"/>
                        </a:tabLst>
                      </a:pPr>
                      <a:r>
                        <a:rPr lang="en-US" sz="2600" b="1" u="none" dirty="0">
                          <a:solidFill>
                            <a:srgbClr val="000000"/>
                          </a:solidFill>
                          <a:effectLst/>
                          <a:latin typeface="Gill Sans MT" panose="020B0502020104020203" pitchFamily="34" charset="0"/>
                          <a:ea typeface="Calibri"/>
                          <a:cs typeface="Calibri"/>
                        </a:rPr>
                        <a:t>Stock Data</a:t>
                      </a:r>
                    </a:p>
                  </a:txBody>
                  <a:tcPr marL="120949" marR="120949" marT="60475" marB="60475"/>
                </a:tc>
                <a:tc>
                  <a:txBody>
                    <a:bodyPr/>
                    <a:lstStyle/>
                    <a:p>
                      <a:r>
                        <a:rPr lang="en-US" sz="1900" b="0" i="0" u="none" strike="noStrike" cap="none" dirty="0">
                          <a:solidFill>
                            <a:schemeClr val="dk1"/>
                          </a:solidFill>
                          <a:effectLst/>
                          <a:latin typeface="Gill Sans MT" panose="020B0502020104020203" pitchFamily="34" charset="0"/>
                          <a:ea typeface="+mn-ea"/>
                          <a:cs typeface="+mn-cs"/>
                          <a:sym typeface="Arial"/>
                        </a:rPr>
                        <a:t>Stocked according to plan</a:t>
                      </a:r>
                    </a:p>
                    <a:p>
                      <a:r>
                        <a:rPr lang="en-US" sz="1900" b="0" i="0" u="none" strike="noStrike" cap="none" dirty="0">
                          <a:solidFill>
                            <a:schemeClr val="dk1"/>
                          </a:solidFill>
                          <a:effectLst/>
                          <a:latin typeface="Gill Sans MT" panose="020B0502020104020203" pitchFamily="34" charset="0"/>
                          <a:ea typeface="+mn-ea"/>
                          <a:cs typeface="+mn-cs"/>
                          <a:sym typeface="Arial"/>
                        </a:rPr>
                        <a:t>Stock out rates by tracer commodity by level in the system</a:t>
                      </a:r>
                    </a:p>
                    <a:p>
                      <a:r>
                        <a:rPr lang="en-US" sz="1900" b="0" i="0" u="none" strike="noStrike" cap="none" dirty="0">
                          <a:solidFill>
                            <a:schemeClr val="dk1"/>
                          </a:solidFill>
                          <a:effectLst/>
                          <a:latin typeface="Gill Sans MT" panose="020B0502020104020203" pitchFamily="34" charset="0"/>
                          <a:ea typeface="+mn-ea"/>
                          <a:cs typeface="+mn-cs"/>
                          <a:sym typeface="Arial"/>
                        </a:rPr>
                        <a:t>Stock out rates of one or more tracer products by facility (optional)</a:t>
                      </a:r>
                    </a:p>
                    <a:p>
                      <a:r>
                        <a:rPr lang="en-US" sz="1900" b="0" i="0" u="none" strike="noStrike" cap="none" dirty="0">
                          <a:solidFill>
                            <a:schemeClr val="dk1"/>
                          </a:solidFill>
                          <a:effectLst/>
                          <a:latin typeface="Gill Sans MT" panose="020B0502020104020203" pitchFamily="34" charset="0"/>
                          <a:ea typeface="+mn-ea"/>
                          <a:cs typeface="+mn-cs"/>
                          <a:sym typeface="Arial"/>
                        </a:rPr>
                        <a:t>Stock accuracy</a:t>
                      </a:r>
                    </a:p>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900" b="0" i="0" u="none" strike="noStrike" cap="none" dirty="0">
                          <a:solidFill>
                            <a:schemeClr val="dk1"/>
                          </a:solidFill>
                          <a:effectLst/>
                          <a:latin typeface="Gill Sans MT" panose="020B0502020104020203" pitchFamily="34" charset="0"/>
                          <a:ea typeface="+mn-ea"/>
                          <a:cs typeface="+mn-cs"/>
                          <a:sym typeface="Arial"/>
                        </a:rPr>
                        <a:t>Wastage from damage, theft and expiry</a:t>
                      </a:r>
                    </a:p>
                  </a:txBody>
                  <a:tcPr marL="120949" marR="120949" marT="60475" marB="60475"/>
                </a:tc>
                <a:extLst>
                  <a:ext uri="{0D108BD9-81ED-4DB2-BD59-A6C34878D82A}">
                    <a16:rowId xmlns:a16="http://schemas.microsoft.com/office/drawing/2014/main" xmlns="" val="10001"/>
                  </a:ext>
                </a:extLst>
              </a:tr>
              <a:tr h="734240">
                <a:tc>
                  <a:txBody>
                    <a:bodyPr/>
                    <a:lstStyle/>
                    <a:p>
                      <a:pPr marL="139700" marR="0">
                        <a:lnSpc>
                          <a:spcPct val="115000"/>
                        </a:lnSpc>
                        <a:spcBef>
                          <a:spcPts val="0"/>
                        </a:spcBef>
                        <a:spcAft>
                          <a:spcPts val="500"/>
                        </a:spcAft>
                        <a:tabLst>
                          <a:tab pos="8223250" algn="r"/>
                        </a:tabLst>
                      </a:pPr>
                      <a:r>
                        <a:rPr lang="en-US" sz="2600" b="1" u="none" dirty="0">
                          <a:solidFill>
                            <a:srgbClr val="000000"/>
                          </a:solidFill>
                          <a:effectLst/>
                          <a:latin typeface="Gill Sans MT" panose="020B0502020104020203" pitchFamily="34" charset="0"/>
                          <a:ea typeface="Cambria"/>
                          <a:cs typeface="Cambria"/>
                        </a:rPr>
                        <a:t>Upstream</a:t>
                      </a:r>
                      <a:endParaRPr lang="en-US" sz="2600" u="none" dirty="0">
                        <a:solidFill>
                          <a:srgbClr val="000000"/>
                        </a:solidFill>
                        <a:effectLst/>
                        <a:latin typeface="Gill Sans MT" panose="020B0502020104020203" pitchFamily="34" charset="0"/>
                        <a:ea typeface="Calibri"/>
                        <a:cs typeface="Calibri"/>
                      </a:endParaRPr>
                    </a:p>
                  </a:txBody>
                  <a:tcPr marL="120949" marR="120949" marT="60475" marB="60475"/>
                </a:tc>
                <a:tc>
                  <a:txBody>
                    <a:bodyPr/>
                    <a:lstStyle/>
                    <a:p>
                      <a:r>
                        <a:rPr lang="en-US" sz="1900" b="0" i="0" u="none" strike="noStrike" cap="none" dirty="0">
                          <a:solidFill>
                            <a:schemeClr val="dk1"/>
                          </a:solidFill>
                          <a:effectLst/>
                          <a:latin typeface="Gill Sans MT" panose="020B0502020104020203" pitchFamily="34" charset="0"/>
                          <a:ea typeface="+mn-ea"/>
                          <a:cs typeface="+mn-cs"/>
                          <a:sym typeface="Arial"/>
                        </a:rPr>
                        <a:t>On-time delivery to facility</a:t>
                      </a:r>
                    </a:p>
                    <a:p>
                      <a:r>
                        <a:rPr lang="en-US" sz="1900" b="0" i="0" u="none" strike="noStrike" cap="none" dirty="0">
                          <a:solidFill>
                            <a:schemeClr val="dk1"/>
                          </a:solidFill>
                          <a:effectLst/>
                          <a:latin typeface="Gill Sans MT" panose="020B0502020104020203" pitchFamily="34" charset="0"/>
                          <a:ea typeface="+mn-ea"/>
                          <a:cs typeface="+mn-cs"/>
                          <a:sym typeface="Arial"/>
                        </a:rPr>
                        <a:t>Percentage of orders placed by health facilities as emergency orders</a:t>
                      </a:r>
                      <a:endParaRPr lang="en-US" sz="2600" dirty="0">
                        <a:latin typeface="Gill Sans MT" panose="020B0502020104020203" pitchFamily="34" charset="0"/>
                      </a:endParaRPr>
                    </a:p>
                  </a:txBody>
                  <a:tcPr marL="120949" marR="120949" marT="60475" marB="60475"/>
                </a:tc>
                <a:extLst>
                  <a:ext uri="{0D108BD9-81ED-4DB2-BD59-A6C34878D82A}">
                    <a16:rowId xmlns:a16="http://schemas.microsoft.com/office/drawing/2014/main" xmlns="" val="10002"/>
                  </a:ext>
                </a:extLst>
              </a:tr>
              <a:tr h="734240">
                <a:tc>
                  <a:txBody>
                    <a:bodyPr/>
                    <a:lstStyle/>
                    <a:p>
                      <a:pPr marL="139700" marR="0">
                        <a:lnSpc>
                          <a:spcPct val="115000"/>
                        </a:lnSpc>
                        <a:spcBef>
                          <a:spcPts val="0"/>
                        </a:spcBef>
                        <a:spcAft>
                          <a:spcPts val="500"/>
                        </a:spcAft>
                        <a:tabLst>
                          <a:tab pos="8223250" algn="r"/>
                        </a:tabLst>
                      </a:pPr>
                      <a:r>
                        <a:rPr lang="en-US" sz="2600" b="1" u="none" dirty="0">
                          <a:solidFill>
                            <a:srgbClr val="000000"/>
                          </a:solidFill>
                          <a:effectLst/>
                          <a:latin typeface="Gill Sans MT" panose="020B0502020104020203" pitchFamily="34" charset="0"/>
                          <a:ea typeface="Cambria"/>
                          <a:cs typeface="Cambria"/>
                        </a:rPr>
                        <a:t>Downstream</a:t>
                      </a:r>
                      <a:endParaRPr lang="en-US" sz="2600" u="none" dirty="0">
                        <a:solidFill>
                          <a:srgbClr val="000000"/>
                        </a:solidFill>
                        <a:effectLst/>
                        <a:latin typeface="Gill Sans MT" panose="020B0502020104020203" pitchFamily="34" charset="0"/>
                        <a:ea typeface="Calibri"/>
                        <a:cs typeface="Calibri"/>
                      </a:endParaRPr>
                    </a:p>
                  </a:txBody>
                  <a:tcPr marL="120949" marR="120949" marT="60475" marB="60475"/>
                </a:tc>
                <a:tc>
                  <a:txBody>
                    <a:bodyPr/>
                    <a:lstStyle/>
                    <a:p>
                      <a:r>
                        <a:rPr lang="en-US" sz="1900" b="0" i="0" u="none" strike="noStrike" cap="none" dirty="0">
                          <a:solidFill>
                            <a:schemeClr val="dk1"/>
                          </a:solidFill>
                          <a:effectLst/>
                          <a:latin typeface="Gill Sans MT" panose="020B0502020104020203" pitchFamily="34" charset="0"/>
                          <a:ea typeface="+mn-ea"/>
                          <a:cs typeface="+mn-cs"/>
                          <a:sym typeface="Arial"/>
                        </a:rPr>
                        <a:t>Order fill rate</a:t>
                      </a:r>
                    </a:p>
                    <a:p>
                      <a:r>
                        <a:rPr lang="en-US" sz="1900" b="0" i="0" u="none" strike="noStrike" cap="none" dirty="0">
                          <a:solidFill>
                            <a:schemeClr val="dk1"/>
                          </a:solidFill>
                          <a:effectLst/>
                          <a:latin typeface="Gill Sans MT" panose="020B0502020104020203" pitchFamily="34" charset="0"/>
                          <a:ea typeface="+mn-ea"/>
                          <a:cs typeface="+mn-cs"/>
                          <a:sym typeface="Arial"/>
                        </a:rPr>
                        <a:t>Order turnaround time (optional)</a:t>
                      </a:r>
                      <a:endParaRPr lang="en-US" sz="2600" dirty="0">
                        <a:latin typeface="Gill Sans MT" panose="020B0502020104020203" pitchFamily="34" charset="0"/>
                      </a:endParaRPr>
                    </a:p>
                  </a:txBody>
                  <a:tcPr marL="120949" marR="120949" marT="60475" marB="60475"/>
                </a:tc>
                <a:extLst>
                  <a:ext uri="{0D108BD9-81ED-4DB2-BD59-A6C34878D82A}">
                    <a16:rowId xmlns:a16="http://schemas.microsoft.com/office/drawing/2014/main" xmlns="" val="10003"/>
                  </a:ext>
                </a:extLst>
              </a:tr>
              <a:tr h="734240">
                <a:tc>
                  <a:txBody>
                    <a:bodyPr/>
                    <a:lstStyle/>
                    <a:p>
                      <a:pPr marL="139700" marR="0">
                        <a:lnSpc>
                          <a:spcPct val="115000"/>
                        </a:lnSpc>
                        <a:spcBef>
                          <a:spcPts val="0"/>
                        </a:spcBef>
                        <a:spcAft>
                          <a:spcPts val="500"/>
                        </a:spcAft>
                        <a:tabLst>
                          <a:tab pos="8223250" algn="r"/>
                        </a:tabLst>
                      </a:pPr>
                      <a:r>
                        <a:rPr lang="en-US" sz="2600" b="1" u="none" dirty="0">
                          <a:solidFill>
                            <a:srgbClr val="000000"/>
                          </a:solidFill>
                          <a:effectLst/>
                          <a:latin typeface="Gill Sans MT" panose="020B0502020104020203" pitchFamily="34" charset="0"/>
                          <a:ea typeface="Cambria"/>
                          <a:cs typeface="Cambria"/>
                        </a:rPr>
                        <a:t>Cost</a:t>
                      </a:r>
                      <a:endParaRPr lang="en-US" sz="2600" u="none" dirty="0">
                        <a:solidFill>
                          <a:srgbClr val="000000"/>
                        </a:solidFill>
                        <a:effectLst/>
                        <a:latin typeface="Gill Sans MT" panose="020B0502020104020203" pitchFamily="34" charset="0"/>
                        <a:ea typeface="Calibri"/>
                        <a:cs typeface="Calibri"/>
                      </a:endParaRPr>
                    </a:p>
                  </a:txBody>
                  <a:tcPr marL="120949" marR="120949" marT="60475" marB="60475"/>
                </a:tc>
                <a:tc>
                  <a:txBody>
                    <a:bodyPr/>
                    <a:lstStyle/>
                    <a:p>
                      <a:r>
                        <a:rPr lang="en-US" sz="1900" b="0" i="0" u="none" strike="noStrike" cap="none" dirty="0">
                          <a:solidFill>
                            <a:schemeClr val="dk1"/>
                          </a:solidFill>
                          <a:effectLst/>
                          <a:latin typeface="Gill Sans MT" panose="020B0502020104020203" pitchFamily="34" charset="0"/>
                          <a:ea typeface="+mn-ea"/>
                          <a:cs typeface="+mn-cs"/>
                          <a:sym typeface="Arial"/>
                        </a:rPr>
                        <a:t>Cost of warehousing operation (optional)</a:t>
                      </a:r>
                    </a:p>
                    <a:p>
                      <a:r>
                        <a:rPr lang="en-US" sz="1900" b="0" i="0" u="none" strike="noStrike" cap="none" dirty="0">
                          <a:solidFill>
                            <a:schemeClr val="dk1"/>
                          </a:solidFill>
                          <a:effectLst/>
                          <a:latin typeface="Gill Sans MT" panose="020B0502020104020203" pitchFamily="34" charset="0"/>
                          <a:ea typeface="+mn-ea"/>
                          <a:cs typeface="+mn-cs"/>
                          <a:sym typeface="Arial"/>
                        </a:rPr>
                        <a:t>Cost of distribution operation (optional)</a:t>
                      </a:r>
                      <a:endParaRPr lang="en-US" sz="2600" dirty="0">
                        <a:latin typeface="Gill Sans MT" panose="020B0502020104020203" pitchFamily="34" charset="0"/>
                      </a:endParaRPr>
                    </a:p>
                  </a:txBody>
                  <a:tcPr marL="120949" marR="120949" marT="60475" marB="60475"/>
                </a:tc>
                <a:extLst>
                  <a:ext uri="{0D108BD9-81ED-4DB2-BD59-A6C34878D82A}">
                    <a16:rowId xmlns:a16="http://schemas.microsoft.com/office/drawing/2014/main" xmlns="" val="10004"/>
                  </a:ext>
                </a:extLst>
              </a:tr>
              <a:tr h="613123">
                <a:tc>
                  <a:txBody>
                    <a:bodyPr/>
                    <a:lstStyle/>
                    <a:p>
                      <a:pPr marL="139700" marR="0">
                        <a:lnSpc>
                          <a:spcPct val="115000"/>
                        </a:lnSpc>
                        <a:spcBef>
                          <a:spcPts val="0"/>
                        </a:spcBef>
                        <a:spcAft>
                          <a:spcPts val="500"/>
                        </a:spcAft>
                        <a:tabLst>
                          <a:tab pos="8223250" algn="r"/>
                        </a:tabLst>
                      </a:pPr>
                      <a:r>
                        <a:rPr lang="en-US" sz="2600" b="1" u="none" dirty="0">
                          <a:solidFill>
                            <a:srgbClr val="000000"/>
                          </a:solidFill>
                          <a:effectLst/>
                          <a:latin typeface="Gill Sans MT" panose="020B0502020104020203" pitchFamily="34" charset="0"/>
                          <a:ea typeface="Cambria"/>
                          <a:cs typeface="Cambria"/>
                        </a:rPr>
                        <a:t>Temperature</a:t>
                      </a:r>
                      <a:endParaRPr lang="en-US" sz="2600" u="none" dirty="0">
                        <a:solidFill>
                          <a:srgbClr val="000000"/>
                        </a:solidFill>
                        <a:effectLst/>
                        <a:latin typeface="Gill Sans MT" panose="020B0502020104020203" pitchFamily="34" charset="0"/>
                        <a:ea typeface="Calibri"/>
                        <a:cs typeface="Calibri"/>
                      </a:endParaRPr>
                    </a:p>
                  </a:txBody>
                  <a:tcPr marL="120949" marR="120949" marT="60475" marB="60475"/>
                </a:tc>
                <a:tc>
                  <a:txBody>
                    <a:bodyPr/>
                    <a:lstStyle/>
                    <a:p>
                      <a:r>
                        <a:rPr lang="en-US" sz="1900" b="0" i="0" u="none" strike="noStrike" cap="none" dirty="0">
                          <a:solidFill>
                            <a:schemeClr val="dk1"/>
                          </a:solidFill>
                          <a:effectLst/>
                          <a:latin typeface="Gill Sans MT" panose="020B0502020104020203" pitchFamily="34" charset="0"/>
                          <a:ea typeface="+mn-ea"/>
                          <a:cs typeface="+mn-cs"/>
                          <a:sym typeface="Arial"/>
                        </a:rPr>
                        <a:t>Number and duration of temperature excursions in cold storage facility (optional)</a:t>
                      </a:r>
                      <a:endParaRPr lang="en-US" sz="2600" dirty="0">
                        <a:latin typeface="Gill Sans MT" panose="020B0502020104020203" pitchFamily="34" charset="0"/>
                      </a:endParaRPr>
                    </a:p>
                  </a:txBody>
                  <a:tcPr marL="120949" marR="120949" marT="60475" marB="60475"/>
                </a:tc>
                <a:extLst>
                  <a:ext uri="{0D108BD9-81ED-4DB2-BD59-A6C34878D82A}">
                    <a16:rowId xmlns:a16="http://schemas.microsoft.com/office/drawing/2014/main" xmlns="" val="10005"/>
                  </a:ext>
                </a:extLst>
              </a:tr>
              <a:tr h="734240">
                <a:tc>
                  <a:txBody>
                    <a:bodyPr/>
                    <a:lstStyle/>
                    <a:p>
                      <a:r>
                        <a:rPr lang="en-US" sz="2600" b="1" u="none" dirty="0">
                          <a:solidFill>
                            <a:srgbClr val="000000"/>
                          </a:solidFill>
                          <a:effectLst/>
                          <a:latin typeface="Gill Sans MT" panose="020B0502020104020203" pitchFamily="34" charset="0"/>
                          <a:ea typeface="Cambria"/>
                          <a:cs typeface="Cambria"/>
                        </a:rPr>
                        <a:t>  Key positions</a:t>
                      </a:r>
                      <a:endParaRPr lang="en-US" sz="2600" u="none" dirty="0">
                        <a:latin typeface="Gill Sans MT" panose="020B0502020104020203" pitchFamily="34" charset="0"/>
                      </a:endParaRPr>
                    </a:p>
                  </a:txBody>
                  <a:tcPr marL="120949" marR="120949" marT="60475" marB="60475"/>
                </a:tc>
                <a:tc>
                  <a:txBody>
                    <a:bodyPr/>
                    <a:lstStyle/>
                    <a:p>
                      <a:r>
                        <a:rPr lang="en-US" sz="1900" b="0" i="0" u="none" strike="noStrike" cap="none" dirty="0">
                          <a:solidFill>
                            <a:schemeClr val="dk1"/>
                          </a:solidFill>
                          <a:effectLst/>
                          <a:latin typeface="Gill Sans MT" panose="020B0502020104020203" pitchFamily="34" charset="0"/>
                          <a:ea typeface="+mn-ea"/>
                          <a:cs typeface="+mn-cs"/>
                          <a:sym typeface="Arial"/>
                        </a:rPr>
                        <a:t>Staff turnover rate</a:t>
                      </a:r>
                    </a:p>
                    <a:p>
                      <a:r>
                        <a:rPr lang="en-US" sz="1900" b="0" i="0" u="none" strike="noStrike" cap="none" dirty="0">
                          <a:solidFill>
                            <a:schemeClr val="dk1"/>
                          </a:solidFill>
                          <a:effectLst/>
                          <a:latin typeface="Gill Sans MT" panose="020B0502020104020203" pitchFamily="34" charset="0"/>
                          <a:ea typeface="+mn-ea"/>
                          <a:cs typeface="+mn-cs"/>
                          <a:sym typeface="Arial"/>
                        </a:rPr>
                        <a:t>Percent of key positions vacant (optional)</a:t>
                      </a:r>
                      <a:endParaRPr lang="en-US" sz="2600" dirty="0">
                        <a:latin typeface="Gill Sans MT" panose="020B0502020104020203" pitchFamily="34" charset="0"/>
                      </a:endParaRPr>
                    </a:p>
                  </a:txBody>
                  <a:tcPr marL="120949" marR="120949" marT="60475" marB="60475"/>
                </a:tc>
                <a:extLst>
                  <a:ext uri="{0D108BD9-81ED-4DB2-BD59-A6C34878D82A}">
                    <a16:rowId xmlns:a16="http://schemas.microsoft.com/office/drawing/2014/main" xmlns="" val="10006"/>
                  </a:ext>
                </a:extLst>
              </a:tr>
            </a:tbl>
          </a:graphicData>
        </a:graphic>
      </p:graphicFrame>
    </p:spTree>
    <p:extLst>
      <p:ext uri="{BB962C8B-B14F-4D97-AF65-F5344CB8AC3E}">
        <p14:creationId xmlns:p14="http://schemas.microsoft.com/office/powerpoint/2010/main" val="5286433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b="1" dirty="0">
                <a:solidFill>
                  <a:srgbClr val="C00000"/>
                </a:solidFill>
                <a:latin typeface="Gill Sans MT" panose="020B0502020104020203" pitchFamily="34" charset="0"/>
              </a:rPr>
              <a:t>Central tool</a:t>
            </a:r>
          </a:p>
        </p:txBody>
      </p:sp>
      <p:sp>
        <p:nvSpPr>
          <p:cNvPr id="4" name="Text Placeholder 3"/>
          <p:cNvSpPr>
            <a:spLocks noGrp="1"/>
          </p:cNvSpPr>
          <p:nvPr>
            <p:ph idx="1"/>
          </p:nvPr>
        </p:nvSpPr>
        <p:spPr/>
        <p:txBody>
          <a:bodyPr>
            <a:normAutofit/>
          </a:bodyPr>
          <a:lstStyle/>
          <a:p>
            <a:pPr>
              <a:buFont typeface="Wingdings" panose="05000000000000000000" pitchFamily="2" charset="2"/>
              <a:buChar char="ü"/>
            </a:pPr>
            <a:r>
              <a:rPr lang="en-US" sz="3200" dirty="0">
                <a:latin typeface="Gill Sans MT" panose="020B0502020104020203" pitchFamily="34" charset="0"/>
              </a:rPr>
              <a:t>For Central Medical Stores, MoH, and other similar entities – should only be collected once or a few times.</a:t>
            </a:r>
          </a:p>
          <a:p>
            <a:endParaRPr lang="en-US" sz="3200" dirty="0">
              <a:latin typeface="Gill Sans MT" panose="020B0502020104020203" pitchFamily="34" charset="0"/>
            </a:endParaRPr>
          </a:p>
          <a:p>
            <a:endParaRPr lang="en-US" sz="3200" dirty="0">
              <a:latin typeface="Gill Sans MT" panose="020B0502020104020203" pitchFamily="34" charset="0"/>
            </a:endParaRPr>
          </a:p>
          <a:p>
            <a:pPr>
              <a:buFont typeface="Wingdings" panose="05000000000000000000" pitchFamily="2" charset="2"/>
              <a:buChar char="ü"/>
            </a:pPr>
            <a:r>
              <a:rPr lang="en-US" sz="3200" dirty="0">
                <a:latin typeface="Gill Sans MT" panose="020B0502020104020203" pitchFamily="34" charset="0"/>
              </a:rPr>
              <a:t>Detailed definitions / instructions provided within the tool.</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spTree>
    <p:extLst>
      <p:ext uri="{BB962C8B-B14F-4D97-AF65-F5344CB8AC3E}">
        <p14:creationId xmlns:p14="http://schemas.microsoft.com/office/powerpoint/2010/main" val="24037812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711200" y="-102084"/>
            <a:ext cx="13614400" cy="580800"/>
          </a:xfrm>
        </p:spPr>
        <p:txBody>
          <a:bodyPr>
            <a:normAutofit/>
          </a:bodyPr>
          <a:lstStyle/>
          <a:p>
            <a:pPr algn="ctr"/>
            <a:r>
              <a:rPr lang="en-US" sz="2800" b="1" dirty="0">
                <a:solidFill>
                  <a:srgbClr val="C00000"/>
                </a:solidFill>
                <a:latin typeface="Gill Sans MT" panose="020B0502020104020203" pitchFamily="34" charset="0"/>
              </a:rPr>
              <a:t>KPIs in the Central data collection (extraction) tool</a:t>
            </a:r>
          </a:p>
        </p:txBody>
      </p:sp>
      <p:sp>
        <p:nvSpPr>
          <p:cNvPr id="6" name="Content Placeholder 5">
            <a:extLst>
              <a:ext uri="{FF2B5EF4-FFF2-40B4-BE49-F238E27FC236}">
                <a16:creationId xmlns:a16="http://schemas.microsoft.com/office/drawing/2014/main" xmlns="" id="{57FD964C-A9D3-4FCD-B874-2077630F3797}"/>
              </a:ext>
            </a:extLst>
          </p:cNvPr>
          <p:cNvSpPr>
            <a:spLocks noGrp="1"/>
          </p:cNvSpPr>
          <p:nvPr>
            <p:ph idx="1"/>
          </p:nvPr>
        </p:nvSpPr>
        <p:spPr/>
        <p:txBody>
          <a:bodyPr/>
          <a:lstStyle/>
          <a:p>
            <a:endParaRPr lang="en-US"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graphicFrame>
        <p:nvGraphicFramePr>
          <p:cNvPr id="5" name="Table 4"/>
          <p:cNvGraphicFramePr>
            <a:graphicFrameLocks noGrp="1"/>
          </p:cNvGraphicFramePr>
          <p:nvPr>
            <p:extLst/>
          </p:nvPr>
        </p:nvGraphicFramePr>
        <p:xfrm>
          <a:off x="214866" y="509085"/>
          <a:ext cx="11977134" cy="6355983"/>
        </p:xfrm>
        <a:graphic>
          <a:graphicData uri="http://schemas.openxmlformats.org/drawingml/2006/table">
            <a:tbl>
              <a:tblPr firstRow="1" bandRow="1">
                <a:tableStyleId>{5C22544A-7EE6-4342-B048-85BDC9FD1C3A}</a:tableStyleId>
              </a:tblPr>
              <a:tblGrid>
                <a:gridCol w="9373580">
                  <a:extLst>
                    <a:ext uri="{9D8B030D-6E8A-4147-A177-3AD203B41FA5}">
                      <a16:colId xmlns:a16="http://schemas.microsoft.com/office/drawing/2014/main" xmlns="" val="20000"/>
                    </a:ext>
                  </a:extLst>
                </a:gridCol>
                <a:gridCol w="2603554">
                  <a:extLst>
                    <a:ext uri="{9D8B030D-6E8A-4147-A177-3AD203B41FA5}">
                      <a16:colId xmlns:a16="http://schemas.microsoft.com/office/drawing/2014/main" xmlns="" val="20001"/>
                    </a:ext>
                  </a:extLst>
                </a:gridCol>
              </a:tblGrid>
              <a:tr h="512489">
                <a:tc>
                  <a:txBody>
                    <a:bodyPr/>
                    <a:lstStyle/>
                    <a:p>
                      <a:pPr marL="0" marR="0" indent="0" algn="l" defTabSz="604738" rtl="0" eaLnBrk="1" fontAlgn="auto" latinLnBrk="0" hangingPunct="1">
                        <a:lnSpc>
                          <a:spcPct val="100000"/>
                        </a:lnSpc>
                        <a:spcBef>
                          <a:spcPts val="0"/>
                        </a:spcBef>
                        <a:spcAft>
                          <a:spcPts val="0"/>
                        </a:spcAft>
                        <a:buClrTx/>
                        <a:buSzTx/>
                        <a:buFontTx/>
                        <a:buNone/>
                        <a:tabLst/>
                        <a:defRPr/>
                      </a:pPr>
                      <a:r>
                        <a:rPr lang="en-US" sz="2600" dirty="0">
                          <a:latin typeface="Gill Sans MT" panose="020B0502020104020203" pitchFamily="34" charset="0"/>
                        </a:rPr>
                        <a:t>Data collection table</a:t>
                      </a:r>
                    </a:p>
                  </a:txBody>
                  <a:tcPr marL="120949" marR="120949" marT="60475" marB="60475"/>
                </a:tc>
                <a:tc>
                  <a:txBody>
                    <a:bodyPr/>
                    <a:lstStyle/>
                    <a:p>
                      <a:r>
                        <a:rPr lang="en-US" sz="2600" dirty="0">
                          <a:latin typeface="Gill Sans MT" panose="020B0502020104020203" pitchFamily="34" charset="0"/>
                        </a:rPr>
                        <a:t>Where</a:t>
                      </a:r>
                    </a:p>
                  </a:txBody>
                  <a:tcPr marL="120949" marR="120949" marT="60475" marB="60475"/>
                </a:tc>
                <a:extLst>
                  <a:ext uri="{0D108BD9-81ED-4DB2-BD59-A6C34878D82A}">
                    <a16:rowId xmlns:a16="http://schemas.microsoft.com/office/drawing/2014/main" xmlns="" val="10000"/>
                  </a:ext>
                </a:extLst>
              </a:tr>
              <a:tr h="479637">
                <a:tc>
                  <a:txBody>
                    <a:bodyPr/>
                    <a:lstStyle/>
                    <a:p>
                      <a:pPr marR="0" algn="l" rtl="0">
                        <a:lnSpc>
                          <a:spcPct val="100000"/>
                        </a:lnSpc>
                        <a:spcBef>
                          <a:spcPts val="0"/>
                        </a:spcBef>
                        <a:spcAft>
                          <a:spcPts val="0"/>
                        </a:spcAft>
                        <a:buClr>
                          <a:srgbClr val="000000"/>
                        </a:buClr>
                        <a:buFont typeface="Arial"/>
                      </a:pPr>
                      <a:r>
                        <a:rPr lang="en-US" sz="2100" b="0" i="0" u="none" strike="noStrike" cap="none" dirty="0">
                          <a:solidFill>
                            <a:schemeClr val="dk1"/>
                          </a:solidFill>
                          <a:effectLst/>
                          <a:latin typeface="Gill Sans MT" panose="020B0502020104020203" pitchFamily="34" charset="0"/>
                          <a:ea typeface="+mn-ea"/>
                          <a:cs typeface="+mn-cs"/>
                          <a:sym typeface="Arial"/>
                        </a:rPr>
                        <a:t>Forecast Accuracy</a:t>
                      </a:r>
                    </a:p>
                  </a:txBody>
                  <a:tcPr marL="120949" marR="120949" marT="60475" marB="60475"/>
                </a:tc>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Forecasting unit(s)</a:t>
                      </a:r>
                    </a:p>
                  </a:txBody>
                  <a:tcPr marL="120949" marR="120949" marT="60475" marB="60475"/>
                </a:tc>
                <a:extLst>
                  <a:ext uri="{0D108BD9-81ED-4DB2-BD59-A6C34878D82A}">
                    <a16:rowId xmlns:a16="http://schemas.microsoft.com/office/drawing/2014/main" xmlns="" val="10001"/>
                  </a:ext>
                </a:extLst>
              </a:tr>
              <a:tr h="479637">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Supply Plan Accuracy</a:t>
                      </a:r>
                    </a:p>
                  </a:txBody>
                  <a:tcPr marL="120949" marR="120949" marT="60475" marB="60475"/>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100" b="0" i="0" u="none" strike="noStrike" cap="none" dirty="0">
                          <a:solidFill>
                            <a:schemeClr val="dk1"/>
                          </a:solidFill>
                          <a:effectLst/>
                          <a:latin typeface="Gill Sans MT" panose="020B0502020104020203" pitchFamily="34" charset="0"/>
                          <a:ea typeface="+mn-ea"/>
                          <a:cs typeface="+mn-cs"/>
                          <a:sym typeface="Arial"/>
                        </a:rPr>
                        <a:t>Forecasting unit(s)</a:t>
                      </a:r>
                    </a:p>
                  </a:txBody>
                  <a:tcPr marL="120949" marR="120949" marT="60475" marB="60475"/>
                </a:tc>
                <a:extLst>
                  <a:ext uri="{0D108BD9-81ED-4DB2-BD59-A6C34878D82A}">
                    <a16:rowId xmlns:a16="http://schemas.microsoft.com/office/drawing/2014/main" xmlns="" val="10002"/>
                  </a:ext>
                </a:extLst>
              </a:tr>
              <a:tr h="479637">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Source of Funds </a:t>
                      </a:r>
                    </a:p>
                  </a:txBody>
                  <a:tcPr marL="120949" marR="120949" marT="60475" marB="60475"/>
                </a:tc>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MoH / Finance</a:t>
                      </a:r>
                    </a:p>
                  </a:txBody>
                  <a:tcPr marL="120949" marR="120949" marT="60475" marB="60475"/>
                </a:tc>
                <a:extLst>
                  <a:ext uri="{0D108BD9-81ED-4DB2-BD59-A6C34878D82A}">
                    <a16:rowId xmlns:a16="http://schemas.microsoft.com/office/drawing/2014/main" xmlns="" val="10003"/>
                  </a:ext>
                </a:extLst>
              </a:tr>
              <a:tr h="479637">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Prices Paid</a:t>
                      </a:r>
                    </a:p>
                  </a:txBody>
                  <a:tcPr marL="120949" marR="120949" marT="60475" marB="60475"/>
                </a:tc>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MoH / Procurement</a:t>
                      </a:r>
                    </a:p>
                  </a:txBody>
                  <a:tcPr marL="120949" marR="120949" marT="60475" marB="60475"/>
                </a:tc>
                <a:extLst>
                  <a:ext uri="{0D108BD9-81ED-4DB2-BD59-A6C34878D82A}">
                    <a16:rowId xmlns:a16="http://schemas.microsoft.com/office/drawing/2014/main" xmlns="" val="10004"/>
                  </a:ext>
                </a:extLst>
              </a:tr>
              <a:tr h="749023">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Number of emergency orders placed on vendors, as a percentage of total orders placed, and Procurement methods employed</a:t>
                      </a:r>
                    </a:p>
                  </a:txBody>
                  <a:tcPr marL="120949" marR="120949" marT="60475" marB="60475"/>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100" b="0" i="0" u="none" strike="noStrike" cap="none" dirty="0">
                          <a:solidFill>
                            <a:schemeClr val="dk1"/>
                          </a:solidFill>
                          <a:effectLst/>
                          <a:latin typeface="Gill Sans MT" panose="020B0502020104020203" pitchFamily="34" charset="0"/>
                          <a:ea typeface="+mn-ea"/>
                          <a:cs typeface="+mn-cs"/>
                          <a:sym typeface="Arial"/>
                        </a:rPr>
                        <a:t>MoH / Procurement</a:t>
                      </a:r>
                    </a:p>
                  </a:txBody>
                  <a:tcPr marL="120949" marR="120949" marT="60475" marB="60475"/>
                </a:tc>
                <a:extLst>
                  <a:ext uri="{0D108BD9-81ED-4DB2-BD59-A6C34878D82A}">
                    <a16:rowId xmlns:a16="http://schemas.microsoft.com/office/drawing/2014/main" xmlns="" val="10005"/>
                  </a:ext>
                </a:extLst>
              </a:tr>
              <a:tr h="479637">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Vendor on-time and in full delivery rate and Supplier Fill Rate</a:t>
                      </a:r>
                    </a:p>
                  </a:txBody>
                  <a:tcPr marL="120949" marR="120949" marT="60475" marB="60475"/>
                </a:tc>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CMS / procurement</a:t>
                      </a:r>
                    </a:p>
                  </a:txBody>
                  <a:tcPr marL="120949" marR="120949" marT="60475" marB="60475"/>
                </a:tc>
                <a:extLst>
                  <a:ext uri="{0D108BD9-81ED-4DB2-BD59-A6C34878D82A}">
                    <a16:rowId xmlns:a16="http://schemas.microsoft.com/office/drawing/2014/main" xmlns="" val="10006"/>
                  </a:ext>
                </a:extLst>
              </a:tr>
              <a:tr h="479637">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100" b="0" i="0" u="none" strike="noStrike" cap="none" dirty="0">
                          <a:solidFill>
                            <a:schemeClr val="dk1"/>
                          </a:solidFill>
                          <a:effectLst/>
                          <a:latin typeface="Gill Sans MT" panose="020B0502020104020203" pitchFamily="34" charset="0"/>
                          <a:ea typeface="+mn-ea"/>
                          <a:cs typeface="+mn-cs"/>
                          <a:sym typeface="Arial"/>
                        </a:rPr>
                        <a:t>Customs clearance time</a:t>
                      </a:r>
                    </a:p>
                  </a:txBody>
                  <a:tcPr marL="120949" marR="120949" marT="60475" marB="60475"/>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100" b="0" i="0" u="none" strike="noStrike" cap="none" dirty="0">
                          <a:solidFill>
                            <a:schemeClr val="dk1"/>
                          </a:solidFill>
                          <a:effectLst/>
                          <a:latin typeface="Gill Sans MT" panose="020B0502020104020203" pitchFamily="34" charset="0"/>
                          <a:ea typeface="+mn-ea"/>
                          <a:cs typeface="+mn-cs"/>
                          <a:sym typeface="Arial"/>
                        </a:rPr>
                        <a:t>MoH / CMS</a:t>
                      </a:r>
                    </a:p>
                  </a:txBody>
                  <a:tcPr marL="120949" marR="120949" marT="60475" marB="60475"/>
                </a:tc>
                <a:extLst>
                  <a:ext uri="{0D108BD9-81ED-4DB2-BD59-A6C34878D82A}">
                    <a16:rowId xmlns:a16="http://schemas.microsoft.com/office/drawing/2014/main" xmlns="" val="10007"/>
                  </a:ext>
                </a:extLst>
              </a:tr>
              <a:tr h="479637">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100" b="0" i="0" u="none" strike="noStrike" cap="none" dirty="0">
                          <a:solidFill>
                            <a:schemeClr val="dk1"/>
                          </a:solidFill>
                          <a:effectLst/>
                          <a:latin typeface="Gill Sans MT" panose="020B0502020104020203" pitchFamily="34" charset="0"/>
                          <a:ea typeface="+mn-ea"/>
                          <a:cs typeface="+mn-cs"/>
                          <a:sym typeface="Arial"/>
                        </a:rPr>
                        <a:t>Stock turn per annum</a:t>
                      </a:r>
                    </a:p>
                  </a:txBody>
                  <a:tcPr marL="120949" marR="120949" marT="60475" marB="60475"/>
                </a:tc>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Central Warehouse</a:t>
                      </a:r>
                    </a:p>
                  </a:txBody>
                  <a:tcPr marL="120949" marR="120949" marT="60475" marB="60475"/>
                </a:tc>
                <a:extLst>
                  <a:ext uri="{0D108BD9-81ED-4DB2-BD59-A6C34878D82A}">
                    <a16:rowId xmlns:a16="http://schemas.microsoft.com/office/drawing/2014/main" xmlns="" val="10008"/>
                  </a:ext>
                </a:extLst>
              </a:tr>
              <a:tr h="479637">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100" b="0" i="0" u="none" strike="noStrike" cap="none" dirty="0">
                          <a:solidFill>
                            <a:schemeClr val="dk1"/>
                          </a:solidFill>
                          <a:effectLst/>
                          <a:latin typeface="Gill Sans MT" panose="020B0502020104020203" pitchFamily="34" charset="0"/>
                          <a:ea typeface="+mn-ea"/>
                          <a:cs typeface="+mn-cs"/>
                          <a:sym typeface="Arial"/>
                        </a:rPr>
                        <a:t>Staff turnover rate and Percentage of key positions vacant	</a:t>
                      </a:r>
                    </a:p>
                  </a:txBody>
                  <a:tcPr marL="120949" marR="120949" marT="60475" marB="60475"/>
                </a:tc>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MoH / HR</a:t>
                      </a:r>
                    </a:p>
                  </a:txBody>
                  <a:tcPr marL="120949" marR="120949" marT="60475" marB="60475"/>
                </a:tc>
                <a:extLst>
                  <a:ext uri="{0D108BD9-81ED-4DB2-BD59-A6C34878D82A}">
                    <a16:rowId xmlns:a16="http://schemas.microsoft.com/office/drawing/2014/main" xmlns="" val="10009"/>
                  </a:ext>
                </a:extLst>
              </a:tr>
              <a:tr h="479637">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100" b="0" i="0" u="none" strike="noStrike" cap="none" dirty="0">
                          <a:solidFill>
                            <a:schemeClr val="dk1"/>
                          </a:solidFill>
                          <a:effectLst/>
                          <a:latin typeface="Gill Sans MT" panose="020B0502020104020203" pitchFamily="34" charset="0"/>
                          <a:ea typeface="+mn-ea"/>
                          <a:cs typeface="+mn-cs"/>
                          <a:sym typeface="Arial"/>
                        </a:rPr>
                        <a:t>Facility reporting rates on-time and complete</a:t>
                      </a:r>
                    </a:p>
                  </a:txBody>
                  <a:tcPr marL="120949" marR="120949" marT="60475" marB="60475"/>
                </a:tc>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MoH / LMIS</a:t>
                      </a:r>
                    </a:p>
                  </a:txBody>
                  <a:tcPr marL="120949" marR="120949" marT="60475" marB="60475"/>
                </a:tc>
                <a:extLst>
                  <a:ext uri="{0D108BD9-81ED-4DB2-BD59-A6C34878D82A}">
                    <a16:rowId xmlns:a16="http://schemas.microsoft.com/office/drawing/2014/main" xmlns="" val="10010"/>
                  </a:ext>
                </a:extLst>
              </a:tr>
              <a:tr h="749023">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100" b="0" i="0" u="none" strike="noStrike" cap="none" dirty="0">
                          <a:solidFill>
                            <a:schemeClr val="dk1"/>
                          </a:solidFill>
                          <a:effectLst/>
                          <a:latin typeface="Gill Sans MT" panose="020B0502020104020203" pitchFamily="34" charset="0"/>
                          <a:ea typeface="+mn-ea"/>
                          <a:cs typeface="+mn-cs"/>
                          <a:sym typeface="Arial"/>
                        </a:rPr>
                        <a:t>Percentage of product batches tested and meeting quality standards</a:t>
                      </a:r>
                      <a:endParaRPr lang="en-US" sz="3200" b="1" i="0" u="none" strike="noStrike" cap="none" dirty="0">
                        <a:solidFill>
                          <a:srgbClr val="000000"/>
                        </a:solidFill>
                        <a:effectLst/>
                        <a:latin typeface="Gill Sans MT" panose="020B0502020104020203" pitchFamily="34" charset="0"/>
                        <a:ea typeface="Calibri"/>
                        <a:cs typeface="Calibri"/>
                        <a:sym typeface="Arial"/>
                      </a:endParaRPr>
                    </a:p>
                  </a:txBody>
                  <a:tcPr marL="120949" marR="120949" marT="60475" marB="60475"/>
                </a:tc>
                <a:tc>
                  <a:txBody>
                    <a:bodyPr/>
                    <a:lstStyle/>
                    <a:p>
                      <a:pPr marR="0" algn="l" rtl="0">
                        <a:lnSpc>
                          <a:spcPct val="100000"/>
                        </a:lnSpc>
                        <a:spcBef>
                          <a:spcPts val="0"/>
                        </a:spcBef>
                        <a:spcAft>
                          <a:spcPts val="0"/>
                        </a:spcAft>
                        <a:buClr>
                          <a:srgbClr val="000000"/>
                        </a:buClr>
                        <a:buFont typeface="Arial"/>
                      </a:pPr>
                      <a:r>
                        <a:rPr lang="en-US" sz="2100" b="0" i="0" u="none" strike="noStrike" cap="none" dirty="0">
                          <a:solidFill>
                            <a:schemeClr val="dk1"/>
                          </a:solidFill>
                          <a:effectLst/>
                          <a:latin typeface="Gill Sans MT" panose="020B0502020104020203" pitchFamily="34" charset="0"/>
                          <a:ea typeface="+mn-ea"/>
                          <a:cs typeface="+mn-cs"/>
                          <a:sym typeface="Arial"/>
                        </a:rPr>
                        <a:t>Quality assurance unit</a:t>
                      </a:r>
                    </a:p>
                  </a:txBody>
                  <a:tcPr marL="120949" marR="120949" marT="60475" marB="60475"/>
                </a:tc>
                <a:extLst>
                  <a:ext uri="{0D108BD9-81ED-4DB2-BD59-A6C34878D82A}">
                    <a16:rowId xmlns:a16="http://schemas.microsoft.com/office/drawing/2014/main" xmlns="" val="10011"/>
                  </a:ext>
                </a:extLst>
              </a:tr>
            </a:tbl>
          </a:graphicData>
        </a:graphic>
      </p:graphicFrame>
    </p:spTree>
    <p:extLst>
      <p:ext uri="{BB962C8B-B14F-4D97-AF65-F5344CB8AC3E}">
        <p14:creationId xmlns:p14="http://schemas.microsoft.com/office/powerpoint/2010/main" val="37920899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6.9-Template_12.7.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TotalTime>
  <Words>1854</Words>
  <Application>Microsoft Office PowerPoint</Application>
  <PresentationFormat>Widescreen</PresentationFormat>
  <Paragraphs>190</Paragraphs>
  <Slides>11</Slides>
  <Notes>11</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11</vt:i4>
      </vt:variant>
    </vt:vector>
  </HeadingPairs>
  <TitlesOfParts>
    <vt:vector size="20" baseType="lpstr">
      <vt:lpstr>Arial</vt:lpstr>
      <vt:lpstr>Calibri</vt:lpstr>
      <vt:lpstr>Calibri Light</vt:lpstr>
      <vt:lpstr>Cambria</vt:lpstr>
      <vt:lpstr>Gill Sans MT</vt:lpstr>
      <vt:lpstr>Times</vt:lpstr>
      <vt:lpstr>Wingdings</vt:lpstr>
      <vt:lpstr>Office Theme</vt:lpstr>
      <vt:lpstr>16.9-Template_12.7.2016</vt:lpstr>
      <vt:lpstr>PowerPoint Presentation</vt:lpstr>
      <vt:lpstr>KPI Module- KPI Calculations</vt:lpstr>
      <vt:lpstr>Two KPI data collection forms</vt:lpstr>
      <vt:lpstr>Non-Central tool</vt:lpstr>
      <vt:lpstr>Data Collection Tables in the ‘non-central’  data collection (extraction) tool</vt:lpstr>
      <vt:lpstr>Data collected, by table</vt:lpstr>
      <vt:lpstr>KPIs calculated from data collected, by table</vt:lpstr>
      <vt:lpstr>Central tool</vt:lpstr>
      <vt:lpstr>KPIs in the Central data collection (extraction) tool</vt:lpstr>
      <vt:lpstr>KPIs, by Data Collection Tables (a)</vt:lpstr>
      <vt:lpstr>KPIs, by Data Collection Tables (b)</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Ben Johns</cp:lastModifiedBy>
  <cp:revision>32</cp:revision>
  <dcterms:created xsi:type="dcterms:W3CDTF">2018-05-01T03:53:35Z</dcterms:created>
  <dcterms:modified xsi:type="dcterms:W3CDTF">2018-08-21T18:14:31Z</dcterms:modified>
</cp:coreProperties>
</file>