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4"/>
  </p:notesMasterIdLst>
  <p:sldIdLst>
    <p:sldId id="346" r:id="rId2"/>
    <p:sldId id="34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73394"/>
  </p:normalViewPr>
  <p:slideViewPr>
    <p:cSldViewPr snapToGrid="0">
      <p:cViewPr varScale="1">
        <p:scale>
          <a:sx n="63" d="100"/>
          <a:sy n="63" d="100"/>
        </p:scale>
        <p:origin x="1411"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9/17/2018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C5ABAD56-5850-4CA0-950E-95AD55C47892}"/>
              </a:ext>
            </a:extLst>
          </p:cNvPr>
          <p:cNvSpPr>
            <a:spLocks noGrp="1" noRot="1" noChangeAspect="1" noChangeArrowheads="1" noTextEdit="1"/>
          </p:cNvSpPr>
          <p:nvPr>
            <p:ph type="sldImg"/>
          </p:nvPr>
        </p:nvSpPr>
        <p:spPr>
          <a:ln/>
        </p:spPr>
      </p:sp>
      <p:sp>
        <p:nvSpPr>
          <p:cNvPr id="50179" name="Notes Placeholder 2">
            <a:extLst>
              <a:ext uri="{FF2B5EF4-FFF2-40B4-BE49-F238E27FC236}">
                <a16:creationId xmlns:a16="http://schemas.microsoft.com/office/drawing/2014/main" id="{9F825710-950D-4518-B300-210E473740D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50180" name="Slide Number Placeholder 3">
            <a:extLst>
              <a:ext uri="{FF2B5EF4-FFF2-40B4-BE49-F238E27FC236}">
                <a16:creationId xmlns:a16="http://schemas.microsoft.com/office/drawing/2014/main" id="{CADA02A8-8205-4EC1-9D95-1ECEDDD368C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7C60077C-DDFF-4B6D-86A2-8CFB86B9DDE9}" type="slidenum">
              <a:rPr lang="en-US" altLang="en-US" sz="1200">
                <a:latin typeface="Times" charset="0"/>
              </a:rPr>
              <a:pPr>
                <a:defRPr/>
              </a:pPr>
              <a:t>1</a:t>
            </a:fld>
            <a:endParaRPr lang="en-US" altLang="en-US" sz="1200" dirty="0">
              <a:latin typeface="Times" charset="0"/>
            </a:endParaRPr>
          </a:p>
        </p:txBody>
      </p:sp>
    </p:spTree>
    <p:extLst>
      <p:ext uri="{BB962C8B-B14F-4D97-AF65-F5344CB8AC3E}">
        <p14:creationId xmlns:p14="http://schemas.microsoft.com/office/powerpoint/2010/main" val="790951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first exercise of the day is something of an ice-breaker to get the mental juices flowing, and to get the trainees thinking about what is needed to run a successful NSCA</a:t>
            </a:r>
            <a:r>
              <a:rPr lang="en-US" baseline="0" dirty="0"/>
              <a:t> assessment.  The goal is to apply the tasks listed and discussed at a high level yesterday to a timeline, and to consider the resources (human, physical and financial) needed for an assessment.  </a:t>
            </a:r>
            <a:endParaRPr lang="en-US" dirty="0"/>
          </a:p>
          <a:p>
            <a:r>
              <a:rPr lang="en-US" dirty="0"/>
              <a:t>For this exercise,</a:t>
            </a:r>
            <a:r>
              <a:rPr lang="en-US" baseline="0" dirty="0"/>
              <a:t> think about what size country you plan on implementing and the scope of the assessment you plan on assessing. Some key pieces of the timeline you will want to think about are gaining stakeholder buy-in and investment, supply chain mapping and validation, training of data collectors, data collection.</a:t>
            </a:r>
          </a:p>
          <a:p>
            <a:endParaRPr lang="en-US" baseline="0" dirty="0"/>
          </a:p>
          <a:p>
            <a:r>
              <a:rPr lang="en-US" baseline="0" dirty="0"/>
              <a:t>Numbers of groups, and group size will depend on the number of trainees, always aim for a minimum of two groups to get contrasting answers, and if possible keep the numbers of groups even.  Ideal size is 4-6 person per group.  Obviously if you have more than 2 groups then split the questions two sets of groups, i.e. if you have six groups then ask groups 1, 3 &amp; 5 to answer the questions under group 1 in the slide, and groups 2, 4 &amp; 6 to answer the Group 2 questions.  Feel free to amend the </a:t>
            </a:r>
            <a:r>
              <a:rPr lang="en-US" baseline="0"/>
              <a:t>slide accordingly.</a:t>
            </a:r>
            <a:endParaRPr lang="en-US" baseline="0" dirty="0"/>
          </a:p>
          <a:p>
            <a:endParaRPr lang="en-US" baseline="0" dirty="0"/>
          </a:p>
          <a:p>
            <a:r>
              <a:rPr lang="en-US" baseline="0" dirty="0"/>
              <a:t>NB for presenters: This will exercise test some of the learning from Day 1, and should draw out some possibly wide divergences of view of time and cost in particular, and this is good because to emphasizes the point that there is no right answer, and ever NSAC implementation is different to one degree or another.</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dirty="0"/>
          </a:p>
        </p:txBody>
      </p:sp>
    </p:spTree>
    <p:extLst>
      <p:ext uri="{BB962C8B-B14F-4D97-AF65-F5344CB8AC3E}">
        <p14:creationId xmlns:p14="http://schemas.microsoft.com/office/powerpoint/2010/main" val="18784628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9/17/2018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9/17/2018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9/17/2018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9/17/2018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9/17/2018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9/17/2018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9/17/2018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9/17/2018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9/17/2018</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9/17/2018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9/17/2018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9/17/2018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9/17/2018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9/17/2018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9/17/2018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9/17/2018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9/17/2018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9/17/2018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9/17/2018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9/17/2018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9/17/2018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9/17/2018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9/17/2018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9/17/2018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9/17/2018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9/17/2018</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9/17/2018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9/17/2018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9/17/2018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9/17/2018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9/17/2018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9/17/2018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9/17/2018</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 Id="rId5" Type="http://schemas.openxmlformats.org/officeDocument/2006/relationships/image" Target="../media/image5.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E49E1DC-55D1-4BA1-A1FB-0CF963769A37}"/>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0000"/>
                    </a14:imgEffect>
                    <a14:imgEffect>
                      <a14:brightnessContrast bright="-60000"/>
                    </a14:imgEffect>
                  </a14:imgLayer>
                </a14:imgProps>
              </a:ext>
            </a:extLst>
          </a:blip>
          <a:stretch>
            <a:fillRect/>
          </a:stretch>
        </p:blipFill>
        <p:spPr>
          <a:xfrm>
            <a:off x="43403" y="-10894"/>
            <a:ext cx="12094942" cy="6856300"/>
          </a:xfrm>
          <a:prstGeom prst="rect">
            <a:avLst/>
          </a:prstGeom>
        </p:spPr>
      </p:pic>
      <p:cxnSp>
        <p:nvCxnSpPr>
          <p:cNvPr id="6" name="Straight Connector 5">
            <a:extLst>
              <a:ext uri="{FF2B5EF4-FFF2-40B4-BE49-F238E27FC236}">
                <a16:creationId xmlns:a16="http://schemas.microsoft.com/office/drawing/2014/main" id="{D14EF1DA-9DA4-46C0-B282-FBBC28523A35}"/>
              </a:ext>
            </a:extLst>
          </p:cNvPr>
          <p:cNvCxnSpPr>
            <a:cxnSpLocks/>
          </p:cNvCxnSpPr>
          <p:nvPr/>
        </p:nvCxnSpPr>
        <p:spPr>
          <a:xfrm>
            <a:off x="6208574" y="6096867"/>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770B946E-4840-4436-8480-F1959CCDDDB8}"/>
              </a:ext>
            </a:extLst>
          </p:cNvPr>
          <p:cNvSpPr>
            <a:spLocks noGrp="1"/>
          </p:cNvSpPr>
          <p:nvPr/>
        </p:nvSpPr>
        <p:spPr>
          <a:xfrm>
            <a:off x="2362201" y="1479551"/>
            <a:ext cx="8077200"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a:t>
            </a:r>
            <a:r>
              <a:rPr lang="en-US" altLang="en-US" sz="320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 STAKEHOLDER TRAINING</a:t>
            </a:r>
          </a:p>
          <a:p>
            <a:pPr eaLnBrk="1" hangingPunct="1">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2:  Kick-Off Exercise</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eaLnBrk="1" hangingPunct="1">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id="{30E96685-0D43-40DB-883D-FF196390092A}"/>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defRPr/>
            </a:pPr>
            <a:r>
              <a:rPr lang="en-US" sz="1800">
                <a:solidFill>
                  <a:srgbClr val="FFFFFF"/>
                </a:solidFill>
              </a:rPr>
              <a:t>--/--/----</a:t>
            </a:r>
            <a:endParaRPr lang="en-US" sz="1800" dirty="0">
              <a:solidFill>
                <a:srgbClr val="FFFFFF"/>
              </a:solidFill>
            </a:endParaRPr>
          </a:p>
        </p:txBody>
      </p:sp>
      <p:cxnSp>
        <p:nvCxnSpPr>
          <p:cNvPr id="12" name="Straight Connector 11">
            <a:extLst>
              <a:ext uri="{FF2B5EF4-FFF2-40B4-BE49-F238E27FC236}">
                <a16:creationId xmlns:a16="http://schemas.microsoft.com/office/drawing/2014/main" id="{1E087F55-E6A5-43B2-A51A-7DF702B4FFAC}"/>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9159" name="Picture 3" descr="C:\Users\Mariana Rodrigues\AppData\Local\Microsoft\Windows\INetCacheContent.Word\Horizontal_RGB_294_White.png">
            <a:extLst>
              <a:ext uri="{FF2B5EF4-FFF2-40B4-BE49-F238E27FC236}">
                <a16:creationId xmlns:a16="http://schemas.microsoft.com/office/drawing/2014/main" id="{FAD91B03-7557-4E75-87CF-693947E0F8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9335" t="13753" r="7623" b="12534"/>
          <a:stretch>
            <a:fillRect/>
          </a:stretch>
        </p:blipFill>
        <p:spPr bwMode="auto">
          <a:xfrm>
            <a:off x="4457700" y="616293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F91E393C-5077-43D6-9E0E-F602E7BC8A37}"/>
              </a:ext>
            </a:extLst>
          </p:cNvPr>
          <p:cNvSpPr txBox="1"/>
          <p:nvPr/>
        </p:nvSpPr>
        <p:spPr>
          <a:xfrm>
            <a:off x="6208575" y="6113361"/>
            <a:ext cx="5912774" cy="584775"/>
          </a:xfrm>
          <a:prstGeom prst="rect">
            <a:avLst/>
          </a:prstGeom>
          <a:noFill/>
        </p:spPr>
        <p:txBody>
          <a:bodyPr wrap="square" rtlCol="0">
            <a:spAutoFit/>
          </a:bodyPr>
          <a:lstStyle/>
          <a:p>
            <a:r>
              <a:rPr lang="en-US" sz="1600" b="1" dirty="0">
                <a:solidFill>
                  <a:schemeClr val="bg1"/>
                </a:solidFill>
                <a:latin typeface="+mj-lt"/>
              </a:rPr>
              <a:t>USAID Global Health Supply Chain Program - Technical Assistance - National Supply Chain Assessment Task Order </a:t>
            </a:r>
          </a:p>
        </p:txBody>
      </p:sp>
    </p:spTree>
    <p:extLst>
      <p:ext uri="{BB962C8B-B14F-4D97-AF65-F5344CB8AC3E}">
        <p14:creationId xmlns:p14="http://schemas.microsoft.com/office/powerpoint/2010/main" val="251942137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a:extLst>
              <a:ext uri="{FF2B5EF4-FFF2-40B4-BE49-F238E27FC236}">
                <a16:creationId xmlns:a16="http://schemas.microsoft.com/office/drawing/2014/main" id="{A8BFCB46-CE5F-4324-8B94-68BEF3A444B6}"/>
              </a:ext>
            </a:extLst>
          </p:cNvPr>
          <p:cNvSpPr>
            <a:spLocks noGrp="1"/>
          </p:cNvSpPr>
          <p:nvPr>
            <p:ph type="ctrTitle"/>
          </p:nvPr>
        </p:nvSpPr>
        <p:spPr>
          <a:xfrm>
            <a:off x="1409701" y="92284"/>
            <a:ext cx="9372600" cy="1061829"/>
          </a:xfrm>
        </p:spPr>
        <p:txBody>
          <a:bodyPr/>
          <a:lstStyle/>
          <a:p>
            <a:pPr eaLnBrk="1" hangingPunct="1"/>
            <a:r>
              <a:rPr lang="en-US" altLang="en-US" sz="3100" b="1" dirty="0">
                <a:latin typeface="Gill Sans MT" panose="020B0502020104020203" pitchFamily="34" charset="0"/>
                <a:cs typeface="Gill Sans MT" panose="020B0502020104020203" pitchFamily="34" charset="0"/>
              </a:rPr>
              <a:t>NSCA 2.0 Exercise I  </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51204" name="Slide Number Placeholder 5">
            <a:extLst>
              <a:ext uri="{FF2B5EF4-FFF2-40B4-BE49-F238E27FC236}">
                <a16:creationId xmlns:a16="http://schemas.microsoft.com/office/drawing/2014/main" id="{DB0C7E80-93FB-4B74-A4A6-FCD9C18F27FC}"/>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6AA0A941-478D-4297-B3DC-64BE80C0033C}" type="slidenum">
              <a:rPr lang="en-US" altLang="en-US" sz="601">
                <a:solidFill>
                  <a:srgbClr val="635C5B"/>
                </a:solidFill>
                <a:latin typeface="Gill Sans MT" panose="020B0502020104020203" pitchFamily="34" charset="0"/>
              </a:rPr>
              <a:pPr/>
              <a:t>2</a:t>
            </a:fld>
            <a:endParaRPr lang="en-US" altLang="en-US" sz="601" dirty="0">
              <a:solidFill>
                <a:srgbClr val="635C5B"/>
              </a:solidFill>
              <a:latin typeface="Gill Sans MT" panose="020B0502020104020203" pitchFamily="34" charset="0"/>
            </a:endParaRPr>
          </a:p>
        </p:txBody>
      </p:sp>
      <p:sp>
        <p:nvSpPr>
          <p:cNvPr id="9" name="TextBox 8">
            <a:extLst>
              <a:ext uri="{FF2B5EF4-FFF2-40B4-BE49-F238E27FC236}">
                <a16:creationId xmlns:a16="http://schemas.microsoft.com/office/drawing/2014/main" id="{6A32F863-2A55-4F03-90F5-F297B4304677}"/>
              </a:ext>
            </a:extLst>
          </p:cNvPr>
          <p:cNvSpPr txBox="1"/>
          <p:nvPr/>
        </p:nvSpPr>
        <p:spPr>
          <a:xfrm>
            <a:off x="1154909" y="4011728"/>
            <a:ext cx="4343400" cy="2307555"/>
          </a:xfrm>
          <a:prstGeom prst="rect">
            <a:avLst/>
          </a:prstGeom>
          <a:noFill/>
        </p:spPr>
        <p:txBody>
          <a:bodyPr>
            <a:spAutoFit/>
          </a:bodyPr>
          <a:lstStyle/>
          <a:p>
            <a:pPr>
              <a:defRPr/>
            </a:pPr>
            <a:r>
              <a:rPr lang="en-US" sz="2399" dirty="0">
                <a:solidFill>
                  <a:srgbClr val="0067B9"/>
                </a:solidFill>
              </a:rPr>
              <a:t>Group 1 :</a:t>
            </a:r>
            <a:r>
              <a:rPr lang="mr-IN" sz="2399" dirty="0">
                <a:solidFill>
                  <a:srgbClr val="0067B9"/>
                </a:solidFill>
              </a:rPr>
              <a:t>–</a:t>
            </a:r>
            <a:endParaRPr lang="en-US" sz="2399" dirty="0">
              <a:solidFill>
                <a:srgbClr val="0067B9"/>
              </a:solidFill>
            </a:endParaRPr>
          </a:p>
          <a:p>
            <a:pPr marL="185731" indent="-185731">
              <a:buFont typeface="Arial" charset="0"/>
              <a:buChar char="•"/>
              <a:defRPr/>
            </a:pPr>
            <a:r>
              <a:rPr lang="en-US" sz="2399" dirty="0">
                <a:solidFill>
                  <a:srgbClr val="0067B9"/>
                </a:solidFill>
              </a:rPr>
              <a:t>Focus on tasks A &amp; B and be ready to report back.</a:t>
            </a:r>
          </a:p>
          <a:p>
            <a:pPr marL="185731" indent="-185731">
              <a:buFont typeface="Arial" charset="0"/>
              <a:buChar char="•"/>
              <a:defRPr/>
            </a:pPr>
            <a:r>
              <a:rPr lang="en-US" sz="2399" dirty="0">
                <a:solidFill>
                  <a:srgbClr val="0067B9"/>
                </a:solidFill>
              </a:rPr>
              <a:t>Give a few minutes thought to C &amp; D to comment on Group 2’s presentation</a:t>
            </a:r>
          </a:p>
        </p:txBody>
      </p:sp>
      <p:sp>
        <p:nvSpPr>
          <p:cNvPr id="10" name="TextBox 9">
            <a:extLst>
              <a:ext uri="{FF2B5EF4-FFF2-40B4-BE49-F238E27FC236}">
                <a16:creationId xmlns:a16="http://schemas.microsoft.com/office/drawing/2014/main" id="{A89A8BFC-A263-4CE7-B6C9-33BBDDF90F7A}"/>
              </a:ext>
            </a:extLst>
          </p:cNvPr>
          <p:cNvSpPr txBox="1"/>
          <p:nvPr/>
        </p:nvSpPr>
        <p:spPr>
          <a:xfrm>
            <a:off x="6459539" y="4011729"/>
            <a:ext cx="4322762" cy="2307555"/>
          </a:xfrm>
          <a:prstGeom prst="rect">
            <a:avLst/>
          </a:prstGeom>
          <a:noFill/>
        </p:spPr>
        <p:txBody>
          <a:bodyPr>
            <a:spAutoFit/>
          </a:bodyPr>
          <a:lstStyle/>
          <a:p>
            <a:pPr>
              <a:defRPr/>
            </a:pPr>
            <a:r>
              <a:rPr lang="en-US" sz="2399" dirty="0">
                <a:solidFill>
                  <a:srgbClr val="0067B9"/>
                </a:solidFill>
              </a:rPr>
              <a:t>Group 2 :</a:t>
            </a:r>
            <a:r>
              <a:rPr lang="mr-IN" sz="2399" dirty="0">
                <a:solidFill>
                  <a:srgbClr val="0067B9"/>
                </a:solidFill>
              </a:rPr>
              <a:t>–</a:t>
            </a:r>
            <a:endParaRPr lang="en-US" sz="2399" dirty="0">
              <a:solidFill>
                <a:srgbClr val="0067B9"/>
              </a:solidFill>
            </a:endParaRPr>
          </a:p>
          <a:p>
            <a:pPr marL="185731" indent="-185731">
              <a:buFont typeface="Arial" charset="0"/>
              <a:buChar char="•"/>
              <a:defRPr/>
            </a:pPr>
            <a:r>
              <a:rPr lang="en-US" sz="2399" dirty="0">
                <a:solidFill>
                  <a:srgbClr val="0067B9"/>
                </a:solidFill>
              </a:rPr>
              <a:t>Focus on tasks C &amp; D and be ready to report back.</a:t>
            </a:r>
          </a:p>
          <a:p>
            <a:pPr marL="185731" indent="-185731">
              <a:buFont typeface="Arial" charset="0"/>
              <a:buChar char="•"/>
              <a:defRPr/>
            </a:pPr>
            <a:r>
              <a:rPr lang="en-US" sz="2399" dirty="0">
                <a:solidFill>
                  <a:srgbClr val="0067B9"/>
                </a:solidFill>
              </a:rPr>
              <a:t>Give a few minutes thought to A &amp; B to comment on Group 2’s presentation</a:t>
            </a:r>
          </a:p>
        </p:txBody>
      </p:sp>
      <p:sp>
        <p:nvSpPr>
          <p:cNvPr id="11" name="Rounded Rectangular Callout 7">
            <a:extLst>
              <a:ext uri="{FF2B5EF4-FFF2-40B4-BE49-F238E27FC236}">
                <a16:creationId xmlns:a16="http://schemas.microsoft.com/office/drawing/2014/main" id="{83091460-0720-4CB0-8B61-723470B52159}"/>
              </a:ext>
            </a:extLst>
          </p:cNvPr>
          <p:cNvSpPr/>
          <p:nvPr/>
        </p:nvSpPr>
        <p:spPr>
          <a:xfrm>
            <a:off x="10183558" y="932329"/>
            <a:ext cx="1744664" cy="893762"/>
          </a:xfrm>
          <a:prstGeom prst="wedgeRoundRectCallout">
            <a:avLst>
              <a:gd name="adj1" fmla="val -52434"/>
              <a:gd name="adj2" fmla="val 1031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1200"/>
              </a:spcBef>
              <a:defRPr/>
            </a:pPr>
            <a:r>
              <a:rPr lang="en-US" sz="2399" dirty="0"/>
              <a:t>20 minutes</a:t>
            </a:r>
          </a:p>
        </p:txBody>
      </p:sp>
      <p:sp>
        <p:nvSpPr>
          <p:cNvPr id="12" name="Content Placeholder 2">
            <a:extLst>
              <a:ext uri="{FF2B5EF4-FFF2-40B4-BE49-F238E27FC236}">
                <a16:creationId xmlns:a16="http://schemas.microsoft.com/office/drawing/2014/main" id="{C7604821-6895-4FCA-ACFF-8E38D65494AE}"/>
              </a:ext>
            </a:extLst>
          </p:cNvPr>
          <p:cNvSpPr txBox="1">
            <a:spLocks/>
          </p:cNvSpPr>
          <p:nvPr/>
        </p:nvSpPr>
        <p:spPr bwMode="auto">
          <a:xfrm>
            <a:off x="479027" y="669341"/>
            <a:ext cx="11664444" cy="2911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defTabSz="455613" rtl="0" eaLnBrk="0" fontAlgn="base" hangingPunct="0">
              <a:spcBef>
                <a:spcPct val="0"/>
              </a:spcBef>
              <a:spcAft>
                <a:spcPts val="1200"/>
              </a:spcAft>
              <a:buFont typeface="Arial" panose="020B0604020202020204" pitchFamily="34" charset="0"/>
              <a:buNone/>
              <a:defRPr sz="2400" kern="1200">
                <a:solidFill>
                  <a:srgbClr val="635C5B"/>
                </a:solidFill>
                <a:latin typeface="Gill Sans MT"/>
                <a:ea typeface="Gill Sans MT" panose="020B0502020104020203" pitchFamily="34" charset="0"/>
                <a:cs typeface="Gill Sans MT"/>
              </a:defRPr>
            </a:lvl1pPr>
            <a:lvl2pPr marL="457189" indent="0" algn="ctr" defTabSz="455613" rtl="0" eaLnBrk="0" fontAlgn="base" hangingPunct="0">
              <a:spcBef>
                <a:spcPct val="0"/>
              </a:spcBef>
              <a:spcAft>
                <a:spcPts val="1200"/>
              </a:spcAft>
              <a:buFont typeface="Arial" panose="020B0604020202020204" pitchFamily="34" charset="0"/>
              <a:buNone/>
              <a:defRPr sz="2000" kern="1200">
                <a:solidFill>
                  <a:srgbClr val="635C5B"/>
                </a:solidFill>
                <a:latin typeface="Gill Sans MT"/>
                <a:ea typeface="Gill Sans MT" panose="020B0502020104020203" pitchFamily="34" charset="0"/>
                <a:cs typeface="Gill Sans MT"/>
              </a:defRPr>
            </a:lvl2pPr>
            <a:lvl3pPr marL="914377" indent="0" algn="ctr" defTabSz="455613" rtl="0" eaLnBrk="0" fontAlgn="base" hangingPunct="0">
              <a:spcBef>
                <a:spcPct val="20000"/>
              </a:spcBef>
              <a:spcAft>
                <a:spcPct val="0"/>
              </a:spcAft>
              <a:buFont typeface="Arial" panose="020B0604020202020204" pitchFamily="34" charset="0"/>
              <a:buNone/>
              <a:defRPr sz="1800" kern="1200">
                <a:solidFill>
                  <a:srgbClr val="6C6463"/>
                </a:solidFill>
                <a:latin typeface="Gill Sans MT"/>
                <a:ea typeface="Gill Sans MT" panose="020B0502020104020203" pitchFamily="34" charset="0"/>
                <a:cs typeface="Gill Sans MT"/>
              </a:defRPr>
            </a:lvl3pPr>
            <a:lvl4pPr marL="1371566" indent="0" algn="ctr" defTabSz="455613" rtl="0" eaLnBrk="0" fontAlgn="base" hangingPunct="0">
              <a:spcBef>
                <a:spcPct val="20000"/>
              </a:spcBef>
              <a:spcAft>
                <a:spcPct val="0"/>
              </a:spcAft>
              <a:buFont typeface="Arial" panose="020B0604020202020204" pitchFamily="34" charset="0"/>
              <a:buNone/>
              <a:defRPr sz="1600" kern="1200">
                <a:solidFill>
                  <a:srgbClr val="6C6463"/>
                </a:solidFill>
                <a:latin typeface="Gill Sans MT"/>
                <a:ea typeface="Gill Sans MT" panose="020B0502020104020203" pitchFamily="34" charset="0"/>
                <a:cs typeface="Gill Sans MT"/>
              </a:defRPr>
            </a:lvl4pPr>
            <a:lvl5pPr marL="1828754" indent="0" algn="ctr" defTabSz="455613" rtl="0" eaLnBrk="0" fontAlgn="base" hangingPunct="0">
              <a:spcBef>
                <a:spcPct val="20000"/>
              </a:spcBef>
              <a:spcAft>
                <a:spcPct val="0"/>
              </a:spcAft>
              <a:buFont typeface="Arial" panose="020B0604020202020204" pitchFamily="34" charset="0"/>
              <a:buNone/>
              <a:defRPr sz="1600" kern="1200">
                <a:solidFill>
                  <a:srgbClr val="6C6463"/>
                </a:solidFill>
                <a:latin typeface="Gill Sans MT"/>
                <a:ea typeface="Gill Sans MT" panose="020B0502020104020203" pitchFamily="34" charset="0"/>
                <a:cs typeface="Gill Sans MT"/>
              </a:defRPr>
            </a:lvl5pPr>
            <a:lvl6pPr marL="2285943" indent="0" algn="ctr" defTabSz="457189" rtl="0" eaLnBrk="1" latinLnBrk="0" hangingPunct="1">
              <a:spcBef>
                <a:spcPct val="20000"/>
              </a:spcBef>
              <a:buFont typeface="Arial"/>
              <a:buNone/>
              <a:defRPr sz="1600" kern="1200">
                <a:solidFill>
                  <a:schemeClr val="tx1"/>
                </a:solidFill>
                <a:latin typeface="+mn-lt"/>
                <a:ea typeface="+mn-ea"/>
                <a:cs typeface="+mn-cs"/>
              </a:defRPr>
            </a:lvl6pPr>
            <a:lvl7pPr marL="2743131" indent="0" algn="ctr" defTabSz="457189" rtl="0" eaLnBrk="1" latinLnBrk="0" hangingPunct="1">
              <a:spcBef>
                <a:spcPct val="20000"/>
              </a:spcBef>
              <a:buFont typeface="Arial"/>
              <a:buNone/>
              <a:defRPr sz="1600" kern="1200">
                <a:solidFill>
                  <a:schemeClr val="tx1"/>
                </a:solidFill>
                <a:latin typeface="+mn-lt"/>
                <a:ea typeface="+mn-ea"/>
                <a:cs typeface="+mn-cs"/>
              </a:defRPr>
            </a:lvl7pPr>
            <a:lvl8pPr marL="3200320" indent="0" algn="ctr" defTabSz="457189" rtl="0" eaLnBrk="1" latinLnBrk="0" hangingPunct="1">
              <a:spcBef>
                <a:spcPct val="20000"/>
              </a:spcBef>
              <a:buFont typeface="Arial"/>
              <a:buNone/>
              <a:defRPr sz="1600" kern="1200">
                <a:solidFill>
                  <a:schemeClr val="tx1"/>
                </a:solidFill>
                <a:latin typeface="+mn-lt"/>
                <a:ea typeface="+mn-ea"/>
                <a:cs typeface="+mn-cs"/>
              </a:defRPr>
            </a:lvl8pPr>
            <a:lvl9pPr marL="3657509" indent="0" algn="ctr" defTabSz="457189" rtl="0" eaLnBrk="1" latinLnBrk="0" hangingPunct="1">
              <a:spcBef>
                <a:spcPct val="20000"/>
              </a:spcBef>
              <a:buFont typeface="Arial"/>
              <a:buNone/>
              <a:defRPr sz="1600" kern="1200">
                <a:solidFill>
                  <a:schemeClr val="tx1"/>
                </a:solidFill>
                <a:latin typeface="+mn-lt"/>
                <a:ea typeface="+mn-ea"/>
                <a:cs typeface="+mn-cs"/>
              </a:defRPr>
            </a:lvl9pPr>
          </a:lstStyle>
          <a:p>
            <a:pPr>
              <a:defRPr/>
            </a:pPr>
            <a:r>
              <a:rPr lang="en-US" sz="3174" dirty="0">
                <a:solidFill>
                  <a:schemeClr val="tx1"/>
                </a:solidFill>
              </a:rPr>
              <a:t>In small groups please prepare:</a:t>
            </a:r>
          </a:p>
          <a:p>
            <a:pPr marL="514331" indent="-514331" algn="l">
              <a:buFont typeface="+mj-lt"/>
              <a:buAutoNum type="alphaUcPeriod"/>
              <a:defRPr/>
            </a:pPr>
            <a:r>
              <a:rPr lang="en-US" sz="3174" dirty="0">
                <a:solidFill>
                  <a:schemeClr val="tx1"/>
                </a:solidFill>
              </a:rPr>
              <a:t>Key task lists to implement an NSCA</a:t>
            </a:r>
          </a:p>
          <a:p>
            <a:pPr marL="514331" indent="-514331" algn="l">
              <a:buFont typeface="+mj-lt"/>
              <a:buAutoNum type="alphaUcPeriod"/>
              <a:defRPr/>
            </a:pPr>
            <a:r>
              <a:rPr lang="en-US" sz="3174" dirty="0">
                <a:solidFill>
                  <a:schemeClr val="tx1"/>
                </a:solidFill>
              </a:rPr>
              <a:t>Plot those tasks against a timeline</a:t>
            </a:r>
          </a:p>
          <a:p>
            <a:pPr marL="514331" indent="-514331" algn="l">
              <a:buFont typeface="+mj-lt"/>
              <a:buAutoNum type="alphaUcPeriod"/>
              <a:defRPr/>
            </a:pPr>
            <a:r>
              <a:rPr lang="en-US" sz="3174" dirty="0">
                <a:solidFill>
                  <a:schemeClr val="tx1"/>
                </a:solidFill>
              </a:rPr>
              <a:t>Estimate the types and quantities of resources you will need</a:t>
            </a:r>
          </a:p>
          <a:p>
            <a:pPr marL="514331" indent="-514331" algn="l">
              <a:buFont typeface="+mj-lt"/>
              <a:buAutoNum type="alphaUcPeriod"/>
              <a:defRPr/>
            </a:pPr>
            <a:r>
              <a:rPr lang="en-US" sz="3174" dirty="0">
                <a:solidFill>
                  <a:schemeClr val="tx1"/>
                </a:solidFill>
              </a:rPr>
              <a:t>Use those resources to prepare a draft of budget line items</a:t>
            </a:r>
          </a:p>
        </p:txBody>
      </p:sp>
    </p:spTree>
    <p:extLst>
      <p:ext uri="{BB962C8B-B14F-4D97-AF65-F5344CB8AC3E}">
        <p14:creationId xmlns:p14="http://schemas.microsoft.com/office/powerpoint/2010/main" val="1032345618"/>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456</Words>
  <Application>Microsoft Office PowerPoint</Application>
  <PresentationFormat>Widescreen</PresentationFormat>
  <Paragraphs>27</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Gill Sans MT</vt:lpstr>
      <vt:lpstr>Mangal</vt:lpstr>
      <vt:lpstr>Times</vt:lpstr>
      <vt:lpstr>1_16.9-Template_12.7.2016</vt:lpstr>
      <vt:lpstr>PowerPoint Presentation</vt:lpstr>
      <vt:lpstr>NSCA 2.0 Exercise 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Kelly Earp</cp:lastModifiedBy>
  <cp:revision>8</cp:revision>
  <dcterms:created xsi:type="dcterms:W3CDTF">2018-05-01T03:53:35Z</dcterms:created>
  <dcterms:modified xsi:type="dcterms:W3CDTF">2018-09-17T18:31:30Z</dcterms:modified>
</cp:coreProperties>
</file>