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16"/>
  </p:notesMasterIdLst>
  <p:sldIdLst>
    <p:sldId id="477" r:id="rId2"/>
    <p:sldId id="513" r:id="rId3"/>
    <p:sldId id="514" r:id="rId4"/>
    <p:sldId id="532" r:id="rId5"/>
    <p:sldId id="547" r:id="rId6"/>
    <p:sldId id="516" r:id="rId7"/>
    <p:sldId id="536" r:id="rId8"/>
    <p:sldId id="537" r:id="rId9"/>
    <p:sldId id="538" r:id="rId10"/>
    <p:sldId id="539" r:id="rId11"/>
    <p:sldId id="540" r:id="rId12"/>
    <p:sldId id="395" r:id="rId13"/>
    <p:sldId id="396" r:id="rId14"/>
    <p:sldId id="39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1899" autoAdjust="0"/>
  </p:normalViewPr>
  <p:slideViewPr>
    <p:cSldViewPr snapToGrid="0">
      <p:cViewPr>
        <p:scale>
          <a:sx n="100" d="100"/>
          <a:sy n="100" d="100"/>
        </p:scale>
        <p:origin x="-126" y="45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5/27/2018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Slide Image Placeholder 1">
            <a:extLst>
              <a:ext uri="{FF2B5EF4-FFF2-40B4-BE49-F238E27FC236}">
                <a16:creationId xmlns:a16="http://schemas.microsoft.com/office/drawing/2014/main" xmlns="" id="{ED075BFC-70A9-4002-93EE-169F9BB55D56}"/>
              </a:ext>
            </a:extLst>
          </p:cNvPr>
          <p:cNvSpPr>
            <a:spLocks noGrp="1" noRot="1" noChangeAspect="1" noChangeArrowheads="1" noTextEdit="1"/>
          </p:cNvSpPr>
          <p:nvPr>
            <p:ph type="sldImg"/>
          </p:nvPr>
        </p:nvSpPr>
        <p:spPr>
          <a:ln/>
        </p:spPr>
      </p:sp>
      <p:sp>
        <p:nvSpPr>
          <p:cNvPr id="282627" name="Notes Placeholder 2">
            <a:extLst>
              <a:ext uri="{FF2B5EF4-FFF2-40B4-BE49-F238E27FC236}">
                <a16:creationId xmlns:a16="http://schemas.microsoft.com/office/drawing/2014/main" xmlns="" id="{29C27E73-88A1-4652-80AD-932AB09624BF}"/>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282628" name="Slide Number Placeholder 3">
            <a:extLst>
              <a:ext uri="{FF2B5EF4-FFF2-40B4-BE49-F238E27FC236}">
                <a16:creationId xmlns:a16="http://schemas.microsoft.com/office/drawing/2014/main" xmlns="" id="{1B6491E5-C235-4532-A272-7D7D51F0B28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59F52DD6-28FA-4FE9-AA86-F5FEF564649D}"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393558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xmlns=""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xmlns=""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157700" name="Slide Number Placeholder 3">
            <a:extLst>
              <a:ext uri="{FF2B5EF4-FFF2-40B4-BE49-F238E27FC236}">
                <a16:creationId xmlns:a16="http://schemas.microsoft.com/office/drawing/2014/main" xmlns=""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3429759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a:extLst>
              <a:ext uri="{FF2B5EF4-FFF2-40B4-BE49-F238E27FC236}">
                <a16:creationId xmlns:a16="http://schemas.microsoft.com/office/drawing/2014/main" xmlns="" id="{99AE9C95-BA4F-422E-A393-74BF3EFBC56B}"/>
              </a:ext>
            </a:extLst>
          </p:cNvPr>
          <p:cNvSpPr>
            <a:spLocks noGrp="1" noRot="1" noChangeAspect="1" noChangeArrowheads="1" noTextEdit="1"/>
          </p:cNvSpPr>
          <p:nvPr>
            <p:ph type="sldImg"/>
          </p:nvPr>
        </p:nvSpPr>
        <p:spPr>
          <a:ln/>
        </p:spPr>
      </p:sp>
      <p:sp>
        <p:nvSpPr>
          <p:cNvPr id="142339" name="Notes Placeholder 2">
            <a:extLst>
              <a:ext uri="{FF2B5EF4-FFF2-40B4-BE49-F238E27FC236}">
                <a16:creationId xmlns:a16="http://schemas.microsoft.com/office/drawing/2014/main" xmlns="" id="{FEDB3565-2ECD-4B9D-ABC5-2CD4A460C401}"/>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142340" name="Slide Number Placeholder 3">
            <a:extLst>
              <a:ext uri="{FF2B5EF4-FFF2-40B4-BE49-F238E27FC236}">
                <a16:creationId xmlns:a16="http://schemas.microsoft.com/office/drawing/2014/main" xmlns="" id="{955763DC-3D35-433F-BA39-7C33F119F7F6}"/>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472F989-BB8C-42FE-9AE1-E361224796C9}"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3950922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a:extLst>
              <a:ext uri="{FF2B5EF4-FFF2-40B4-BE49-F238E27FC236}">
                <a16:creationId xmlns:a16="http://schemas.microsoft.com/office/drawing/2014/main" xmlns="" id="{83DEA68B-7E1B-4C97-9666-42FFBFCA7EB5}"/>
              </a:ext>
            </a:extLst>
          </p:cNvPr>
          <p:cNvSpPr>
            <a:spLocks noGrp="1" noRot="1" noChangeAspect="1" noChangeArrowheads="1" noTextEdit="1"/>
          </p:cNvSpPr>
          <p:nvPr>
            <p:ph type="sldImg"/>
          </p:nvPr>
        </p:nvSpPr>
        <p:spPr>
          <a:ln/>
        </p:spPr>
      </p:sp>
      <p:sp>
        <p:nvSpPr>
          <p:cNvPr id="144387" name="Notes Placeholder 2">
            <a:extLst>
              <a:ext uri="{FF2B5EF4-FFF2-40B4-BE49-F238E27FC236}">
                <a16:creationId xmlns:a16="http://schemas.microsoft.com/office/drawing/2014/main" xmlns="" id="{94A0E0B4-616F-4567-BC79-7578F68E6C2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The cons of advance notification include the</a:t>
            </a:r>
            <a:r>
              <a:rPr lang="en-US" altLang="en-US" baseline="0" dirty="0" smtClean="0"/>
              <a:t> possibility that the facilities will “clean up” the facility because they know an assessment team is coming. They could also prepare documents they don’t normally have on hand. In these instances the field team would not be seeing the normal state of the facility.</a:t>
            </a:r>
            <a:endParaRPr lang="en-US" altLang="en-US" dirty="0"/>
          </a:p>
        </p:txBody>
      </p:sp>
      <p:sp>
        <p:nvSpPr>
          <p:cNvPr id="144388" name="Slide Number Placeholder 3">
            <a:extLst>
              <a:ext uri="{FF2B5EF4-FFF2-40B4-BE49-F238E27FC236}">
                <a16:creationId xmlns:a16="http://schemas.microsoft.com/office/drawing/2014/main" xmlns="" id="{5EA847E4-FABF-4ADE-83F9-63DEF7EE74FC}"/>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CFF5D9B-F827-493E-BAAF-37D878841272}"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9735570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a:extLst>
              <a:ext uri="{FF2B5EF4-FFF2-40B4-BE49-F238E27FC236}">
                <a16:creationId xmlns:a16="http://schemas.microsoft.com/office/drawing/2014/main" xmlns="" id="{8E41F571-4B9D-4F29-BE42-AC6E4296458B}"/>
              </a:ext>
            </a:extLst>
          </p:cNvPr>
          <p:cNvSpPr>
            <a:spLocks noGrp="1" noRot="1" noChangeAspect="1" noChangeArrowheads="1" noTextEdit="1"/>
          </p:cNvSpPr>
          <p:nvPr>
            <p:ph type="sldImg"/>
          </p:nvPr>
        </p:nvSpPr>
        <p:spPr>
          <a:ln/>
        </p:spPr>
      </p:sp>
      <p:sp>
        <p:nvSpPr>
          <p:cNvPr id="146435" name="Notes Placeholder 2">
            <a:extLst>
              <a:ext uri="{FF2B5EF4-FFF2-40B4-BE49-F238E27FC236}">
                <a16:creationId xmlns:a16="http://schemas.microsoft.com/office/drawing/2014/main" xmlns="" id="{82166D86-6CAB-4A7B-952B-D65146EF4729}"/>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The assessment team should obtain</a:t>
            </a:r>
            <a:r>
              <a:rPr lang="en-US" altLang="en-US" baseline="0" dirty="0" smtClean="0"/>
              <a:t> a letter from the MOH endorsing the assessment and asking the facilities to participate. Let the staff know the data will be aggregated and not presented by facility (except at the central level). Make sure the staff realize this is not an audit.</a:t>
            </a:r>
            <a:endParaRPr lang="en-US" altLang="en-US" dirty="0"/>
          </a:p>
        </p:txBody>
      </p:sp>
      <p:sp>
        <p:nvSpPr>
          <p:cNvPr id="146436" name="Slide Number Placeholder 3">
            <a:extLst>
              <a:ext uri="{FF2B5EF4-FFF2-40B4-BE49-F238E27FC236}">
                <a16:creationId xmlns:a16="http://schemas.microsoft.com/office/drawing/2014/main" xmlns="" id="{9082ED2B-46AC-4EDB-ACAB-A19E12E07191}"/>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831BDB2-B924-44E9-A5D9-944BA3A62C30}"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038744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a:extLst>
              <a:ext uri="{FF2B5EF4-FFF2-40B4-BE49-F238E27FC236}">
                <a16:creationId xmlns:a16="http://schemas.microsoft.com/office/drawing/2014/main" xmlns="" id="{CBB57635-895D-4464-8256-E4A5F3B35073}"/>
              </a:ext>
            </a:extLst>
          </p:cNvPr>
          <p:cNvSpPr>
            <a:spLocks noGrp="1" noRot="1" noChangeAspect="1" noChangeArrowheads="1" noTextEdit="1"/>
          </p:cNvSpPr>
          <p:nvPr>
            <p:ph type="sldImg"/>
          </p:nvPr>
        </p:nvSpPr>
        <p:spPr>
          <a:ln/>
        </p:spPr>
      </p:sp>
      <p:sp>
        <p:nvSpPr>
          <p:cNvPr id="153603" name="Notes Placeholder 2">
            <a:extLst>
              <a:ext uri="{FF2B5EF4-FFF2-40B4-BE49-F238E27FC236}">
                <a16:creationId xmlns:a16="http://schemas.microsoft.com/office/drawing/2014/main" xmlns="" id="{CB978229-F017-41F9-B03B-E8C45873F141}"/>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en-US" sz="1200" dirty="0">
                <a:solidFill>
                  <a:schemeClr val="tx1"/>
                </a:solidFill>
                <a:latin typeface="Gill Sans MT" panose="020B0502020104020203" pitchFamily="34" charset="0"/>
                <a:cs typeface="Gill Sans MT" panose="020B0502020104020203" pitchFamily="34" charset="0"/>
              </a:rPr>
              <a:t>TOR with clearly defined necessary qualifications and roles/responsibilities, tasks to be performed, and deliverables for assessment personnel. </a:t>
            </a:r>
            <a:r>
              <a:rPr lang="en-US" altLang="en-US" sz="1200" dirty="0" smtClean="0">
                <a:solidFill>
                  <a:schemeClr val="tx1"/>
                </a:solidFill>
                <a:latin typeface="Gill Sans MT" panose="020B0502020104020203" pitchFamily="34" charset="0"/>
                <a:cs typeface="Gill Sans MT" panose="020B0502020104020203" pitchFamily="34" charset="0"/>
              </a:rPr>
              <a:t>The central</a:t>
            </a:r>
            <a:r>
              <a:rPr lang="en-US" altLang="en-US" sz="1200" baseline="0" dirty="0" smtClean="0">
                <a:solidFill>
                  <a:schemeClr val="tx1"/>
                </a:solidFill>
                <a:latin typeface="Gill Sans MT" panose="020B0502020104020203" pitchFamily="34" charset="0"/>
                <a:cs typeface="Gill Sans MT" panose="020B0502020104020203" pitchFamily="34" charset="0"/>
              </a:rPr>
              <a:t> team needs to be able to respond to questions from the field teams. They may need to select alternate facilities (from the extra facilities drawn in the sample) if some facilities are closed or deemed not appropriate or make adjustments to the schedule. The central level teams needs to ensure the forms being uploaded are for the correct facility and confirm the level of the health facility was correct in the sample (e.g. hospital or health center).</a:t>
            </a:r>
            <a:endParaRPr lang="en-US" altLang="en-US" sz="1200" dirty="0">
              <a:solidFill>
                <a:schemeClr val="tx1"/>
              </a:solidFill>
              <a:latin typeface="Gill Sans MT" panose="020B0502020104020203" pitchFamily="34" charset="0"/>
              <a:cs typeface="Gill Sans MT" panose="020B0502020104020203" pitchFamily="34" charset="0"/>
            </a:endParaRPr>
          </a:p>
          <a:p>
            <a:endParaRPr lang="en-US" altLang="en-US" dirty="0"/>
          </a:p>
        </p:txBody>
      </p:sp>
      <p:sp>
        <p:nvSpPr>
          <p:cNvPr id="153604" name="Slide Number Placeholder 3">
            <a:extLst>
              <a:ext uri="{FF2B5EF4-FFF2-40B4-BE49-F238E27FC236}">
                <a16:creationId xmlns:a16="http://schemas.microsoft.com/office/drawing/2014/main" xmlns="" id="{5C544DA7-47B8-4B8A-8177-B6236C082D1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6559ABD-7FCF-41FC-B846-3AD70F58DEE7}"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571349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Slide Image Placeholder 1">
            <a:extLst>
              <a:ext uri="{FF2B5EF4-FFF2-40B4-BE49-F238E27FC236}">
                <a16:creationId xmlns:a16="http://schemas.microsoft.com/office/drawing/2014/main" xmlns="" id="{109C1098-62AB-49ED-8641-6A7607CED809}"/>
              </a:ext>
            </a:extLst>
          </p:cNvPr>
          <p:cNvSpPr>
            <a:spLocks noGrp="1" noRot="1" noChangeAspect="1" noChangeArrowheads="1" noTextEdit="1"/>
          </p:cNvSpPr>
          <p:nvPr>
            <p:ph type="sldImg"/>
          </p:nvPr>
        </p:nvSpPr>
        <p:spPr>
          <a:ln/>
        </p:spPr>
      </p:sp>
      <p:sp>
        <p:nvSpPr>
          <p:cNvPr id="274435" name="Notes Placeholder 2">
            <a:extLst>
              <a:ext uri="{FF2B5EF4-FFF2-40B4-BE49-F238E27FC236}">
                <a16:creationId xmlns:a16="http://schemas.microsoft.com/office/drawing/2014/main" xmlns="" id="{7E1863B6-C698-4CBD-8785-38809AB9C62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If the central</a:t>
            </a:r>
            <a:r>
              <a:rPr lang="en-US" altLang="en-US" baseline="0" dirty="0" smtClean="0"/>
              <a:t> team revises one of the data collection forms it can be uploaded to </a:t>
            </a:r>
            <a:r>
              <a:rPr lang="en-US" altLang="en-US" baseline="0" dirty="0" err="1" smtClean="0"/>
              <a:t>SurveyCTO</a:t>
            </a:r>
            <a:r>
              <a:rPr lang="en-US" altLang="en-US" baseline="0" dirty="0" smtClean="0"/>
              <a:t>. The central team notifies the field teams of the new form via WhatsApp so they can download it before going to the next facility.</a:t>
            </a:r>
            <a:endParaRPr lang="en-US" altLang="en-US" dirty="0"/>
          </a:p>
        </p:txBody>
      </p:sp>
      <p:sp>
        <p:nvSpPr>
          <p:cNvPr id="274436" name="Slide Number Placeholder 3">
            <a:extLst>
              <a:ext uri="{FF2B5EF4-FFF2-40B4-BE49-F238E27FC236}">
                <a16:creationId xmlns:a16="http://schemas.microsoft.com/office/drawing/2014/main" xmlns="" id="{3F222FFE-4157-49C3-9A28-17E52002616D}"/>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C2C2103-6F0C-4DCD-B0AF-CCB4AE3DF9B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500017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the data collector selects other, they should type something in. During the data cleaning</a:t>
            </a:r>
            <a:r>
              <a:rPr lang="en-US" baseline="0" dirty="0" smtClean="0"/>
              <a:t> the data manager then decides if this is truly a separate response, or actually fits within one of the options. The notes at the end of the module can alert the data manager to a problem with the data collection, or other important findings.</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4A558B-E4E9-A94A-B9C1-029E46A76AB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739534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xmlns=""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xmlns=""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sz="1200" dirty="0">
                <a:effectLst/>
                <a:latin typeface="+mn-lt"/>
              </a:rPr>
              <a:t>Bullet 2: (e.g. as long as they maintain the assigned sample of sites and communicate accordingly for Central Coordination Unit approval</a:t>
            </a:r>
            <a:r>
              <a:rPr lang="en-US" sz="1200" dirty="0" smtClean="0">
                <a:effectLst/>
                <a:latin typeface="+mn-lt"/>
              </a:rPr>
              <a:t>). When the sample of sites is selected there should be some extra sites selected in</a:t>
            </a:r>
            <a:r>
              <a:rPr lang="en-US" sz="1200" baseline="0" dirty="0" smtClean="0">
                <a:effectLst/>
                <a:latin typeface="+mn-lt"/>
              </a:rPr>
              <a:t> case replacements are needed. The central team will let the field team know where to go and how to record this (the new facility name may not have been included in the options in </a:t>
            </a:r>
            <a:r>
              <a:rPr lang="en-US" sz="1200" baseline="0" dirty="0" err="1" smtClean="0">
                <a:effectLst/>
                <a:latin typeface="+mn-lt"/>
              </a:rPr>
              <a:t>SurveyCTO</a:t>
            </a:r>
            <a:r>
              <a:rPr lang="en-US" sz="1200" baseline="0" dirty="0" smtClean="0">
                <a:effectLst/>
                <a:latin typeface="+mn-lt"/>
              </a:rPr>
              <a:t>).</a:t>
            </a:r>
            <a:endParaRPr lang="en-US" altLang="en-US" dirty="0"/>
          </a:p>
        </p:txBody>
      </p:sp>
      <p:sp>
        <p:nvSpPr>
          <p:cNvPr id="157700" name="Slide Number Placeholder 3">
            <a:extLst>
              <a:ext uri="{FF2B5EF4-FFF2-40B4-BE49-F238E27FC236}">
                <a16:creationId xmlns:a16="http://schemas.microsoft.com/office/drawing/2014/main" xmlns=""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1483795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xmlns=""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xmlns=""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If</a:t>
            </a:r>
            <a:r>
              <a:rPr lang="en-US" altLang="en-US" baseline="0" dirty="0" smtClean="0"/>
              <a:t> you are interviewing someone new to the facility you may want to ask if you can speak with someone who has been at the facility for a longer period of time who can provide more insight into the operations at this facility. The best thing is to alert the facility in advance of what you will need for verification. If this is at the central level you may need to make return trips to collect this information. Do not rely on the staff to email you the information. Have a back up plan to return to the central level facility if needed to collect the data.</a:t>
            </a:r>
            <a:endParaRPr lang="en-US" altLang="en-US" dirty="0"/>
          </a:p>
        </p:txBody>
      </p:sp>
      <p:sp>
        <p:nvSpPr>
          <p:cNvPr id="157700" name="Slide Number Placeholder 3">
            <a:extLst>
              <a:ext uri="{FF2B5EF4-FFF2-40B4-BE49-F238E27FC236}">
                <a16:creationId xmlns:a16="http://schemas.microsoft.com/office/drawing/2014/main" xmlns=""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263849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xmlns=""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xmlns=""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157700" name="Slide Number Placeholder 3">
            <a:extLst>
              <a:ext uri="{FF2B5EF4-FFF2-40B4-BE49-F238E27FC236}">
                <a16:creationId xmlns:a16="http://schemas.microsoft.com/office/drawing/2014/main" xmlns=""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6526641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xmlns=""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xmlns=""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157700" name="Slide Number Placeholder 3">
            <a:extLst>
              <a:ext uri="{FF2B5EF4-FFF2-40B4-BE49-F238E27FC236}">
                <a16:creationId xmlns:a16="http://schemas.microsoft.com/office/drawing/2014/main" xmlns=""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06297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xmlns=""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xmlns=""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The quality of assessment data and results can be impacted by errors introduced into the data during data collection. There measures that one could put in place to mitigate the risk of error.</a:t>
            </a:r>
            <a:endParaRPr lang="en-US" altLang="en-US" dirty="0"/>
          </a:p>
        </p:txBody>
      </p:sp>
      <p:sp>
        <p:nvSpPr>
          <p:cNvPr id="157700" name="Slide Number Placeholder 3">
            <a:extLst>
              <a:ext uri="{FF2B5EF4-FFF2-40B4-BE49-F238E27FC236}">
                <a16:creationId xmlns:a16="http://schemas.microsoft.com/office/drawing/2014/main" xmlns=""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7273003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5/27/2018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5/27/2018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5/27/2018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5/27/2018</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5/27/2018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5/27/2018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5/27/2018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5/27/2018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5/27/2018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5/27/2018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5/27/2018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5/27/2018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xmlns=""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5/27/2018</a:t>
            </a:fld>
            <a:endParaRPr lang="en-US" altLang="en-US" dirty="0"/>
          </a:p>
        </p:txBody>
      </p:sp>
      <p:sp>
        <p:nvSpPr>
          <p:cNvPr id="5" name="Footer Placeholder 4">
            <a:extLst>
              <a:ext uri="{FF2B5EF4-FFF2-40B4-BE49-F238E27FC236}">
                <a16:creationId xmlns:a16="http://schemas.microsoft.com/office/drawing/2014/main" xmlns=""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5/27/2018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5/27/2018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5/27/2018</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F01E5E78-BEF6-4E1E-BB3E-CFA66AE87AAB}"/>
              </a:ext>
            </a:extLst>
          </p:cNvPr>
          <p:cNvSpPr/>
          <p:nvPr/>
        </p:nvSpPr>
        <p:spPr>
          <a:xfrm>
            <a:off x="172406" y="225426"/>
            <a:ext cx="11770970" cy="6463781"/>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kern="0" dirty="0">
              <a:solidFill>
                <a:sysClr val="windowText" lastClr="000000"/>
              </a:solidFill>
              <a:latin typeface="Gill Sans MT"/>
            </a:endParaRPr>
          </a:p>
        </p:txBody>
      </p:sp>
      <p:cxnSp>
        <p:nvCxnSpPr>
          <p:cNvPr id="6" name="Straight Connector 5">
            <a:extLst>
              <a:ext uri="{FF2B5EF4-FFF2-40B4-BE49-F238E27FC236}">
                <a16:creationId xmlns:a16="http://schemas.microsoft.com/office/drawing/2014/main" xmlns="" id="{6658EEB3-A66D-4914-ADF6-BA75042F4C65}"/>
              </a:ext>
            </a:extLst>
          </p:cNvPr>
          <p:cNvCxnSpPr/>
          <p:nvPr/>
        </p:nvCxnSpPr>
        <p:spPr>
          <a:xfrm>
            <a:off x="6233606" y="6029325"/>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C107CE6A-D04F-42E7-82C8-443988FE9344}"/>
              </a:ext>
            </a:extLst>
          </p:cNvPr>
          <p:cNvSpPr>
            <a:spLocks noGrp="1"/>
          </p:cNvSpPr>
          <p:nvPr/>
        </p:nvSpPr>
        <p:spPr>
          <a:xfrm>
            <a:off x="2438400" y="1479549"/>
            <a:ext cx="8001000" cy="2101851"/>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defTabSz="604738">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defTabSz="604738">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2:  Managing Operations</a:t>
            </a:r>
          </a:p>
          <a:p>
            <a:pPr>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defTabSz="604738">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6C866B8C-C2C1-4C62-B5E6-80FAF9E0C48E}"/>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defTabSz="604738">
              <a:spcAft>
                <a:spcPts val="1058"/>
              </a:spcAft>
              <a:defRPr/>
            </a:pPr>
            <a:r>
              <a:rPr lang="en-US" sz="1800">
                <a:solidFill>
                  <a:srgbClr val="FFFFFF"/>
                </a:solidFill>
              </a:rPr>
              <a:t>--/--/----</a:t>
            </a:r>
            <a:endParaRPr lang="en-US" sz="1800" dirty="0">
              <a:solidFill>
                <a:srgbClr val="FFFFFF"/>
              </a:solidFill>
            </a:endParaRPr>
          </a:p>
        </p:txBody>
      </p:sp>
      <p:cxnSp>
        <p:nvCxnSpPr>
          <p:cNvPr id="12" name="Straight Connector 11">
            <a:extLst>
              <a:ext uri="{FF2B5EF4-FFF2-40B4-BE49-F238E27FC236}">
                <a16:creationId xmlns:a16="http://schemas.microsoft.com/office/drawing/2014/main" xmlns="" id="{7E356968-8E4C-40A8-81D6-9B8EC1C40110}"/>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283655" name="Picture 3" descr="C:\Users\Mariana Rodrigues\AppData\Local\Microsoft\Windows\INetCacheContent.Word\Horizontal_RGB_294_White.png">
            <a:extLst>
              <a:ext uri="{FF2B5EF4-FFF2-40B4-BE49-F238E27FC236}">
                <a16:creationId xmlns:a16="http://schemas.microsoft.com/office/drawing/2014/main" xmlns="" id="{D5A8D6F9-8A52-428E-A340-34FD69C2E7F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562367" y="6067425"/>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xmlns="" id="{776AEFA3-6DFF-4F1D-8776-3D935464A54E}"/>
              </a:ext>
            </a:extLst>
          </p:cNvPr>
          <p:cNvSpPr txBox="1"/>
          <p:nvPr/>
        </p:nvSpPr>
        <p:spPr>
          <a:xfrm>
            <a:off x="6230697" y="6060936"/>
            <a:ext cx="5912774" cy="584775"/>
          </a:xfrm>
          <a:prstGeom prst="rect">
            <a:avLst/>
          </a:prstGeom>
          <a:noFill/>
        </p:spPr>
        <p:txBody>
          <a:bodyPr wrap="square" rtlCol="0">
            <a:spAutoFit/>
          </a:bodyPr>
          <a:lstStyle/>
          <a:p>
            <a:pPr defTabSz="604738"/>
            <a:r>
              <a:rPr lang="en-US" sz="1600" b="1" dirty="0">
                <a:solidFill>
                  <a:srgbClr val="FFFFFF"/>
                </a:solidFill>
                <a:latin typeface="Gill Sans MT"/>
              </a:rPr>
              <a:t>USAID Global Health Supply Chain Program - Technical Assistance - National Supply Chain Assessment Task Order </a:t>
            </a:r>
          </a:p>
        </p:txBody>
      </p:sp>
    </p:spTree>
    <p:extLst>
      <p:ext uri="{BB962C8B-B14F-4D97-AF65-F5344CB8AC3E}">
        <p14:creationId xmlns:p14="http://schemas.microsoft.com/office/powerpoint/2010/main" val="4230175671"/>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Date Placeholder 2">
            <a:extLst>
              <a:ext uri="{FF2B5EF4-FFF2-40B4-BE49-F238E27FC236}">
                <a16:creationId xmlns:a16="http://schemas.microsoft.com/office/drawing/2014/main" xmlns="" id="{643D3D34-E6CB-4B3D-B35F-7AD057F50F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2C83D041-CE99-48B5-964C-D794C6E355AD}" type="datetime1">
              <a:rPr lang="en-US" altLang="en-US" sz="601">
                <a:solidFill>
                  <a:srgbClr val="6C6463"/>
                </a:solidFill>
                <a:latin typeface="Gill Sans MT" panose="020B0502020104020203" pitchFamily="34" charset="0"/>
              </a:rPr>
              <a:pPr defTabSz="604738"/>
              <a:t>5/27/2018</a:t>
            </a:fld>
            <a:endParaRPr lang="en-US" altLang="en-US" sz="601" dirty="0">
              <a:solidFill>
                <a:srgbClr val="6C6463"/>
              </a:solidFill>
              <a:latin typeface="Gill Sans MT" panose="020B0502020104020203" pitchFamily="34" charset="0"/>
            </a:endParaRPr>
          </a:p>
        </p:txBody>
      </p:sp>
      <p:sp>
        <p:nvSpPr>
          <p:cNvPr id="156675" name="Footer Placeholder 3">
            <a:extLst>
              <a:ext uri="{FF2B5EF4-FFF2-40B4-BE49-F238E27FC236}">
                <a16:creationId xmlns:a16="http://schemas.microsoft.com/office/drawing/2014/main" xmlns="" id="{6FE09491-657B-425B-9F80-984DB29F7C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56676" name="Slide Number Placeholder 4">
            <a:extLst>
              <a:ext uri="{FF2B5EF4-FFF2-40B4-BE49-F238E27FC236}">
                <a16:creationId xmlns:a16="http://schemas.microsoft.com/office/drawing/2014/main" xmlns="" id="{2FC45CE6-D6F2-4743-81DC-142468CF18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3983DE9-5D12-4E7F-9DE4-2C6416193A11}" type="slidenum">
              <a:rPr lang="en-US" altLang="en-US" sz="601">
                <a:solidFill>
                  <a:srgbClr val="6C6463"/>
                </a:solidFill>
                <a:latin typeface="Gill Sans MT" panose="020B0502020104020203" pitchFamily="34" charset="0"/>
              </a:rPr>
              <a:pPr defTabSz="604738"/>
              <a:t>10</a:t>
            </a:fld>
            <a:endParaRPr lang="en-US" altLang="en-US" sz="601" dirty="0">
              <a:solidFill>
                <a:srgbClr val="6C6463"/>
              </a:solidFill>
              <a:latin typeface="Gill Sans MT" panose="020B0502020104020203" pitchFamily="34" charset="0"/>
            </a:endParaRPr>
          </a:p>
        </p:txBody>
      </p:sp>
      <p:sp>
        <p:nvSpPr>
          <p:cNvPr id="156677" name="Title 5">
            <a:extLst>
              <a:ext uri="{FF2B5EF4-FFF2-40B4-BE49-F238E27FC236}">
                <a16:creationId xmlns:a16="http://schemas.microsoft.com/office/drawing/2014/main" xmlns="" id="{495D59B8-2DEB-4F7D-B6C1-02EEFBD9A410}"/>
              </a:ext>
            </a:extLst>
          </p:cNvPr>
          <p:cNvSpPr>
            <a:spLocks noGrp="1"/>
          </p:cNvSpPr>
          <p:nvPr>
            <p:ph type="title"/>
          </p:nvPr>
        </p:nvSpPr>
        <p:spPr>
          <a:xfrm>
            <a:off x="2101850" y="2"/>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Common Issues and Resolution V</a:t>
            </a:r>
            <a:r>
              <a:rPr lang="en-US" altLang="en-US" b="1" dirty="0">
                <a:solidFill>
                  <a:srgbClr val="000000"/>
                </a:solidFill>
                <a:latin typeface="Gill Sans MT" panose="020B0502020104020203" pitchFamily="34" charset="0"/>
                <a:cs typeface="Gill Sans MT" panose="020B0502020104020203" pitchFamily="34" charset="0"/>
              </a:rPr>
              <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graphicFrame>
        <p:nvGraphicFramePr>
          <p:cNvPr id="27" name="Table 26">
            <a:extLst>
              <a:ext uri="{FF2B5EF4-FFF2-40B4-BE49-F238E27FC236}">
                <a16:creationId xmlns:a16="http://schemas.microsoft.com/office/drawing/2014/main" xmlns="" id="{E9452475-88DD-4BF8-AEF5-F3EDB0103174}"/>
              </a:ext>
            </a:extLst>
          </p:cNvPr>
          <p:cNvGraphicFramePr>
            <a:graphicFrameLocks noGrp="1"/>
          </p:cNvGraphicFramePr>
          <p:nvPr>
            <p:extLst/>
          </p:nvPr>
        </p:nvGraphicFramePr>
        <p:xfrm>
          <a:off x="48530" y="518401"/>
          <a:ext cx="12084143" cy="6415721"/>
        </p:xfrm>
        <a:graphic>
          <a:graphicData uri="http://schemas.openxmlformats.org/drawingml/2006/table">
            <a:tbl>
              <a:tblPr firstRow="1" firstCol="1" bandRow="1">
                <a:tableStyleId>{5C22544A-7EE6-4342-B048-85BDC9FD1C3A}</a:tableStyleId>
              </a:tblPr>
              <a:tblGrid>
                <a:gridCol w="2289399">
                  <a:extLst>
                    <a:ext uri="{9D8B030D-6E8A-4147-A177-3AD203B41FA5}">
                      <a16:colId xmlns:a16="http://schemas.microsoft.com/office/drawing/2014/main" xmlns="" val="2165578924"/>
                    </a:ext>
                  </a:extLst>
                </a:gridCol>
                <a:gridCol w="9794744">
                  <a:extLst>
                    <a:ext uri="{9D8B030D-6E8A-4147-A177-3AD203B41FA5}">
                      <a16:colId xmlns:a16="http://schemas.microsoft.com/office/drawing/2014/main" xmlns="" val="2253113547"/>
                    </a:ext>
                  </a:extLst>
                </a:gridCol>
              </a:tblGrid>
              <a:tr h="1155153">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US" sz="2400" dirty="0">
                          <a:effectLst/>
                          <a:latin typeface="+mn-lt"/>
                          <a:ea typeface="Calibri" panose="020F0502020204030204" pitchFamily="34" charset="0"/>
                          <a:cs typeface="Times New Roman" panose="02020603050405020304" pitchFamily="18" charset="0"/>
                        </a:rPr>
                        <a:t>Potential Data Collection Challenge</a:t>
                      </a:r>
                      <a:endParaRPr lang="en-US" sz="24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Possible Solutions</a:t>
                      </a:r>
                    </a:p>
                  </a:txBody>
                  <a:tcPr marL="55343" marR="55343" marT="7686" marB="7686"/>
                </a:tc>
                <a:extLst>
                  <a:ext uri="{0D108BD9-81ED-4DB2-BD59-A6C34878D82A}">
                    <a16:rowId xmlns:a16="http://schemas.microsoft.com/office/drawing/2014/main" xmlns="" val="2512221157"/>
                  </a:ext>
                </a:extLst>
              </a:tr>
              <a:tr h="5226297">
                <a:tc>
                  <a:txBody>
                    <a:bodyPr/>
                    <a:lstStyle/>
                    <a:p>
                      <a:pPr marL="0" marR="0">
                        <a:lnSpc>
                          <a:spcPct val="107000"/>
                        </a:lnSpc>
                        <a:spcBef>
                          <a:spcPts val="0"/>
                        </a:spcBef>
                        <a:spcAft>
                          <a:spcPts val="0"/>
                        </a:spcAft>
                      </a:pPr>
                      <a:r>
                        <a:rPr lang="en-US" sz="2400" b="1" kern="1200" dirty="0">
                          <a:solidFill>
                            <a:schemeClr val="lt1"/>
                          </a:solidFill>
                          <a:effectLst/>
                          <a:latin typeface="+mn-lt"/>
                          <a:ea typeface="+mn-ea"/>
                          <a:cs typeface="+mn-cs"/>
                        </a:rPr>
                        <a:t>Data quality issues/missing data</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342900" marR="0" lvl="0" indent="-342900">
                        <a:lnSpc>
                          <a:spcPts val="1400"/>
                        </a:lnSpc>
                        <a:spcBef>
                          <a:spcPts val="0"/>
                        </a:spcBef>
                        <a:spcAft>
                          <a:spcPts val="1200"/>
                        </a:spcAft>
                        <a:buFont typeface="Symbol" panose="05050102010706020507" pitchFamily="18" charset="2"/>
                        <a:buChar char=""/>
                      </a:pPr>
                      <a:endParaRPr lang="en-US" sz="2600" dirty="0">
                        <a:solidFill>
                          <a:schemeClr val="tx1"/>
                        </a:solidFill>
                        <a:effectLst/>
                        <a:latin typeface="+mn-lt"/>
                        <a:ea typeface="Calibri" panose="020F0502020204030204" pitchFamily="34" charset="0"/>
                        <a:cs typeface="Calibri" panose="020F0502020204030204" pitchFamily="34" charset="0"/>
                      </a:endParaRPr>
                    </a:p>
                    <a:p>
                      <a:pPr marL="342900" marR="0" lvl="0" indent="-342900">
                        <a:lnSpc>
                          <a:spcPct val="100000"/>
                        </a:lnSpc>
                        <a:spcBef>
                          <a:spcPts val="0"/>
                        </a:spcBef>
                        <a:spcAft>
                          <a:spcPts val="1200"/>
                        </a:spcAft>
                        <a:buFont typeface="Symbol" panose="05050102010706020507" pitchFamily="18" charset="2"/>
                        <a:buChar char=""/>
                      </a:pPr>
                      <a:r>
                        <a:rPr lang="en-US" sz="2600" dirty="0">
                          <a:solidFill>
                            <a:schemeClr val="tx1"/>
                          </a:solidFill>
                          <a:effectLst/>
                          <a:latin typeface="+mn-lt"/>
                          <a:ea typeface="Calibri" panose="020F0502020204030204" pitchFamily="34" charset="0"/>
                          <a:cs typeface="Calibri" panose="020F0502020204030204" pitchFamily="34" charset="0"/>
                        </a:rPr>
                        <a:t>Data Manager should continuously check uploaded data for errors, inconsistencies, missing data or other quality issues, and proactively reach out and follow up to address the problems.</a:t>
                      </a:r>
                    </a:p>
                    <a:p>
                      <a:pPr marL="342900" marR="0" lvl="0" indent="-342900">
                        <a:lnSpc>
                          <a:spcPct val="100000"/>
                        </a:lnSpc>
                        <a:spcBef>
                          <a:spcPts val="0"/>
                        </a:spcBef>
                        <a:spcAft>
                          <a:spcPts val="1200"/>
                        </a:spcAft>
                        <a:buFont typeface="Symbol" panose="05050102010706020507" pitchFamily="18" charset="2"/>
                        <a:buChar char=""/>
                      </a:pPr>
                      <a:endParaRPr lang="en-US" sz="2600" dirty="0">
                        <a:solidFill>
                          <a:schemeClr val="tx1"/>
                        </a:solidFill>
                        <a:effectLst/>
                        <a:latin typeface="+mn-lt"/>
                        <a:ea typeface="Calibri" panose="020F0502020204030204" pitchFamily="34" charset="0"/>
                        <a:cs typeface="Calibri" panose="020F0502020204030204" pitchFamily="34" charset="0"/>
                      </a:endParaRPr>
                    </a:p>
                    <a:p>
                      <a:pPr marL="342900" marR="0" lvl="0" indent="-342900">
                        <a:lnSpc>
                          <a:spcPct val="100000"/>
                        </a:lnSpc>
                        <a:spcBef>
                          <a:spcPts val="0"/>
                        </a:spcBef>
                        <a:spcAft>
                          <a:spcPts val="1200"/>
                        </a:spcAft>
                        <a:buFont typeface="Symbol" panose="05050102010706020507" pitchFamily="18" charset="2"/>
                        <a:buChar char=""/>
                      </a:pPr>
                      <a:r>
                        <a:rPr lang="en-US" sz="2600" dirty="0">
                          <a:solidFill>
                            <a:schemeClr val="tx1"/>
                          </a:solidFill>
                          <a:effectLst/>
                          <a:latin typeface="+mn-lt"/>
                          <a:ea typeface="Calibri" panose="020F0502020204030204" pitchFamily="34" charset="0"/>
                          <a:cs typeface="Calibri" panose="020F0502020204030204" pitchFamily="34" charset="0"/>
                        </a:rPr>
                        <a:t>Properly document any changes made based on the data cleaning and quality assurance process.</a:t>
                      </a:r>
                    </a:p>
                  </a:txBody>
                  <a:tcPr marL="90712" marR="90712" marT="0" marB="0"/>
                </a:tc>
                <a:extLst>
                  <a:ext uri="{0D108BD9-81ED-4DB2-BD59-A6C34878D82A}">
                    <a16:rowId xmlns:a16="http://schemas.microsoft.com/office/drawing/2014/main" xmlns="" val="2651830758"/>
                  </a:ext>
                </a:extLst>
              </a:tr>
            </a:tbl>
          </a:graphicData>
        </a:graphic>
      </p:graphicFrame>
    </p:spTree>
    <p:extLst>
      <p:ext uri="{BB962C8B-B14F-4D97-AF65-F5344CB8AC3E}">
        <p14:creationId xmlns:p14="http://schemas.microsoft.com/office/powerpoint/2010/main" val="2510977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Date Placeholder 2">
            <a:extLst>
              <a:ext uri="{FF2B5EF4-FFF2-40B4-BE49-F238E27FC236}">
                <a16:creationId xmlns:a16="http://schemas.microsoft.com/office/drawing/2014/main" xmlns="" id="{643D3D34-E6CB-4B3D-B35F-7AD057F50F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endParaRPr lang="en-US" altLang="en-US" sz="601" dirty="0">
              <a:solidFill>
                <a:srgbClr val="6C6463"/>
              </a:solidFill>
              <a:latin typeface="Gill Sans MT" panose="020B0502020104020203" pitchFamily="34" charset="0"/>
            </a:endParaRPr>
          </a:p>
        </p:txBody>
      </p:sp>
      <p:sp>
        <p:nvSpPr>
          <p:cNvPr id="156675" name="Footer Placeholder 3">
            <a:extLst>
              <a:ext uri="{FF2B5EF4-FFF2-40B4-BE49-F238E27FC236}">
                <a16:creationId xmlns:a16="http://schemas.microsoft.com/office/drawing/2014/main" xmlns="" id="{6FE09491-657B-425B-9F80-984DB29F7C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endPar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56676" name="Slide Number Placeholder 4">
            <a:extLst>
              <a:ext uri="{FF2B5EF4-FFF2-40B4-BE49-F238E27FC236}">
                <a16:creationId xmlns:a16="http://schemas.microsoft.com/office/drawing/2014/main" xmlns="" id="{2FC45CE6-D6F2-4743-81DC-142468CF18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endParaRPr lang="en-US" altLang="en-US" sz="601" dirty="0">
              <a:solidFill>
                <a:srgbClr val="6C6463"/>
              </a:solidFill>
              <a:latin typeface="Gill Sans MT" panose="020B0502020104020203" pitchFamily="34" charset="0"/>
            </a:endParaRPr>
          </a:p>
        </p:txBody>
      </p:sp>
      <p:sp>
        <p:nvSpPr>
          <p:cNvPr id="156677" name="Title 5">
            <a:extLst>
              <a:ext uri="{FF2B5EF4-FFF2-40B4-BE49-F238E27FC236}">
                <a16:creationId xmlns:a16="http://schemas.microsoft.com/office/drawing/2014/main" xmlns="" id="{495D59B8-2DEB-4F7D-B6C1-02EEFBD9A410}"/>
              </a:ext>
            </a:extLst>
          </p:cNvPr>
          <p:cNvSpPr>
            <a:spLocks noGrp="1"/>
          </p:cNvSpPr>
          <p:nvPr>
            <p:ph type="title"/>
          </p:nvPr>
        </p:nvSpPr>
        <p:spPr>
          <a:xfrm>
            <a:off x="2101850" y="2"/>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Common Issues and Resolution VI</a:t>
            </a:r>
            <a:r>
              <a:rPr lang="en-US" altLang="en-US" b="1" dirty="0">
                <a:solidFill>
                  <a:srgbClr val="000000"/>
                </a:solidFill>
                <a:latin typeface="Gill Sans MT" panose="020B0502020104020203" pitchFamily="34" charset="0"/>
                <a:cs typeface="Gill Sans MT" panose="020B0502020104020203" pitchFamily="34" charset="0"/>
              </a:rPr>
              <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graphicFrame>
        <p:nvGraphicFramePr>
          <p:cNvPr id="27" name="Table 26">
            <a:extLst>
              <a:ext uri="{FF2B5EF4-FFF2-40B4-BE49-F238E27FC236}">
                <a16:creationId xmlns:a16="http://schemas.microsoft.com/office/drawing/2014/main" xmlns="" id="{E9452475-88DD-4BF8-AEF5-F3EDB0103174}"/>
              </a:ext>
            </a:extLst>
          </p:cNvPr>
          <p:cNvGraphicFramePr>
            <a:graphicFrameLocks noGrp="1"/>
          </p:cNvGraphicFramePr>
          <p:nvPr>
            <p:extLst/>
          </p:nvPr>
        </p:nvGraphicFramePr>
        <p:xfrm>
          <a:off x="48530" y="518401"/>
          <a:ext cx="12084143" cy="6349933"/>
        </p:xfrm>
        <a:graphic>
          <a:graphicData uri="http://schemas.openxmlformats.org/drawingml/2006/table">
            <a:tbl>
              <a:tblPr firstRow="1" firstCol="1" bandRow="1">
                <a:tableStyleId>{5C22544A-7EE6-4342-B048-85BDC9FD1C3A}</a:tableStyleId>
              </a:tblPr>
              <a:tblGrid>
                <a:gridCol w="2289399">
                  <a:extLst>
                    <a:ext uri="{9D8B030D-6E8A-4147-A177-3AD203B41FA5}">
                      <a16:colId xmlns:a16="http://schemas.microsoft.com/office/drawing/2014/main" xmlns="" val="2165578924"/>
                    </a:ext>
                  </a:extLst>
                </a:gridCol>
                <a:gridCol w="9794744">
                  <a:extLst>
                    <a:ext uri="{9D8B030D-6E8A-4147-A177-3AD203B41FA5}">
                      <a16:colId xmlns:a16="http://schemas.microsoft.com/office/drawing/2014/main" xmlns="" val="2253113547"/>
                    </a:ext>
                  </a:extLst>
                </a:gridCol>
              </a:tblGrid>
              <a:tr h="1155153">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US" sz="2400" dirty="0">
                          <a:effectLst/>
                          <a:latin typeface="+mn-lt"/>
                          <a:ea typeface="Calibri" panose="020F0502020204030204" pitchFamily="34" charset="0"/>
                          <a:cs typeface="Times New Roman" panose="02020603050405020304" pitchFamily="18" charset="0"/>
                        </a:rPr>
                        <a:t>Potential Data Collection Challenge</a:t>
                      </a:r>
                      <a:endParaRPr lang="en-US" sz="24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Possible Solutions</a:t>
                      </a:r>
                    </a:p>
                  </a:txBody>
                  <a:tcPr marL="55343" marR="55343" marT="7686" marB="7686"/>
                </a:tc>
                <a:extLst>
                  <a:ext uri="{0D108BD9-81ED-4DB2-BD59-A6C34878D82A}">
                    <a16:rowId xmlns:a16="http://schemas.microsoft.com/office/drawing/2014/main" xmlns="" val="2512221157"/>
                  </a:ext>
                </a:extLst>
              </a:tr>
              <a:tr h="5160509">
                <a:tc>
                  <a:txBody>
                    <a:bodyPr/>
                    <a:lstStyle/>
                    <a:p>
                      <a:pPr marL="0" marR="0">
                        <a:lnSpc>
                          <a:spcPct val="107000"/>
                        </a:lnSpc>
                        <a:spcBef>
                          <a:spcPts val="0"/>
                        </a:spcBef>
                        <a:spcAft>
                          <a:spcPts val="0"/>
                        </a:spcAft>
                      </a:pPr>
                      <a:r>
                        <a:rPr lang="en-US" sz="2400" b="1" kern="1200" dirty="0">
                          <a:solidFill>
                            <a:schemeClr val="lt1"/>
                          </a:solidFill>
                          <a:effectLst/>
                          <a:latin typeface="+mn-lt"/>
                          <a:ea typeface="+mn-ea"/>
                          <a:cs typeface="+mn-cs"/>
                        </a:rPr>
                        <a:t>Inadequate knowledge of health system among data collection team</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342900" marR="0" lvl="0" indent="-342900">
                        <a:lnSpc>
                          <a:spcPct val="100000"/>
                        </a:lnSpc>
                        <a:spcBef>
                          <a:spcPts val="0"/>
                        </a:spcBef>
                        <a:spcAft>
                          <a:spcPts val="1200"/>
                        </a:spcAft>
                        <a:buFont typeface="Symbol" panose="05050102010706020507" pitchFamily="18" charset="2"/>
                        <a:buChar char=""/>
                      </a:pPr>
                      <a:r>
                        <a:rPr lang="en-US" sz="2400" dirty="0">
                          <a:solidFill>
                            <a:schemeClr val="tx1"/>
                          </a:solidFill>
                          <a:effectLst/>
                          <a:latin typeface="+mn-lt"/>
                          <a:ea typeface="Calibri" panose="020F0502020204030204" pitchFamily="34" charset="0"/>
                          <a:cs typeface="Calibri" panose="020F0502020204030204" pitchFamily="34" charset="0"/>
                        </a:rPr>
                        <a:t>Utilize data collectors who are existing players in the country supply chain and are knowledgeable of the health system, as long as data collectors are assigned to assess outside of their own regions or work environments (to avoid bias).</a:t>
                      </a:r>
                    </a:p>
                    <a:p>
                      <a:pPr marL="342900" marR="0" lvl="0" indent="-342900">
                        <a:lnSpc>
                          <a:spcPct val="100000"/>
                        </a:lnSpc>
                        <a:spcBef>
                          <a:spcPts val="0"/>
                        </a:spcBef>
                        <a:spcAft>
                          <a:spcPts val="1200"/>
                        </a:spcAft>
                        <a:buFont typeface="Symbol" panose="05050102010706020507" pitchFamily="18" charset="2"/>
                        <a:buChar char=""/>
                      </a:pPr>
                      <a:r>
                        <a:rPr lang="en-US" sz="2400" dirty="0">
                          <a:solidFill>
                            <a:schemeClr val="tx1"/>
                          </a:solidFill>
                          <a:effectLst/>
                          <a:latin typeface="+mn-lt"/>
                          <a:ea typeface="Calibri" panose="020F0502020204030204" pitchFamily="34" charset="0"/>
                          <a:cs typeface="Calibri" panose="020F0502020204030204" pitchFamily="34" charset="0"/>
                        </a:rPr>
                        <a:t>Ensure data collectors are adequately trained and conversant with all capability and KPI data collection instruments.</a:t>
                      </a:r>
                    </a:p>
                    <a:p>
                      <a:pPr marL="342900" marR="0" lvl="0" indent="-342900">
                        <a:lnSpc>
                          <a:spcPct val="100000"/>
                        </a:lnSpc>
                        <a:spcBef>
                          <a:spcPts val="0"/>
                        </a:spcBef>
                        <a:spcAft>
                          <a:spcPts val="1200"/>
                        </a:spcAft>
                        <a:buFont typeface="Symbol" panose="05050102010706020507" pitchFamily="18" charset="2"/>
                        <a:buChar char=""/>
                      </a:pPr>
                      <a:r>
                        <a:rPr lang="en-US" sz="2400" dirty="0">
                          <a:solidFill>
                            <a:schemeClr val="tx1"/>
                          </a:solidFill>
                          <a:effectLst/>
                          <a:latin typeface="+mn-lt"/>
                          <a:ea typeface="Calibri" panose="020F0502020204030204" pitchFamily="34" charset="0"/>
                          <a:cs typeface="Calibri" panose="020F0502020204030204" pitchFamily="34" charset="0"/>
                        </a:rPr>
                        <a:t>Ensure that the assessors </a:t>
                      </a:r>
                    </a:p>
                    <a:p>
                      <a:pPr marL="800100" marR="0" lvl="0" indent="-438150">
                        <a:lnSpc>
                          <a:spcPct val="100000"/>
                        </a:lnSpc>
                        <a:spcBef>
                          <a:spcPts val="0"/>
                        </a:spcBef>
                        <a:spcAft>
                          <a:spcPts val="1200"/>
                        </a:spcAft>
                        <a:buFont typeface="Wingdings" panose="05000000000000000000" pitchFamily="2" charset="2"/>
                        <a:buChar char="ü"/>
                        <a:tabLst/>
                      </a:pPr>
                      <a:r>
                        <a:rPr lang="en-US" sz="2400" dirty="0">
                          <a:solidFill>
                            <a:schemeClr val="tx1"/>
                          </a:solidFill>
                          <a:effectLst/>
                          <a:latin typeface="+mn-lt"/>
                          <a:ea typeface="Calibri" panose="020F0502020204030204" pitchFamily="34" charset="0"/>
                          <a:cs typeface="Calibri" panose="020F0502020204030204" pitchFamily="34" charset="0"/>
                        </a:rPr>
                        <a:t>Have all assessment materials and needs, including checklists, physical verification lists, guides and instructions, glossary of terms, pre-prepared transportation routings. </a:t>
                      </a:r>
                    </a:p>
                    <a:p>
                      <a:pPr marL="800100" marR="0" lvl="0" indent="-438150">
                        <a:lnSpc>
                          <a:spcPct val="100000"/>
                        </a:lnSpc>
                        <a:spcBef>
                          <a:spcPts val="0"/>
                        </a:spcBef>
                        <a:spcAft>
                          <a:spcPts val="1200"/>
                        </a:spcAft>
                        <a:buFont typeface="Wingdings" panose="05000000000000000000" pitchFamily="2" charset="2"/>
                        <a:buChar char="ü"/>
                        <a:tabLst/>
                      </a:pPr>
                      <a:r>
                        <a:rPr lang="en-US" sz="2400" dirty="0">
                          <a:solidFill>
                            <a:schemeClr val="tx1"/>
                          </a:solidFill>
                          <a:effectLst/>
                          <a:latin typeface="+mn-lt"/>
                          <a:ea typeface="Calibri" panose="020F0502020204030204" pitchFamily="34" charset="0"/>
                          <a:cs typeface="Calibri" panose="020F0502020204030204" pitchFamily="34" charset="0"/>
                        </a:rPr>
                        <a:t>Hold welcome and introductory/in-brief sessions with site staff and request right, knowledgeable HF staff for the interviews.</a:t>
                      </a:r>
                    </a:p>
                  </a:txBody>
                  <a:tcPr marL="90712" marR="90712" marT="0" marB="0"/>
                </a:tc>
                <a:extLst>
                  <a:ext uri="{0D108BD9-81ED-4DB2-BD59-A6C34878D82A}">
                    <a16:rowId xmlns:a16="http://schemas.microsoft.com/office/drawing/2014/main" xmlns="" val="2651830758"/>
                  </a:ext>
                </a:extLst>
              </a:tr>
            </a:tbl>
          </a:graphicData>
        </a:graphic>
      </p:graphicFrame>
    </p:spTree>
    <p:extLst>
      <p:ext uri="{BB962C8B-B14F-4D97-AF65-F5344CB8AC3E}">
        <p14:creationId xmlns:p14="http://schemas.microsoft.com/office/powerpoint/2010/main" val="3839926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1313" name="Date Placeholder 2">
            <a:extLst>
              <a:ext uri="{FF2B5EF4-FFF2-40B4-BE49-F238E27FC236}">
                <a16:creationId xmlns:a16="http://schemas.microsoft.com/office/drawing/2014/main" xmlns="" id="{63EDC6AF-2F2A-4BC9-B977-24F22908DBFE}"/>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33B31046-1723-4813-8BD0-969AC8651E69}" type="datetime1">
              <a:rPr lang="en-US" altLang="en-US" sz="601">
                <a:solidFill>
                  <a:srgbClr val="6C6463"/>
                </a:solidFill>
                <a:latin typeface="Gill Sans MT" panose="020B0502020104020203" pitchFamily="34" charset="0"/>
              </a:rPr>
              <a:pPr defTabSz="604738"/>
              <a:t>5/27/2018</a:t>
            </a:fld>
            <a:endParaRPr lang="en-US" altLang="en-US" sz="601" dirty="0">
              <a:solidFill>
                <a:srgbClr val="6C6463"/>
              </a:solidFill>
              <a:latin typeface="Gill Sans MT" panose="020B0502020104020203" pitchFamily="34" charset="0"/>
            </a:endParaRPr>
          </a:p>
        </p:txBody>
      </p:sp>
      <p:sp>
        <p:nvSpPr>
          <p:cNvPr id="141314" name="Footer Placeholder 3">
            <a:extLst>
              <a:ext uri="{FF2B5EF4-FFF2-40B4-BE49-F238E27FC236}">
                <a16:creationId xmlns:a16="http://schemas.microsoft.com/office/drawing/2014/main" xmlns="" id="{A3B1B06B-B58E-419A-9900-094BCA856CD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41315" name="Slide Number Placeholder 4">
            <a:extLst>
              <a:ext uri="{FF2B5EF4-FFF2-40B4-BE49-F238E27FC236}">
                <a16:creationId xmlns:a16="http://schemas.microsoft.com/office/drawing/2014/main" xmlns="" id="{237FE9FF-5822-4EE7-9DA9-B5D5C7A8491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E49285CD-86DE-46DA-8D7A-60400CADD798}" type="slidenum">
              <a:rPr lang="en-US" altLang="en-US" sz="601">
                <a:solidFill>
                  <a:srgbClr val="6C6463"/>
                </a:solidFill>
                <a:latin typeface="Gill Sans MT" panose="020B0502020104020203" pitchFamily="34" charset="0"/>
              </a:rPr>
              <a:pPr defTabSz="604738"/>
              <a:t>12</a:t>
            </a:fld>
            <a:endParaRPr lang="en-US" altLang="en-US" sz="601" dirty="0">
              <a:solidFill>
                <a:srgbClr val="6C6463"/>
              </a:solidFill>
              <a:latin typeface="Gill Sans MT" panose="020B0502020104020203" pitchFamily="34" charset="0"/>
            </a:endParaRPr>
          </a:p>
        </p:txBody>
      </p:sp>
      <p:sp>
        <p:nvSpPr>
          <p:cNvPr id="141316" name="Title 5">
            <a:extLst>
              <a:ext uri="{FF2B5EF4-FFF2-40B4-BE49-F238E27FC236}">
                <a16:creationId xmlns:a16="http://schemas.microsoft.com/office/drawing/2014/main" xmlns="" id="{75511791-277C-4EF6-B10D-D7F0D774BF24}"/>
              </a:ext>
            </a:extLst>
          </p:cNvPr>
          <p:cNvSpPr>
            <a:spLocks noGrp="1"/>
          </p:cNvSpPr>
          <p:nvPr>
            <p:ph type="title"/>
          </p:nvPr>
        </p:nvSpPr>
        <p:spPr>
          <a:xfrm>
            <a:off x="2178050" y="104474"/>
            <a:ext cx="8337550" cy="580800"/>
          </a:xfrm>
        </p:spPr>
        <p:txBody>
          <a:bodyPr/>
          <a:lstStyle/>
          <a:p>
            <a:pPr algn="ctr"/>
            <a:r>
              <a:rPr lang="en-US" altLang="en-US" b="1" dirty="0">
                <a:latin typeface="Gill Sans MT" panose="020B0502020104020203" pitchFamily="34" charset="0"/>
                <a:cs typeface="Gill Sans MT" panose="020B0502020104020203" pitchFamily="34" charset="0"/>
              </a:rPr>
              <a:t>Common Issues and Resolution VII</a:t>
            </a:r>
          </a:p>
        </p:txBody>
      </p:sp>
      <p:graphicFrame>
        <p:nvGraphicFramePr>
          <p:cNvPr id="4" name="Content Placeholder 3">
            <a:extLst>
              <a:ext uri="{FF2B5EF4-FFF2-40B4-BE49-F238E27FC236}">
                <a16:creationId xmlns:a16="http://schemas.microsoft.com/office/drawing/2014/main" xmlns="" id="{4F12A14B-46D8-492B-A5D2-12F44EFBD17B}"/>
              </a:ext>
            </a:extLst>
          </p:cNvPr>
          <p:cNvGraphicFramePr>
            <a:graphicFrameLocks noGrp="1"/>
          </p:cNvGraphicFramePr>
          <p:nvPr>
            <p:ph idx="1"/>
            <p:extLst>
              <p:ext uri="{D42A27DB-BD31-4B8C-83A1-F6EECF244321}">
                <p14:modId xmlns:p14="http://schemas.microsoft.com/office/powerpoint/2010/main" val="3668435217"/>
              </p:ext>
            </p:extLst>
          </p:nvPr>
        </p:nvGraphicFramePr>
        <p:xfrm>
          <a:off x="188918" y="685273"/>
          <a:ext cx="11727772" cy="5960000"/>
        </p:xfrm>
        <a:graphic>
          <a:graphicData uri="http://schemas.openxmlformats.org/drawingml/2006/table">
            <a:tbl>
              <a:tblPr/>
              <a:tblGrid>
                <a:gridCol w="5413141">
                  <a:extLst>
                    <a:ext uri="{9D8B030D-6E8A-4147-A177-3AD203B41FA5}">
                      <a16:colId xmlns:a16="http://schemas.microsoft.com/office/drawing/2014/main" xmlns="" val="20000"/>
                    </a:ext>
                  </a:extLst>
                </a:gridCol>
                <a:gridCol w="6314631">
                  <a:extLst>
                    <a:ext uri="{9D8B030D-6E8A-4147-A177-3AD203B41FA5}">
                      <a16:colId xmlns:a16="http://schemas.microsoft.com/office/drawing/2014/main" xmlns="" val="20001"/>
                    </a:ext>
                  </a:extLst>
                </a:gridCol>
              </a:tblGrid>
              <a:tr h="334791">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000" b="1" i="0" u="none" strike="noStrike" cap="none" normalizeH="0" baseline="0" dirty="0">
                          <a:ln>
                            <a:noFill/>
                          </a:ln>
                          <a:solidFill>
                            <a:srgbClr val="FFFFFF"/>
                          </a:solidFill>
                          <a:effectLst/>
                          <a:latin typeface="Gill Sans MT" charset="0"/>
                        </a:rPr>
                        <a:t>Risk</a:t>
                      </a:r>
                      <a:endParaRPr kumimoji="0" lang="en-US" altLang="x-none" sz="2000" b="1"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000" b="1" i="0" u="none" strike="noStrike" cap="none" normalizeH="0" baseline="0" dirty="0">
                          <a:ln>
                            <a:noFill/>
                          </a:ln>
                          <a:solidFill>
                            <a:srgbClr val="FFFFFF"/>
                          </a:solidFill>
                          <a:effectLst/>
                          <a:latin typeface="Gill Sans MT" charset="0"/>
                        </a:rPr>
                        <a:t>Mitigation</a:t>
                      </a:r>
                      <a:endParaRPr kumimoji="0" lang="en-US" altLang="x-none" sz="2000" b="1"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xmlns="" val="10000"/>
                  </a:ext>
                </a:extLst>
              </a:tr>
              <a:tr h="4017509">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FFFFFF"/>
                          </a:solidFill>
                          <a:effectLst/>
                          <a:latin typeface="Gill Sans MT" charset="0"/>
                        </a:rPr>
                        <a:t>Not enough time at each site</a:t>
                      </a:r>
                      <a:endParaRPr kumimoji="0" lang="en-US" altLang="x-none" sz="24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000000"/>
                          </a:solidFill>
                          <a:effectLst/>
                          <a:latin typeface="Gill Sans MT" charset="0"/>
                        </a:rPr>
                        <a:t>Have enough data collectors – typically 2 to 3 per team (1 does capability interview and the other 2 collect KPI data). In general, plan to visit one site per day to allow travel time, waiting time, unforeseen delays. Have a manageable list of tracer commodities (8-12) – having more will slow down data collection </a:t>
                      </a:r>
                      <a:endParaRPr kumimoji="0" lang="en-US" altLang="x-none" sz="24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extLst>
                  <a:ext uri="{0D108BD9-81ED-4DB2-BD59-A6C34878D82A}">
                    <a16:rowId xmlns:a16="http://schemas.microsoft.com/office/drawing/2014/main" xmlns="" val="10001"/>
                  </a:ext>
                </a:extLst>
              </a:tr>
              <a:tr h="1607700">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FFFFFF"/>
                          </a:solidFill>
                          <a:effectLst/>
                          <a:latin typeface="Gill Sans MT" charset="0"/>
                        </a:rPr>
                        <a:t>Not enough time to visit all sites</a:t>
                      </a:r>
                      <a:endParaRPr kumimoji="0" lang="en-US" altLang="x-none" sz="24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000000"/>
                          </a:solidFill>
                          <a:effectLst/>
                          <a:latin typeface="Gill Sans MT" charset="0"/>
                        </a:rPr>
                        <a:t>Budget enough time to be able to visit all sampled sites. Involve health institutions in planning, who know the geography and </a:t>
                      </a:r>
                      <a:r>
                        <a:rPr kumimoji="0" lang="en-US" altLang="x-none" sz="2400" b="0" i="0" u="none" strike="noStrike" cap="none" normalizeH="0" baseline="0" dirty="0" smtClean="0">
                          <a:ln>
                            <a:noFill/>
                          </a:ln>
                          <a:solidFill>
                            <a:srgbClr val="000000"/>
                          </a:solidFill>
                          <a:effectLst/>
                          <a:latin typeface="Gill Sans MT" charset="0"/>
                        </a:rPr>
                        <a:t>terrain. Ensure enough teams ahead of time.</a:t>
                      </a:r>
                      <a:endParaRPr kumimoji="0" lang="en-US" altLang="x-none" sz="24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35794973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61" name="Date Placeholder 2">
            <a:extLst>
              <a:ext uri="{FF2B5EF4-FFF2-40B4-BE49-F238E27FC236}">
                <a16:creationId xmlns:a16="http://schemas.microsoft.com/office/drawing/2014/main" xmlns="" id="{22829AB0-F393-484B-9153-95EF401857DF}"/>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7705F712-44ED-4BF0-8EBB-36AFD1087C53}" type="datetime1">
              <a:rPr lang="en-US" altLang="en-US" sz="601">
                <a:solidFill>
                  <a:srgbClr val="6C6463"/>
                </a:solidFill>
                <a:latin typeface="Gill Sans MT" panose="020B0502020104020203" pitchFamily="34" charset="0"/>
              </a:rPr>
              <a:pPr defTabSz="604738"/>
              <a:t>5/27/2018</a:t>
            </a:fld>
            <a:endParaRPr lang="en-US" altLang="en-US" sz="601" dirty="0">
              <a:solidFill>
                <a:srgbClr val="6C6463"/>
              </a:solidFill>
              <a:latin typeface="Gill Sans MT" panose="020B0502020104020203" pitchFamily="34" charset="0"/>
            </a:endParaRPr>
          </a:p>
        </p:txBody>
      </p:sp>
      <p:sp>
        <p:nvSpPr>
          <p:cNvPr id="143362" name="Footer Placeholder 3">
            <a:extLst>
              <a:ext uri="{FF2B5EF4-FFF2-40B4-BE49-F238E27FC236}">
                <a16:creationId xmlns:a16="http://schemas.microsoft.com/office/drawing/2014/main" xmlns="" id="{8AF2607B-6677-49CA-BCA1-FE953783A99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43363" name="Slide Number Placeholder 4">
            <a:extLst>
              <a:ext uri="{FF2B5EF4-FFF2-40B4-BE49-F238E27FC236}">
                <a16:creationId xmlns:a16="http://schemas.microsoft.com/office/drawing/2014/main" xmlns="" id="{C87C7283-4A9C-4F16-8304-6B0DEEC60CB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322F27D3-B60C-48A8-BDCA-457AD17163EE}" type="slidenum">
              <a:rPr lang="en-US" altLang="en-US" sz="601">
                <a:solidFill>
                  <a:srgbClr val="6C6463"/>
                </a:solidFill>
                <a:latin typeface="Gill Sans MT" panose="020B0502020104020203" pitchFamily="34" charset="0"/>
              </a:rPr>
              <a:pPr defTabSz="604738"/>
              <a:t>13</a:t>
            </a:fld>
            <a:endParaRPr lang="en-US" altLang="en-US" sz="601" dirty="0">
              <a:solidFill>
                <a:srgbClr val="6C6463"/>
              </a:solidFill>
              <a:latin typeface="Gill Sans MT" panose="020B0502020104020203" pitchFamily="34" charset="0"/>
            </a:endParaRPr>
          </a:p>
        </p:txBody>
      </p:sp>
      <p:sp>
        <p:nvSpPr>
          <p:cNvPr id="143364" name="Title 5">
            <a:extLst>
              <a:ext uri="{FF2B5EF4-FFF2-40B4-BE49-F238E27FC236}">
                <a16:creationId xmlns:a16="http://schemas.microsoft.com/office/drawing/2014/main" xmlns="" id="{FFC94210-7AB8-4DD2-A200-9D2F0D0F01CA}"/>
              </a:ext>
            </a:extLst>
          </p:cNvPr>
          <p:cNvSpPr>
            <a:spLocks noGrp="1"/>
          </p:cNvSpPr>
          <p:nvPr>
            <p:ph type="title"/>
          </p:nvPr>
        </p:nvSpPr>
        <p:spPr>
          <a:xfrm>
            <a:off x="2178050" y="192440"/>
            <a:ext cx="8337550" cy="580800"/>
          </a:xfrm>
        </p:spPr>
        <p:txBody>
          <a:bodyPr/>
          <a:lstStyle/>
          <a:p>
            <a:pPr algn="ctr"/>
            <a:r>
              <a:rPr lang="en-US" altLang="en-US" b="1" dirty="0">
                <a:latin typeface="Gill Sans MT" panose="020B0502020104020203" pitchFamily="34" charset="0"/>
                <a:cs typeface="Gill Sans MT" panose="020B0502020104020203" pitchFamily="34" charset="0"/>
              </a:rPr>
              <a:t>Common Issues and Resolution VIII</a:t>
            </a:r>
          </a:p>
        </p:txBody>
      </p:sp>
      <p:graphicFrame>
        <p:nvGraphicFramePr>
          <p:cNvPr id="4" name="Content Placeholder 3">
            <a:extLst>
              <a:ext uri="{FF2B5EF4-FFF2-40B4-BE49-F238E27FC236}">
                <a16:creationId xmlns:a16="http://schemas.microsoft.com/office/drawing/2014/main" xmlns="" id="{71DF594D-ED1B-4CED-92D2-DF3B81AE06D0}"/>
              </a:ext>
            </a:extLst>
          </p:cNvPr>
          <p:cNvGraphicFramePr>
            <a:graphicFrameLocks noGrp="1"/>
          </p:cNvGraphicFramePr>
          <p:nvPr>
            <p:ph idx="1"/>
            <p:extLst/>
          </p:nvPr>
        </p:nvGraphicFramePr>
        <p:xfrm>
          <a:off x="253712" y="773240"/>
          <a:ext cx="11630583" cy="5984205"/>
        </p:xfrm>
        <a:graphic>
          <a:graphicData uri="http://schemas.openxmlformats.org/drawingml/2006/table">
            <a:tbl>
              <a:tblPr/>
              <a:tblGrid>
                <a:gridCol w="5368283">
                  <a:extLst>
                    <a:ext uri="{9D8B030D-6E8A-4147-A177-3AD203B41FA5}">
                      <a16:colId xmlns:a16="http://schemas.microsoft.com/office/drawing/2014/main" xmlns="" val="20000"/>
                    </a:ext>
                  </a:extLst>
                </a:gridCol>
                <a:gridCol w="6262300">
                  <a:extLst>
                    <a:ext uri="{9D8B030D-6E8A-4147-A177-3AD203B41FA5}">
                      <a16:colId xmlns:a16="http://schemas.microsoft.com/office/drawing/2014/main" xmlns="" val="20001"/>
                    </a:ext>
                  </a:extLst>
                </a:gridCol>
              </a:tblGrid>
              <a:tr h="356712">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000" b="0" i="0" u="none" strike="noStrike" cap="none" normalizeH="0" baseline="0" dirty="0">
                          <a:ln>
                            <a:noFill/>
                          </a:ln>
                          <a:solidFill>
                            <a:srgbClr val="FFFFFF"/>
                          </a:solidFill>
                          <a:effectLst/>
                          <a:latin typeface="Gill Sans MT" charset="0"/>
                        </a:rPr>
                        <a:t>Risk</a:t>
                      </a:r>
                      <a:endParaRPr kumimoji="0" lang="en-US" altLang="x-none" sz="20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000" b="0" i="0" u="none" strike="noStrike" cap="none" normalizeH="0" baseline="0" dirty="0">
                          <a:ln>
                            <a:noFill/>
                          </a:ln>
                          <a:solidFill>
                            <a:srgbClr val="FFFFFF"/>
                          </a:solidFill>
                          <a:effectLst/>
                          <a:latin typeface="Gill Sans MT" charset="0"/>
                        </a:rPr>
                        <a:t>Mitigation</a:t>
                      </a:r>
                      <a:endParaRPr kumimoji="0" lang="en-US" altLang="x-none" sz="20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xmlns="" val="10000"/>
                  </a:ext>
                </a:extLst>
              </a:tr>
              <a:tr h="1774995">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FFFFFF"/>
                          </a:solidFill>
                          <a:effectLst/>
                          <a:latin typeface="Gill Sans MT" charset="0"/>
                        </a:rPr>
                        <a:t>Data Collectors not fully knowledgeable of health system</a:t>
                      </a:r>
                      <a:endParaRPr kumimoji="0" lang="en-US" altLang="x-none" sz="24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000000"/>
                          </a:solidFill>
                          <a:effectLst/>
                          <a:latin typeface="Gill Sans MT" charset="0"/>
                        </a:rPr>
                        <a:t>Use data collectors who are familiar with the country health system (e.g. district pharmacists or other supervisory personnel).</a:t>
                      </a:r>
                      <a:endParaRPr kumimoji="0" lang="en-US" altLang="x-none" sz="24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extLst>
                  <a:ext uri="{0D108BD9-81ED-4DB2-BD59-A6C34878D82A}">
                    <a16:rowId xmlns:a16="http://schemas.microsoft.com/office/drawing/2014/main" xmlns="" val="10001"/>
                  </a:ext>
                </a:extLst>
              </a:tr>
              <a:tr h="3852498">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FFFFFF"/>
                          </a:solidFill>
                          <a:effectLst/>
                          <a:latin typeface="Gill Sans MT" charset="0"/>
                        </a:rPr>
                        <a:t>Staff not aware of visit in advance</a:t>
                      </a:r>
                      <a:endParaRPr kumimoji="0" lang="en-US" altLang="x-none" sz="24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000000"/>
                          </a:solidFill>
                          <a:effectLst/>
                          <a:latin typeface="Gill Sans MT" charset="0"/>
                        </a:rPr>
                        <a:t>If advance notification is the standard procedure, request the MOH to send the notification and physical verification lists to sites well in advance of the site visit. Reconfirm the appointments 2 days to a week before the visit date to ensure site staff will be ready and available for you. </a:t>
                      </a:r>
                    </a:p>
                    <a:p>
                      <a:pPr marL="0" marR="0" lvl="0" indent="0" algn="l" defTabSz="455613" rtl="0" eaLnBrk="1" fontAlgn="base" latinLnBrk="0" hangingPunct="1">
                        <a:lnSpc>
                          <a:spcPct val="100000"/>
                        </a:lnSpc>
                        <a:spcBef>
                          <a:spcPts val="600"/>
                        </a:spcBef>
                        <a:spcAft>
                          <a:spcPts val="600"/>
                        </a:spcAft>
                        <a:buClrTx/>
                        <a:buSzTx/>
                        <a:buFontTx/>
                        <a:buNone/>
                        <a:tabLst/>
                      </a:pPr>
                      <a:endParaRPr kumimoji="0" lang="en-US" altLang="x-none" sz="2400" b="0" i="0" u="none" strike="noStrike" cap="none" normalizeH="0" baseline="0" dirty="0">
                        <a:ln>
                          <a:noFill/>
                        </a:ln>
                        <a:solidFill>
                          <a:srgbClr val="000000"/>
                        </a:solidFill>
                        <a:effectLst/>
                        <a:latin typeface="Gill Sans MT" charset="0"/>
                        <a:ea typeface="Calibri" charset="0"/>
                        <a:cs typeface="GillSansMTStd-Book" charset="0"/>
                      </a:endParaRPr>
                    </a:p>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000000"/>
                          </a:solidFill>
                          <a:effectLst/>
                          <a:latin typeface="Gill Sans MT" charset="0"/>
                          <a:ea typeface="Calibri" charset="0"/>
                          <a:cs typeface="GillSansMTStd-Book" charset="0"/>
                        </a:rPr>
                        <a:t>See user guide for pros and cons of advance notification.</a:t>
                      </a:r>
                      <a:endParaRPr kumimoji="0" lang="en-US" altLang="x-none" sz="24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38497911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5409" name="Date Placeholder 2">
            <a:extLst>
              <a:ext uri="{FF2B5EF4-FFF2-40B4-BE49-F238E27FC236}">
                <a16:creationId xmlns:a16="http://schemas.microsoft.com/office/drawing/2014/main" xmlns="" id="{23D23125-566F-44FD-AAAE-907F40FC8069}"/>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E9D2CCC2-A075-41DE-ACB7-FF818CDD1C06}" type="datetime1">
              <a:rPr lang="en-US" altLang="en-US" sz="601">
                <a:solidFill>
                  <a:srgbClr val="6C6463"/>
                </a:solidFill>
                <a:latin typeface="Gill Sans MT" panose="020B0502020104020203" pitchFamily="34" charset="0"/>
              </a:rPr>
              <a:pPr defTabSz="604738"/>
              <a:t>5/27/2018</a:t>
            </a:fld>
            <a:endParaRPr lang="en-US" altLang="en-US" sz="601" dirty="0">
              <a:solidFill>
                <a:srgbClr val="6C6463"/>
              </a:solidFill>
              <a:latin typeface="Gill Sans MT" panose="020B0502020104020203" pitchFamily="34" charset="0"/>
            </a:endParaRPr>
          </a:p>
        </p:txBody>
      </p:sp>
      <p:sp>
        <p:nvSpPr>
          <p:cNvPr id="145410" name="Footer Placeholder 3">
            <a:extLst>
              <a:ext uri="{FF2B5EF4-FFF2-40B4-BE49-F238E27FC236}">
                <a16:creationId xmlns:a16="http://schemas.microsoft.com/office/drawing/2014/main" xmlns="" id="{A0555AE0-F73F-49DB-9FE0-5C40DC920F96}"/>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45411" name="Slide Number Placeholder 4">
            <a:extLst>
              <a:ext uri="{FF2B5EF4-FFF2-40B4-BE49-F238E27FC236}">
                <a16:creationId xmlns:a16="http://schemas.microsoft.com/office/drawing/2014/main" xmlns="" id="{B3B8145E-C740-4297-8358-61A6CFF89EE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5427FA34-0243-487D-9B5A-B2B91218C165}" type="slidenum">
              <a:rPr lang="en-US" altLang="en-US" sz="601">
                <a:solidFill>
                  <a:srgbClr val="6C6463"/>
                </a:solidFill>
                <a:latin typeface="Gill Sans MT" panose="020B0502020104020203" pitchFamily="34" charset="0"/>
              </a:rPr>
              <a:pPr defTabSz="604738"/>
              <a:t>14</a:t>
            </a:fld>
            <a:endParaRPr lang="en-US" altLang="en-US" sz="601" dirty="0">
              <a:solidFill>
                <a:srgbClr val="6C6463"/>
              </a:solidFill>
              <a:latin typeface="Gill Sans MT" panose="020B0502020104020203" pitchFamily="34" charset="0"/>
            </a:endParaRPr>
          </a:p>
        </p:txBody>
      </p:sp>
      <p:sp>
        <p:nvSpPr>
          <p:cNvPr id="145412" name="Title 5">
            <a:extLst>
              <a:ext uri="{FF2B5EF4-FFF2-40B4-BE49-F238E27FC236}">
                <a16:creationId xmlns:a16="http://schemas.microsoft.com/office/drawing/2014/main" xmlns="" id="{48923DFD-1E51-41A5-BDAF-842F07CC953D}"/>
              </a:ext>
            </a:extLst>
          </p:cNvPr>
          <p:cNvSpPr>
            <a:spLocks noGrp="1"/>
          </p:cNvSpPr>
          <p:nvPr>
            <p:ph type="title"/>
          </p:nvPr>
        </p:nvSpPr>
        <p:spPr>
          <a:xfrm>
            <a:off x="2178050" y="409801"/>
            <a:ext cx="8337550" cy="580800"/>
          </a:xfrm>
        </p:spPr>
        <p:txBody>
          <a:bodyPr/>
          <a:lstStyle/>
          <a:p>
            <a:pPr algn="ctr"/>
            <a:r>
              <a:rPr lang="en-US" altLang="en-US" b="1" dirty="0">
                <a:latin typeface="Gill Sans MT" panose="020B0502020104020203" pitchFamily="34" charset="0"/>
                <a:cs typeface="Gill Sans MT" panose="020B0502020104020203" pitchFamily="34" charset="0"/>
              </a:rPr>
              <a:t>Common Issues and Resolution IX</a:t>
            </a:r>
          </a:p>
        </p:txBody>
      </p:sp>
      <p:graphicFrame>
        <p:nvGraphicFramePr>
          <p:cNvPr id="4" name="Content Placeholder 3">
            <a:extLst>
              <a:ext uri="{FF2B5EF4-FFF2-40B4-BE49-F238E27FC236}">
                <a16:creationId xmlns:a16="http://schemas.microsoft.com/office/drawing/2014/main" xmlns="" id="{81F8F1C6-9C0B-46E7-BB3D-1B0D3D6857CF}"/>
              </a:ext>
            </a:extLst>
          </p:cNvPr>
          <p:cNvGraphicFramePr>
            <a:graphicFrameLocks noGrp="1"/>
          </p:cNvGraphicFramePr>
          <p:nvPr>
            <p:ph idx="1"/>
            <p:extLst/>
          </p:nvPr>
        </p:nvGraphicFramePr>
        <p:xfrm>
          <a:off x="221314" y="990601"/>
          <a:ext cx="11922157" cy="2052415"/>
        </p:xfrm>
        <a:graphic>
          <a:graphicData uri="http://schemas.openxmlformats.org/drawingml/2006/table">
            <a:tbl>
              <a:tblPr/>
              <a:tblGrid>
                <a:gridCol w="5502863">
                  <a:extLst>
                    <a:ext uri="{9D8B030D-6E8A-4147-A177-3AD203B41FA5}">
                      <a16:colId xmlns:a16="http://schemas.microsoft.com/office/drawing/2014/main" xmlns="" val="20000"/>
                    </a:ext>
                  </a:extLst>
                </a:gridCol>
                <a:gridCol w="6419294">
                  <a:extLst>
                    <a:ext uri="{9D8B030D-6E8A-4147-A177-3AD203B41FA5}">
                      <a16:colId xmlns:a16="http://schemas.microsoft.com/office/drawing/2014/main" xmlns="" val="20001"/>
                    </a:ext>
                  </a:extLst>
                </a:gridCol>
              </a:tblGrid>
              <a:tr h="423245">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000" b="0" i="0" u="none" strike="noStrike" cap="none" normalizeH="0" baseline="0" dirty="0">
                          <a:ln>
                            <a:noFill/>
                          </a:ln>
                          <a:solidFill>
                            <a:srgbClr val="FFFFFF"/>
                          </a:solidFill>
                          <a:effectLst/>
                          <a:latin typeface="Gill Sans MT" charset="0"/>
                        </a:rPr>
                        <a:t>Risk</a:t>
                      </a:r>
                      <a:endParaRPr kumimoji="0" lang="en-US" altLang="x-none" sz="20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000" b="0" i="0" u="none" strike="noStrike" cap="none" normalizeH="0" baseline="0" dirty="0">
                          <a:ln>
                            <a:noFill/>
                          </a:ln>
                          <a:solidFill>
                            <a:srgbClr val="FFFFFF"/>
                          </a:solidFill>
                          <a:effectLst/>
                          <a:latin typeface="Gill Sans MT" charset="0"/>
                        </a:rPr>
                        <a:t>Mitigation</a:t>
                      </a:r>
                      <a:endParaRPr kumimoji="0" lang="en-US" altLang="x-none" sz="20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xmlns="" val="10000"/>
                  </a:ext>
                </a:extLst>
              </a:tr>
              <a:tr h="1629170">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600" b="0" i="0" u="none" strike="noStrike" cap="none" normalizeH="0" baseline="0" dirty="0">
                          <a:ln>
                            <a:noFill/>
                          </a:ln>
                          <a:solidFill>
                            <a:srgbClr val="FFFFFF"/>
                          </a:solidFill>
                          <a:effectLst/>
                          <a:latin typeface="Gill Sans MT" charset="0"/>
                        </a:rPr>
                        <a:t>Staff resistant to let data collectors document info on negative findings as this could be perceived sensitively by their supervisors or higher levels.</a:t>
                      </a:r>
                      <a:endParaRPr kumimoji="0" lang="en-US" altLang="x-none" sz="26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600" b="0" i="0" u="none" strike="noStrike" cap="none" normalizeH="0" baseline="0" dirty="0">
                          <a:ln>
                            <a:noFill/>
                          </a:ln>
                          <a:solidFill>
                            <a:srgbClr val="000000"/>
                          </a:solidFill>
                          <a:effectLst/>
                          <a:latin typeface="Gill Sans MT" charset="0"/>
                        </a:rPr>
                        <a:t>Report and present findings in a professional and palatable way while maintaining integrity of assessment. </a:t>
                      </a:r>
                      <a:endParaRPr kumimoji="0" lang="en-US" altLang="x-none" sz="26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2641717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1553" name="Title 1">
            <a:extLst>
              <a:ext uri="{FF2B5EF4-FFF2-40B4-BE49-F238E27FC236}">
                <a16:creationId xmlns:a16="http://schemas.microsoft.com/office/drawing/2014/main" xmlns="" id="{5E24348C-39CA-4E50-A8BC-D7E0CA7C3EDF}"/>
              </a:ext>
            </a:extLst>
          </p:cNvPr>
          <p:cNvSpPr>
            <a:spLocks noGrp="1"/>
          </p:cNvSpPr>
          <p:nvPr>
            <p:ph type="ctrTitle"/>
          </p:nvPr>
        </p:nvSpPr>
        <p:spPr>
          <a:xfrm>
            <a:off x="1409701" y="374558"/>
            <a:ext cx="9372600" cy="1073243"/>
          </a:xfrm>
        </p:spPr>
        <p:txBody>
          <a:bodyPr/>
          <a:lstStyle/>
          <a:p>
            <a:pPr eaLnBrk="1" hangingPunct="1"/>
            <a:r>
              <a:rPr lang="en-US" altLang="en-US" sz="3174" b="1" dirty="0">
                <a:latin typeface="Gill Sans MT" panose="020B0502020104020203" pitchFamily="34" charset="0"/>
                <a:cs typeface="Gill Sans MT" panose="020B0502020104020203" pitchFamily="34" charset="0"/>
              </a:rPr>
              <a:t>Objective/Outline</a:t>
            </a:r>
            <a:r>
              <a:rPr lang="en-US" altLang="en-US" sz="3200" b="1" dirty="0">
                <a:solidFill>
                  <a:srgbClr val="000000"/>
                </a:solidFill>
                <a:latin typeface="Gill Sans MT" panose="020B0502020104020203" pitchFamily="34" charset="0"/>
                <a:cs typeface="Gill Sans MT" panose="020B0502020104020203" pitchFamily="34" charset="0"/>
              </a:rPr>
              <a:t/>
            </a:r>
            <a:br>
              <a:rPr lang="en-US" altLang="en-US" sz="3200" b="1" dirty="0">
                <a:solidFill>
                  <a:srgbClr val="000000"/>
                </a:solidFill>
                <a:latin typeface="Gill Sans MT" panose="020B0502020104020203" pitchFamily="34" charset="0"/>
                <a:cs typeface="Gill Sans MT" panose="020B0502020104020203" pitchFamily="34" charset="0"/>
              </a:rPr>
            </a:b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54487CC7-32F3-437B-B023-76B9129F7006}"/>
              </a:ext>
            </a:extLst>
          </p:cNvPr>
          <p:cNvSpPr>
            <a:spLocks noGrp="1"/>
          </p:cNvSpPr>
          <p:nvPr>
            <p:ph type="subTitle" idx="1"/>
          </p:nvPr>
        </p:nvSpPr>
        <p:spPr>
          <a:xfrm>
            <a:off x="48530" y="1447800"/>
            <a:ext cx="11911358" cy="5410201"/>
          </a:xfrm>
        </p:spPr>
        <p:txBody>
          <a:bodyPr>
            <a:normAutofit/>
          </a:bodyPr>
          <a:lstStyle/>
          <a:p>
            <a:pPr marL="455595" lvl="1" algn="l" defTabSz="912778">
              <a:spcBef>
                <a:spcPct val="20000"/>
              </a:spcBef>
              <a:spcAft>
                <a:spcPct val="0"/>
              </a:spcAft>
            </a:pPr>
            <a:endParaRPr lang="en-US"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a:spcBef>
                <a:spcPct val="20000"/>
              </a:spcBef>
              <a:spcAft>
                <a:spcPct val="0"/>
              </a:spcAft>
              <a:buFont typeface="Wingdings" panose="05000000000000000000" pitchFamily="2" charset="2"/>
              <a:buChar char="ü"/>
            </a:pPr>
            <a:r>
              <a:rPr lang="en-US" altLang="en-US" sz="3174" b="1" dirty="0">
                <a:solidFill>
                  <a:srgbClr val="C2113A"/>
                </a:solidFill>
                <a:latin typeface="Gill Sans MT" panose="020B0502020104020203" pitchFamily="34" charset="0"/>
                <a:cs typeface="Gill Sans MT" panose="020B0502020104020203" pitchFamily="34" charset="0"/>
              </a:rPr>
              <a:t>Objective:  </a:t>
            </a:r>
            <a:r>
              <a:rPr lang="en-US" altLang="en-US" sz="3174" dirty="0">
                <a:solidFill>
                  <a:srgbClr val="000000"/>
                </a:solidFill>
                <a:latin typeface="Gill Sans MT" panose="020B0502020104020203" pitchFamily="34" charset="0"/>
                <a:cs typeface="Gill Sans MT" panose="020B0502020104020203" pitchFamily="34" charset="0"/>
              </a:rPr>
              <a:t>Call out actions and tools to keep data collection running smoothly.</a:t>
            </a:r>
          </a:p>
          <a:p>
            <a:pPr marL="455595" lvl="1" algn="l" defTabSz="912778">
              <a:spcBef>
                <a:spcPct val="20000"/>
              </a:spcBef>
              <a:spcAft>
                <a:spcPct val="0"/>
              </a:spcAft>
              <a:buFont typeface="Wingdings" panose="05000000000000000000" pitchFamily="2" charset="2"/>
              <a:buChar char="ü"/>
            </a:pPr>
            <a:r>
              <a:rPr lang="en-US" altLang="en-US" sz="3174" dirty="0">
                <a:solidFill>
                  <a:srgbClr val="000000"/>
                </a:solidFill>
                <a:latin typeface="Gill Sans MT" panose="020B0502020104020203" pitchFamily="34" charset="0"/>
                <a:cs typeface="Gill Sans MT" panose="020B0502020104020203" pitchFamily="34" charset="0"/>
              </a:rPr>
              <a:t>Tracking progress.</a:t>
            </a:r>
          </a:p>
          <a:p>
            <a:pPr marL="455595" lvl="1" algn="l" defTabSz="912778">
              <a:spcBef>
                <a:spcPct val="20000"/>
              </a:spcBef>
              <a:spcAft>
                <a:spcPct val="0"/>
              </a:spcAft>
              <a:buFont typeface="Wingdings" panose="05000000000000000000" pitchFamily="2" charset="2"/>
              <a:buChar char="ü"/>
            </a:pPr>
            <a:r>
              <a:rPr lang="en-US" altLang="en-US" sz="3174" dirty="0">
                <a:solidFill>
                  <a:srgbClr val="000000"/>
                </a:solidFill>
                <a:latin typeface="Gill Sans MT" panose="020B0502020104020203" pitchFamily="34" charset="0"/>
                <a:cs typeface="Gill Sans MT" panose="020B0502020104020203" pitchFamily="34" charset="0"/>
              </a:rPr>
              <a:t>Maintaining consistency/Data QC.</a:t>
            </a:r>
          </a:p>
          <a:p>
            <a:pPr marL="455595" lvl="1" algn="l" defTabSz="912778">
              <a:spcBef>
                <a:spcPct val="20000"/>
              </a:spcBef>
              <a:spcAft>
                <a:spcPct val="0"/>
              </a:spcAft>
              <a:buFont typeface="Wingdings" panose="05000000000000000000" pitchFamily="2" charset="2"/>
              <a:buChar char="ü"/>
            </a:pPr>
            <a:r>
              <a:rPr lang="en-US" altLang="en-US" sz="3174" dirty="0">
                <a:solidFill>
                  <a:srgbClr val="000000"/>
                </a:solidFill>
                <a:latin typeface="Gill Sans MT" panose="020B0502020104020203" pitchFamily="34" charset="0"/>
                <a:cs typeface="Gill Sans MT" panose="020B0502020104020203" pitchFamily="34" charset="0"/>
              </a:rPr>
              <a:t>Common Issues and Resolution</a:t>
            </a:r>
          </a:p>
        </p:txBody>
      </p:sp>
      <p:sp>
        <p:nvSpPr>
          <p:cNvPr id="151557" name="Slide Number Placeholder 5">
            <a:extLst>
              <a:ext uri="{FF2B5EF4-FFF2-40B4-BE49-F238E27FC236}">
                <a16:creationId xmlns:a16="http://schemas.microsoft.com/office/drawing/2014/main" xmlns="" id="{68349C6F-DDBA-4A6D-8C1C-0FEF3C879A28}"/>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19C849A-8308-4F5B-AD27-40CEFA9C82A1}" type="slidenum">
              <a:rPr lang="en-US" altLang="en-US" sz="601">
                <a:solidFill>
                  <a:srgbClr val="635C5B"/>
                </a:solidFill>
                <a:latin typeface="Gill Sans MT" panose="020B0502020104020203" pitchFamily="34" charset="0"/>
              </a:rPr>
              <a:pPr defTabSz="604738"/>
              <a:t>2</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3556097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xmlns="" id="{39C44BED-5F00-4457-8B92-3785A650905D}"/>
              </a:ext>
            </a:extLst>
          </p:cNvPr>
          <p:cNvSpPr>
            <a:spLocks noGrp="1"/>
          </p:cNvSpPr>
          <p:nvPr>
            <p:ph idx="1"/>
          </p:nvPr>
        </p:nvSpPr>
        <p:spPr>
          <a:xfrm>
            <a:off x="296908" y="981825"/>
            <a:ext cx="11598185" cy="6232544"/>
          </a:xfrm>
        </p:spPr>
        <p:txBody>
          <a:bodyPr>
            <a:normAutofit/>
          </a:bodyPr>
          <a:lstStyle/>
          <a:p>
            <a:pPr marL="0" indent="0">
              <a:buNone/>
            </a:pPr>
            <a:r>
              <a:rPr lang="en-US" altLang="en-US" sz="3174" dirty="0">
                <a:solidFill>
                  <a:schemeClr val="tx1"/>
                </a:solidFill>
                <a:latin typeface="Gill Sans MT" panose="020B0502020104020203" pitchFamily="34" charset="0"/>
                <a:cs typeface="Gill Sans MT" panose="020B0502020104020203" pitchFamily="34" charset="0"/>
              </a:rPr>
              <a:t>•	During data collection, the team at center monitors and tracks 	data collection progress by:</a:t>
            </a:r>
          </a:p>
          <a:p>
            <a:pPr lvl="1">
              <a:buFont typeface="Wingdings" panose="05000000000000000000" pitchFamily="2" charset="2"/>
              <a:buChar char="ü"/>
            </a:pPr>
            <a:r>
              <a:rPr lang="en-US" altLang="en-US" sz="3174" dirty="0">
                <a:solidFill>
                  <a:schemeClr val="tx1"/>
                </a:solidFill>
                <a:latin typeface="Gill Sans MT" panose="020B0502020104020203" pitchFamily="34" charset="0"/>
                <a:cs typeface="Gill Sans MT" panose="020B0502020104020203" pitchFamily="34" charset="0"/>
              </a:rPr>
              <a:t>Confirming sampled sites visited.</a:t>
            </a:r>
          </a:p>
          <a:p>
            <a:pPr lvl="1">
              <a:buFont typeface="Wingdings" panose="05000000000000000000" pitchFamily="2" charset="2"/>
              <a:buChar char="ü"/>
            </a:pPr>
            <a:r>
              <a:rPr lang="en-US" altLang="en-US" sz="3174" dirty="0">
                <a:solidFill>
                  <a:schemeClr val="tx1"/>
                </a:solidFill>
                <a:latin typeface="Gill Sans MT" panose="020B0502020104020203" pitchFamily="34" charset="0"/>
                <a:cs typeface="Gill Sans MT" panose="020B0502020104020203" pitchFamily="34" charset="0"/>
              </a:rPr>
              <a:t>Confirming data is collected on-time and in the right locations.</a:t>
            </a:r>
          </a:p>
          <a:p>
            <a:pPr lvl="1">
              <a:buFont typeface="Wingdings" panose="05000000000000000000" pitchFamily="2" charset="2"/>
              <a:buChar char="ü"/>
            </a:pPr>
            <a:r>
              <a:rPr lang="en-US" altLang="en-US" sz="3174" dirty="0">
                <a:solidFill>
                  <a:schemeClr val="tx1"/>
                </a:solidFill>
                <a:latin typeface="Gill Sans MT" panose="020B0502020104020203" pitchFamily="34" charset="0"/>
                <a:cs typeface="Gill Sans MT" panose="020B0502020104020203" pitchFamily="34" charset="0"/>
              </a:rPr>
              <a:t>Resolving any issue arise that could adversely impact data collection, e.g., compare completed data forms with geolocation markers that have been uploaded into SurveyCTO with the data collection schedules to validate if data collection teams were physically present in the appropriate locations at the appropriate times.</a:t>
            </a:r>
            <a:endParaRPr lang="en-US" altLang="en-US" sz="2399" dirty="0">
              <a:solidFill>
                <a:schemeClr val="tx1"/>
              </a:solidFill>
              <a:latin typeface="Gill Sans MT" panose="020B0502020104020203" pitchFamily="34" charset="0"/>
              <a:cs typeface="Gill Sans MT" panose="020B0502020104020203" pitchFamily="34" charset="0"/>
            </a:endParaRPr>
          </a:p>
          <a:p>
            <a:pPr marL="0" indent="0"/>
            <a:endParaRPr lang="en-US" altLang="en-US" sz="2399" dirty="0">
              <a:solidFill>
                <a:schemeClr val="tx1"/>
              </a:solidFill>
              <a:latin typeface="Gill Sans MT" panose="020B0502020104020203" pitchFamily="34" charset="0"/>
              <a:cs typeface="Gill Sans MT" panose="020B0502020104020203" pitchFamily="34" charset="0"/>
            </a:endParaRPr>
          </a:p>
        </p:txBody>
      </p:sp>
      <p:sp>
        <p:nvSpPr>
          <p:cNvPr id="152578" name="Date Placeholder 2">
            <a:extLst>
              <a:ext uri="{FF2B5EF4-FFF2-40B4-BE49-F238E27FC236}">
                <a16:creationId xmlns:a16="http://schemas.microsoft.com/office/drawing/2014/main" xmlns="" id="{1A2D0FAB-56C8-42B6-ACBC-73DBEC643EAA}"/>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6AC6B0CF-02AD-4A80-B821-1088D247CA0F}" type="datetime1">
              <a:rPr lang="en-US" altLang="en-US" sz="601">
                <a:solidFill>
                  <a:srgbClr val="6C6463"/>
                </a:solidFill>
                <a:latin typeface="Gill Sans MT" panose="020B0502020104020203" pitchFamily="34" charset="0"/>
              </a:rPr>
              <a:pPr defTabSz="604738"/>
              <a:t>5/27/2018</a:t>
            </a:fld>
            <a:endParaRPr lang="en-US" altLang="en-US" sz="601" dirty="0">
              <a:solidFill>
                <a:srgbClr val="6C6463"/>
              </a:solidFill>
              <a:latin typeface="Gill Sans MT" panose="020B0502020104020203" pitchFamily="34" charset="0"/>
            </a:endParaRPr>
          </a:p>
        </p:txBody>
      </p:sp>
      <p:sp>
        <p:nvSpPr>
          <p:cNvPr id="152579" name="Footer Placeholder 3">
            <a:extLst>
              <a:ext uri="{FF2B5EF4-FFF2-40B4-BE49-F238E27FC236}">
                <a16:creationId xmlns:a16="http://schemas.microsoft.com/office/drawing/2014/main" xmlns="" id="{AC59E451-09C0-4631-9CC2-A215D5EF8BE7}"/>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52580" name="Slide Number Placeholder 4">
            <a:extLst>
              <a:ext uri="{FF2B5EF4-FFF2-40B4-BE49-F238E27FC236}">
                <a16:creationId xmlns:a16="http://schemas.microsoft.com/office/drawing/2014/main" xmlns="" id="{9B54C00D-7CBE-4BED-A5D8-BDEC304D772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2EF3FDA-8EB4-469C-850D-7A65B2D1D01D}" type="slidenum">
              <a:rPr lang="en-US" altLang="en-US" sz="601">
                <a:solidFill>
                  <a:srgbClr val="6C6463"/>
                </a:solidFill>
                <a:latin typeface="Gill Sans MT" panose="020B0502020104020203" pitchFamily="34" charset="0"/>
              </a:rPr>
              <a:pPr defTabSz="604738"/>
              <a:t>3</a:t>
            </a:fld>
            <a:endParaRPr lang="en-US" altLang="en-US" sz="601" dirty="0">
              <a:solidFill>
                <a:srgbClr val="6C6463"/>
              </a:solidFill>
              <a:latin typeface="Gill Sans MT" panose="020B0502020104020203" pitchFamily="34" charset="0"/>
            </a:endParaRPr>
          </a:p>
        </p:txBody>
      </p:sp>
      <p:sp>
        <p:nvSpPr>
          <p:cNvPr id="152581" name="Title 5">
            <a:extLst>
              <a:ext uri="{FF2B5EF4-FFF2-40B4-BE49-F238E27FC236}">
                <a16:creationId xmlns:a16="http://schemas.microsoft.com/office/drawing/2014/main" xmlns="" id="{36C692D5-C8BF-41D9-B067-FA1307848351}"/>
              </a:ext>
            </a:extLst>
          </p:cNvPr>
          <p:cNvSpPr>
            <a:spLocks noGrp="1"/>
          </p:cNvSpPr>
          <p:nvPr>
            <p:ph type="title"/>
          </p:nvPr>
        </p:nvSpPr>
        <p:spPr>
          <a:xfrm>
            <a:off x="2101850" y="113282"/>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Tracking Progress</a:t>
            </a:r>
            <a:r>
              <a:rPr lang="en-US" altLang="en-US" b="1" dirty="0">
                <a:solidFill>
                  <a:srgbClr val="000000"/>
                </a:solidFill>
                <a:latin typeface="Gill Sans MT" panose="020B0502020104020203" pitchFamily="34" charset="0"/>
                <a:cs typeface="Gill Sans MT" panose="020B0502020104020203" pitchFamily="34" charset="0"/>
              </a:rPr>
              <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2363440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5457" name="Date Placeholder 2">
            <a:extLst>
              <a:ext uri="{FF2B5EF4-FFF2-40B4-BE49-F238E27FC236}">
                <a16:creationId xmlns:a16="http://schemas.microsoft.com/office/drawing/2014/main" xmlns="" id="{7D4304AD-349D-48BB-A524-BDC3775529AE}"/>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DF558685-9B11-4F76-A7D0-BEAA2CEAD2C9}" type="datetime1">
              <a:rPr lang="en-US" altLang="en-US" sz="601">
                <a:solidFill>
                  <a:srgbClr val="6C6463"/>
                </a:solidFill>
                <a:latin typeface="Gill Sans MT" panose="020B0502020104020203" pitchFamily="34" charset="0"/>
              </a:rPr>
              <a:pPr defTabSz="604738"/>
              <a:t>5/27/2018</a:t>
            </a:fld>
            <a:endParaRPr lang="en-US" altLang="en-US" sz="601" dirty="0">
              <a:solidFill>
                <a:srgbClr val="6C6463"/>
              </a:solidFill>
              <a:latin typeface="Gill Sans MT" panose="020B0502020104020203" pitchFamily="34" charset="0"/>
            </a:endParaRPr>
          </a:p>
        </p:txBody>
      </p:sp>
      <p:sp>
        <p:nvSpPr>
          <p:cNvPr id="275458" name="Footer Placeholder 3">
            <a:extLst>
              <a:ext uri="{FF2B5EF4-FFF2-40B4-BE49-F238E27FC236}">
                <a16:creationId xmlns:a16="http://schemas.microsoft.com/office/drawing/2014/main" xmlns="" id="{5F069E13-79EB-4B27-9E3B-B1D867F0082E}"/>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75459" name="Slide Number Placeholder 4">
            <a:extLst>
              <a:ext uri="{FF2B5EF4-FFF2-40B4-BE49-F238E27FC236}">
                <a16:creationId xmlns:a16="http://schemas.microsoft.com/office/drawing/2014/main" xmlns="" id="{800E6992-39D5-4997-8565-E796727B434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26D6B62A-1B0E-41B9-A2A8-7B53591D6B0E}" type="slidenum">
              <a:rPr lang="en-US" altLang="en-US" sz="601">
                <a:solidFill>
                  <a:srgbClr val="6C6463"/>
                </a:solidFill>
                <a:latin typeface="Gill Sans MT" panose="020B0502020104020203" pitchFamily="34" charset="0"/>
              </a:rPr>
              <a:pPr defTabSz="604738"/>
              <a:t>4</a:t>
            </a:fld>
            <a:endParaRPr lang="en-US" altLang="en-US" sz="601" dirty="0">
              <a:solidFill>
                <a:srgbClr val="6C6463"/>
              </a:solidFill>
              <a:latin typeface="Gill Sans MT" panose="020B0502020104020203" pitchFamily="34" charset="0"/>
            </a:endParaRPr>
          </a:p>
        </p:txBody>
      </p:sp>
      <p:sp>
        <p:nvSpPr>
          <p:cNvPr id="275460" name="Title 5">
            <a:extLst>
              <a:ext uri="{FF2B5EF4-FFF2-40B4-BE49-F238E27FC236}">
                <a16:creationId xmlns:a16="http://schemas.microsoft.com/office/drawing/2014/main" xmlns="" id="{9E6A9260-AF89-4EDE-900D-F2357968ED57}"/>
              </a:ext>
            </a:extLst>
          </p:cNvPr>
          <p:cNvSpPr>
            <a:spLocks noGrp="1"/>
          </p:cNvSpPr>
          <p:nvPr>
            <p:ph type="title"/>
          </p:nvPr>
        </p:nvSpPr>
        <p:spPr>
          <a:xfrm>
            <a:off x="2080448" y="89194"/>
            <a:ext cx="9469075" cy="1069267"/>
          </a:xfrm>
        </p:spPr>
        <p:txBody>
          <a:bodyPr/>
          <a:lstStyle/>
          <a:p>
            <a:pPr algn="ctr"/>
            <a:r>
              <a:rPr lang="en-US" altLang="en-US" b="1" dirty="0">
                <a:latin typeface="Gill Sans MT" panose="020B0502020104020203" pitchFamily="34" charset="0"/>
                <a:cs typeface="Gill Sans MT" panose="020B0502020104020203" pitchFamily="34" charset="0"/>
              </a:rPr>
              <a:t>Maintaining Consistency/Data quality assurance</a:t>
            </a:r>
            <a:r>
              <a:rPr lang="en-US" altLang="en-US" b="1" dirty="0">
                <a:solidFill>
                  <a:srgbClr val="000000"/>
                </a:solidFill>
                <a:latin typeface="Gill Sans MT" panose="020B0502020104020203" pitchFamily="34" charset="0"/>
                <a:cs typeface="Gill Sans MT" panose="020B0502020104020203" pitchFamily="34" charset="0"/>
              </a:rPr>
              <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sp>
        <p:nvSpPr>
          <p:cNvPr id="7" name="Text Placeholder 1">
            <a:extLst>
              <a:ext uri="{FF2B5EF4-FFF2-40B4-BE49-F238E27FC236}">
                <a16:creationId xmlns:a16="http://schemas.microsoft.com/office/drawing/2014/main" xmlns="" id="{99A41EF1-EE4B-4607-8124-82653330C337}"/>
              </a:ext>
            </a:extLst>
          </p:cNvPr>
          <p:cNvSpPr txBox="1">
            <a:spLocks/>
          </p:cNvSpPr>
          <p:nvPr/>
        </p:nvSpPr>
        <p:spPr bwMode="auto">
          <a:xfrm>
            <a:off x="556085" y="608873"/>
            <a:ext cx="5485941" cy="5087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28600" indent="-228600" algn="l" defTabSz="455613"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anose="020B0502020104020203" pitchFamily="34" charset="0"/>
                <a:cs typeface="Gill Sans MT"/>
              </a:defRPr>
            </a:lvl1pPr>
            <a:lvl2pPr marL="682625" indent="-228600" algn="l" defTabSz="455613"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anose="020B0502020104020203" pitchFamily="34" charset="0"/>
                <a:cs typeface="Gill Sans MT"/>
              </a:defRPr>
            </a:lvl2pPr>
            <a:lvl3pPr marL="912813" indent="-228600" algn="l" defTabSz="455613" rtl="0" eaLnBrk="0" fontAlgn="base" hangingPunct="0">
              <a:spcBef>
                <a:spcPct val="20000"/>
              </a:spcBef>
              <a:spcAft>
                <a:spcPct val="0"/>
              </a:spcAft>
              <a:buFont typeface="Arial" panose="020B0604020202020204" pitchFamily="34" charset="0"/>
              <a:buChar char="•"/>
              <a:defRPr kern="1200">
                <a:solidFill>
                  <a:srgbClr val="6C6463"/>
                </a:solidFill>
                <a:latin typeface="Gill Sans MT"/>
                <a:ea typeface="Gill Sans MT" panose="020B0502020104020203" pitchFamily="34" charset="0"/>
                <a:cs typeface="Gill Sans MT"/>
              </a:defRPr>
            </a:lvl3pPr>
            <a:lvl4pPr marL="1144588" indent="-230188" algn="l" defTabSz="455613" rtl="0" eaLnBrk="0" fontAlgn="base" hangingPunct="0">
              <a:spcBef>
                <a:spcPct val="20000"/>
              </a:spcBef>
              <a:spcAft>
                <a:spcPct val="0"/>
              </a:spcAft>
              <a:buFont typeface="Arial" panose="020B0604020202020204" pitchFamily="34" charset="0"/>
              <a:buChar char="–"/>
              <a:defRPr sz="1600" kern="1200">
                <a:solidFill>
                  <a:srgbClr val="6C6463"/>
                </a:solidFill>
                <a:latin typeface="Gill Sans MT"/>
                <a:ea typeface="Gill Sans MT" panose="020B0502020104020203" pitchFamily="34" charset="0"/>
                <a:cs typeface="Gill Sans MT"/>
              </a:defRPr>
            </a:lvl4pPr>
            <a:lvl5pPr marL="1254125" indent="-228600" algn="l" defTabSz="455613" rtl="0" eaLnBrk="0" fontAlgn="base" hangingPunct="0">
              <a:spcBef>
                <a:spcPct val="20000"/>
              </a:spcBef>
              <a:spcAft>
                <a:spcPct val="0"/>
              </a:spcAft>
              <a:buFont typeface="Arial" panose="020B0604020202020204" pitchFamily="34" charset="0"/>
              <a:buChar char="»"/>
              <a:defRPr sz="1400" kern="1200">
                <a:solidFill>
                  <a:srgbClr val="6C6463"/>
                </a:solidFill>
                <a:latin typeface="Gill Sans MT"/>
                <a:ea typeface="Gill Sans MT" panose="020B0502020104020203" pitchFamily="34" charset="0"/>
                <a:cs typeface="Gill Sans MT"/>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101597" indent="0" defTabSz="602639">
              <a:spcAft>
                <a:spcPts val="1587"/>
              </a:spcAft>
              <a:buNone/>
              <a:defRPr/>
            </a:pPr>
            <a:r>
              <a:rPr lang="en-US" sz="3174" b="1" dirty="0">
                <a:solidFill>
                  <a:prstClr val="black"/>
                </a:solidFill>
              </a:rPr>
              <a:t>Form WhatsApp or similar group</a:t>
            </a:r>
          </a:p>
          <a:p>
            <a:pPr marL="302369" indent="-302369" defTabSz="602639">
              <a:spcAft>
                <a:spcPts val="1587"/>
              </a:spcAft>
              <a:defRPr/>
            </a:pPr>
            <a:r>
              <a:rPr lang="en-US" sz="3174" dirty="0">
                <a:solidFill>
                  <a:prstClr val="black"/>
                </a:solidFill>
              </a:rPr>
              <a:t>Field questions in real </a:t>
            </a:r>
            <a:r>
              <a:rPr lang="en-US" sz="3174" dirty="0" smtClean="0">
                <a:solidFill>
                  <a:prstClr val="black"/>
                </a:solidFill>
              </a:rPr>
              <a:t>time</a:t>
            </a:r>
            <a:endParaRPr lang="en-US" sz="3174" dirty="0">
              <a:solidFill>
                <a:prstClr val="black"/>
              </a:solidFill>
            </a:endParaRPr>
          </a:p>
          <a:p>
            <a:pPr marL="302369" indent="-302369" defTabSz="602639">
              <a:spcAft>
                <a:spcPts val="1587"/>
              </a:spcAft>
              <a:defRPr/>
            </a:pPr>
            <a:r>
              <a:rPr lang="en-US" sz="3174" dirty="0">
                <a:solidFill>
                  <a:prstClr val="black"/>
                </a:solidFill>
              </a:rPr>
              <a:t>Problem solve in real time</a:t>
            </a:r>
          </a:p>
          <a:p>
            <a:pPr marL="302369" indent="-302369" defTabSz="602639">
              <a:spcAft>
                <a:spcPts val="1587"/>
              </a:spcAft>
              <a:defRPr/>
            </a:pPr>
            <a:r>
              <a:rPr lang="en-US" sz="3174" dirty="0">
                <a:solidFill>
                  <a:prstClr val="black"/>
                </a:solidFill>
              </a:rPr>
              <a:t>All teams see questions </a:t>
            </a:r>
            <a:r>
              <a:rPr lang="en-US" sz="3174" dirty="0" smtClean="0">
                <a:solidFill>
                  <a:prstClr val="black"/>
                </a:solidFill>
              </a:rPr>
              <a:t>answers</a:t>
            </a:r>
            <a:endParaRPr lang="en-US" sz="3174" dirty="0">
              <a:solidFill>
                <a:prstClr val="black"/>
              </a:solidFill>
            </a:endParaRPr>
          </a:p>
          <a:p>
            <a:pPr marL="302369" indent="-302369" defTabSz="602639">
              <a:spcAft>
                <a:spcPts val="1587"/>
              </a:spcAft>
              <a:defRPr/>
            </a:pPr>
            <a:r>
              <a:rPr lang="en-US" sz="3174" dirty="0">
                <a:solidFill>
                  <a:prstClr val="black"/>
                </a:solidFill>
              </a:rPr>
              <a:t>Progress </a:t>
            </a:r>
            <a:r>
              <a:rPr lang="en-US" sz="3174" dirty="0" smtClean="0">
                <a:solidFill>
                  <a:prstClr val="black"/>
                </a:solidFill>
              </a:rPr>
              <a:t>updates</a:t>
            </a:r>
            <a:endParaRPr lang="en-US" sz="3174" dirty="0">
              <a:solidFill>
                <a:prstClr val="black"/>
              </a:solidFill>
            </a:endParaRPr>
          </a:p>
          <a:p>
            <a:pPr marL="302369" indent="-302369" defTabSz="602639">
              <a:spcAft>
                <a:spcPts val="1587"/>
              </a:spcAft>
              <a:defRPr/>
            </a:pPr>
            <a:r>
              <a:rPr lang="en-US" sz="3174" dirty="0">
                <a:solidFill>
                  <a:prstClr val="black"/>
                </a:solidFill>
              </a:rPr>
              <a:t>Develop team unity among data collectors</a:t>
            </a:r>
          </a:p>
        </p:txBody>
      </p:sp>
      <p:sp>
        <p:nvSpPr>
          <p:cNvPr id="8" name="Text Placeholder 2">
            <a:extLst>
              <a:ext uri="{FF2B5EF4-FFF2-40B4-BE49-F238E27FC236}">
                <a16:creationId xmlns:a16="http://schemas.microsoft.com/office/drawing/2014/main" xmlns="" id="{2FA4F300-74AF-485D-9C3D-35BCEC5329CF}"/>
              </a:ext>
            </a:extLst>
          </p:cNvPr>
          <p:cNvSpPr txBox="1">
            <a:spLocks/>
          </p:cNvSpPr>
          <p:nvPr/>
        </p:nvSpPr>
        <p:spPr>
          <a:xfrm>
            <a:off x="6251906" y="608873"/>
            <a:ext cx="5679697" cy="3292611"/>
          </a:xfrm>
          <a:prstGeom prst="rect">
            <a:avLst/>
          </a:prstGeom>
        </p:spPr>
        <p:txBody>
          <a:bodyPr/>
          <a:lstStyle>
            <a:lvl1pPr marL="228600" indent="-228600" algn="l" defTabSz="455613"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anose="020B0502020104020203" pitchFamily="34" charset="0"/>
                <a:cs typeface="Gill Sans MT"/>
              </a:defRPr>
            </a:lvl1pPr>
            <a:lvl2pPr marL="682625" indent="-228600" algn="l" defTabSz="455613"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anose="020B0502020104020203" pitchFamily="34" charset="0"/>
                <a:cs typeface="Gill Sans MT"/>
              </a:defRPr>
            </a:lvl2pPr>
            <a:lvl3pPr marL="912813" indent="-228600" algn="l" defTabSz="455613" rtl="0" eaLnBrk="0" fontAlgn="base" hangingPunct="0">
              <a:spcBef>
                <a:spcPct val="20000"/>
              </a:spcBef>
              <a:spcAft>
                <a:spcPct val="0"/>
              </a:spcAft>
              <a:buFont typeface="Arial" panose="020B0604020202020204" pitchFamily="34" charset="0"/>
              <a:buChar char="•"/>
              <a:defRPr kern="1200">
                <a:solidFill>
                  <a:srgbClr val="6C6463"/>
                </a:solidFill>
                <a:latin typeface="Gill Sans MT"/>
                <a:ea typeface="Gill Sans MT" panose="020B0502020104020203" pitchFamily="34" charset="0"/>
                <a:cs typeface="Gill Sans MT"/>
              </a:defRPr>
            </a:lvl3pPr>
            <a:lvl4pPr marL="1144588" indent="-230188" algn="l" defTabSz="455613" rtl="0" eaLnBrk="0" fontAlgn="base" hangingPunct="0">
              <a:spcBef>
                <a:spcPct val="20000"/>
              </a:spcBef>
              <a:spcAft>
                <a:spcPct val="0"/>
              </a:spcAft>
              <a:buFont typeface="Arial" panose="020B0604020202020204" pitchFamily="34" charset="0"/>
              <a:buChar char="–"/>
              <a:defRPr sz="1600" kern="1200">
                <a:solidFill>
                  <a:srgbClr val="6C6463"/>
                </a:solidFill>
                <a:latin typeface="Gill Sans MT"/>
                <a:ea typeface="Gill Sans MT" panose="020B0502020104020203" pitchFamily="34" charset="0"/>
                <a:cs typeface="Gill Sans MT"/>
              </a:defRPr>
            </a:lvl4pPr>
            <a:lvl5pPr marL="1254125" indent="-228600" algn="l" defTabSz="455613" rtl="0" eaLnBrk="0" fontAlgn="base" hangingPunct="0">
              <a:spcBef>
                <a:spcPct val="20000"/>
              </a:spcBef>
              <a:spcAft>
                <a:spcPct val="0"/>
              </a:spcAft>
              <a:buFont typeface="Arial" panose="020B0604020202020204" pitchFamily="34" charset="0"/>
              <a:buChar char="»"/>
              <a:defRPr sz="1400" kern="1200">
                <a:solidFill>
                  <a:srgbClr val="6C6463"/>
                </a:solidFill>
                <a:latin typeface="Gill Sans MT"/>
                <a:ea typeface="Gill Sans MT" panose="020B0502020104020203" pitchFamily="34" charset="0"/>
                <a:cs typeface="Gill Sans MT"/>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101597" indent="0" defTabSz="602639">
              <a:spcAft>
                <a:spcPts val="1587"/>
              </a:spcAft>
              <a:buNone/>
              <a:defRPr/>
            </a:pPr>
            <a:r>
              <a:rPr lang="en-US" sz="3174" b="1" dirty="0">
                <a:solidFill>
                  <a:prstClr val="black"/>
                </a:solidFill>
              </a:rPr>
              <a:t>Central team</a:t>
            </a:r>
          </a:p>
          <a:p>
            <a:pPr marL="302369" indent="-302369" defTabSz="602639">
              <a:spcAft>
                <a:spcPts val="1587"/>
              </a:spcAft>
              <a:defRPr/>
            </a:pPr>
            <a:r>
              <a:rPr lang="en-US" sz="3174" dirty="0">
                <a:solidFill>
                  <a:prstClr val="black"/>
                </a:solidFill>
              </a:rPr>
              <a:t>Monitor </a:t>
            </a:r>
            <a:r>
              <a:rPr lang="en-US" sz="3174" dirty="0" smtClean="0">
                <a:solidFill>
                  <a:prstClr val="black"/>
                </a:solidFill>
              </a:rPr>
              <a:t>schedule</a:t>
            </a:r>
            <a:endParaRPr lang="en-US" sz="3174" dirty="0">
              <a:solidFill>
                <a:prstClr val="black"/>
              </a:solidFill>
            </a:endParaRPr>
          </a:p>
          <a:p>
            <a:pPr marL="302369" indent="-302369" defTabSz="602639">
              <a:spcAft>
                <a:spcPts val="1587"/>
              </a:spcAft>
              <a:defRPr/>
            </a:pPr>
            <a:r>
              <a:rPr lang="en-US" sz="3174" dirty="0">
                <a:solidFill>
                  <a:prstClr val="black"/>
                </a:solidFill>
              </a:rPr>
              <a:t>Review data daily</a:t>
            </a:r>
          </a:p>
          <a:p>
            <a:pPr marL="302369" indent="-302369" defTabSz="602639">
              <a:spcAft>
                <a:spcPts val="1587"/>
              </a:spcAft>
              <a:buFont typeface="Wingdings" panose="05000000000000000000" pitchFamily="2" charset="2"/>
              <a:buChar char="ü"/>
              <a:defRPr/>
            </a:pPr>
            <a:r>
              <a:rPr lang="en-US" sz="3174" dirty="0">
                <a:solidFill>
                  <a:prstClr val="black"/>
                </a:solidFill>
              </a:rPr>
              <a:t>Check </a:t>
            </a:r>
            <a:r>
              <a:rPr lang="en-US" sz="3174" dirty="0" smtClean="0">
                <a:solidFill>
                  <a:prstClr val="black"/>
                </a:solidFill>
              </a:rPr>
              <a:t>geolocation</a:t>
            </a:r>
            <a:endParaRPr lang="en-US" sz="3174" dirty="0">
              <a:solidFill>
                <a:prstClr val="black"/>
              </a:solidFill>
            </a:endParaRPr>
          </a:p>
          <a:p>
            <a:pPr marL="302369" indent="-302369" defTabSz="602639">
              <a:spcAft>
                <a:spcPts val="1587"/>
              </a:spcAft>
              <a:buFont typeface="Wingdings" panose="05000000000000000000" pitchFamily="2" charset="2"/>
              <a:buChar char="ü"/>
              <a:defRPr/>
            </a:pPr>
            <a:r>
              <a:rPr lang="en-US" sz="3174" dirty="0">
                <a:solidFill>
                  <a:prstClr val="black"/>
                </a:solidFill>
              </a:rPr>
              <a:t>Check skip </a:t>
            </a:r>
            <a:r>
              <a:rPr lang="en-US" sz="3174" dirty="0" smtClean="0">
                <a:solidFill>
                  <a:prstClr val="black"/>
                </a:solidFill>
              </a:rPr>
              <a:t>patterns</a:t>
            </a:r>
            <a:endParaRPr lang="en-US" sz="3174" dirty="0">
              <a:solidFill>
                <a:prstClr val="black"/>
              </a:solidFill>
            </a:endParaRPr>
          </a:p>
          <a:p>
            <a:pPr marL="302369" indent="-302369" defTabSz="602639">
              <a:spcAft>
                <a:spcPts val="1587"/>
              </a:spcAft>
              <a:buFont typeface="Wingdings" panose="05000000000000000000" pitchFamily="2" charset="2"/>
              <a:buChar char="ü"/>
              <a:defRPr/>
            </a:pPr>
            <a:r>
              <a:rPr lang="en-US" sz="3174" dirty="0">
                <a:solidFill>
                  <a:prstClr val="black"/>
                </a:solidFill>
              </a:rPr>
              <a:t>Check common errors on </a:t>
            </a:r>
            <a:r>
              <a:rPr lang="en-US" sz="3174" dirty="0" smtClean="0">
                <a:solidFill>
                  <a:prstClr val="black"/>
                </a:solidFill>
              </a:rPr>
              <a:t>KPIs</a:t>
            </a:r>
            <a:endParaRPr lang="en-US" sz="3174" dirty="0">
              <a:solidFill>
                <a:prstClr val="black"/>
              </a:solidFill>
            </a:endParaRPr>
          </a:p>
          <a:p>
            <a:pPr marL="302369" indent="-302369" defTabSz="602639">
              <a:spcAft>
                <a:spcPts val="1587"/>
              </a:spcAft>
              <a:buFont typeface="Wingdings" panose="05000000000000000000" pitchFamily="2" charset="2"/>
              <a:buChar char="ü"/>
              <a:defRPr/>
            </a:pPr>
            <a:r>
              <a:rPr lang="en-US" sz="3174" dirty="0">
                <a:solidFill>
                  <a:prstClr val="black"/>
                </a:solidFill>
              </a:rPr>
              <a:t>Review ‘text’ answers and clarify with data collection </a:t>
            </a:r>
            <a:r>
              <a:rPr lang="en-US" sz="3174" dirty="0" smtClean="0">
                <a:solidFill>
                  <a:prstClr val="black"/>
                </a:solidFill>
              </a:rPr>
              <a:t>teams</a:t>
            </a:r>
            <a:endParaRPr lang="en-US" sz="3174" dirty="0">
              <a:solidFill>
                <a:prstClr val="black"/>
              </a:solidFill>
            </a:endParaRPr>
          </a:p>
        </p:txBody>
      </p:sp>
    </p:spTree>
    <p:extLst>
      <p:ext uri="{BB962C8B-B14F-4D97-AF65-F5344CB8AC3E}">
        <p14:creationId xmlns:p14="http://schemas.microsoft.com/office/powerpoint/2010/main" val="1348254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08BDE21D-86BB-47E8-A873-1FFC7F1D77E8}"/>
              </a:ext>
            </a:extLst>
          </p:cNvPr>
          <p:cNvSpPr>
            <a:spLocks noGrp="1"/>
          </p:cNvSpPr>
          <p:nvPr>
            <p:ph type="dt" sz="half" idx="2"/>
          </p:nvPr>
        </p:nvSpPr>
        <p:spPr/>
        <p:txBody>
          <a:bodyPr/>
          <a:lstStyle/>
          <a:p>
            <a:pPr defTabSz="604738"/>
            <a:fld id="{414FB1AD-D69E-B741-965A-0BAE826C2FA6}" type="datetime1">
              <a:rPr lang="en-US"/>
              <a:pPr defTabSz="604738"/>
              <a:t>5/27/2018</a:t>
            </a:fld>
            <a:endParaRPr lang="en-US" dirty="0"/>
          </a:p>
        </p:txBody>
      </p:sp>
      <p:sp>
        <p:nvSpPr>
          <p:cNvPr id="3" name="Footer Placeholder 2">
            <a:extLst>
              <a:ext uri="{FF2B5EF4-FFF2-40B4-BE49-F238E27FC236}">
                <a16:creationId xmlns:a16="http://schemas.microsoft.com/office/drawing/2014/main" xmlns="" id="{8E318E9E-4D52-4038-9B65-5FBD9083A4B2}"/>
              </a:ext>
            </a:extLst>
          </p:cNvPr>
          <p:cNvSpPr>
            <a:spLocks noGrp="1"/>
          </p:cNvSpPr>
          <p:nvPr>
            <p:ph type="ftr" sz="quarter" idx="3"/>
          </p:nvPr>
        </p:nvSpPr>
        <p:spPr/>
        <p:txBody>
          <a:bodyPr/>
          <a:lstStyle/>
          <a:p>
            <a:pPr defTabSz="604738"/>
            <a:r>
              <a:rPr lang="en-US" dirty="0"/>
              <a:t>FOOTER GOES HERE</a:t>
            </a:r>
          </a:p>
        </p:txBody>
      </p:sp>
      <p:sp>
        <p:nvSpPr>
          <p:cNvPr id="4" name="Slide Number Placeholder 3">
            <a:extLst>
              <a:ext uri="{FF2B5EF4-FFF2-40B4-BE49-F238E27FC236}">
                <a16:creationId xmlns:a16="http://schemas.microsoft.com/office/drawing/2014/main" xmlns="" id="{8743F4FC-A3A0-4F72-8168-3DC822EC5243}"/>
              </a:ext>
            </a:extLst>
          </p:cNvPr>
          <p:cNvSpPr>
            <a:spLocks noGrp="1"/>
          </p:cNvSpPr>
          <p:nvPr>
            <p:ph type="sldNum" sz="quarter" idx="4"/>
          </p:nvPr>
        </p:nvSpPr>
        <p:spPr/>
        <p:txBody>
          <a:bodyPr/>
          <a:lstStyle/>
          <a:p>
            <a:pPr defTabSz="604738"/>
            <a:fld id="{42782948-4DBE-204D-AB9E-B65E067054AE}" type="slidenum">
              <a:rPr lang="en-US"/>
              <a:pPr defTabSz="604738"/>
              <a:t>5</a:t>
            </a:fld>
            <a:endParaRPr lang="en-US" dirty="0"/>
          </a:p>
        </p:txBody>
      </p:sp>
      <p:sp>
        <p:nvSpPr>
          <p:cNvPr id="5" name="Title 4">
            <a:extLst>
              <a:ext uri="{FF2B5EF4-FFF2-40B4-BE49-F238E27FC236}">
                <a16:creationId xmlns:a16="http://schemas.microsoft.com/office/drawing/2014/main" xmlns="" id="{655E0402-D99E-4B4E-928A-243DCF1B31A8}"/>
              </a:ext>
            </a:extLst>
          </p:cNvPr>
          <p:cNvSpPr>
            <a:spLocks noGrp="1"/>
          </p:cNvSpPr>
          <p:nvPr>
            <p:ph type="title"/>
          </p:nvPr>
        </p:nvSpPr>
        <p:spPr/>
        <p:txBody>
          <a:bodyPr/>
          <a:lstStyle/>
          <a:p>
            <a:r>
              <a:rPr lang="en-US" b="1" dirty="0"/>
              <a:t>Things to monitor</a:t>
            </a:r>
          </a:p>
        </p:txBody>
      </p:sp>
      <p:sp>
        <p:nvSpPr>
          <p:cNvPr id="6" name="Content Placeholder 5">
            <a:extLst>
              <a:ext uri="{FF2B5EF4-FFF2-40B4-BE49-F238E27FC236}">
                <a16:creationId xmlns:a16="http://schemas.microsoft.com/office/drawing/2014/main" xmlns="" id="{59E555A9-F4CD-4250-9146-B2EF24B2D7A2}"/>
              </a:ext>
            </a:extLst>
          </p:cNvPr>
          <p:cNvSpPr>
            <a:spLocks noGrp="1"/>
          </p:cNvSpPr>
          <p:nvPr>
            <p:ph idx="1"/>
          </p:nvPr>
        </p:nvSpPr>
        <p:spPr>
          <a:xfrm>
            <a:off x="955650" y="1715550"/>
            <a:ext cx="10280701" cy="4233230"/>
          </a:xfrm>
        </p:spPr>
        <p:txBody>
          <a:bodyPr>
            <a:normAutofit/>
          </a:bodyPr>
          <a:lstStyle/>
          <a:p>
            <a:r>
              <a:rPr lang="en-US" sz="3174" dirty="0">
                <a:solidFill>
                  <a:schemeClr val="tx1"/>
                </a:solidFill>
              </a:rPr>
              <a:t>“Other, specify</a:t>
            </a:r>
            <a:r>
              <a:rPr lang="en-US" sz="3174" dirty="0" smtClean="0">
                <a:solidFill>
                  <a:schemeClr val="tx1"/>
                </a:solidFill>
              </a:rPr>
              <a:t>”</a:t>
            </a:r>
            <a:endParaRPr lang="en-US" sz="3174" dirty="0">
              <a:solidFill>
                <a:schemeClr val="tx1"/>
              </a:solidFill>
            </a:endParaRPr>
          </a:p>
          <a:p>
            <a:r>
              <a:rPr lang="en-US" sz="3174" dirty="0">
                <a:solidFill>
                  <a:schemeClr val="tx1"/>
                </a:solidFill>
              </a:rPr>
              <a:t>Multiple selections (“none of the above, I don’t know”)</a:t>
            </a:r>
          </a:p>
          <a:p>
            <a:r>
              <a:rPr lang="en-US" sz="3174" dirty="0">
                <a:solidFill>
                  <a:schemeClr val="tx1"/>
                </a:solidFill>
              </a:rPr>
              <a:t>Notes at the end of each module</a:t>
            </a:r>
          </a:p>
          <a:p>
            <a:r>
              <a:rPr lang="en-US" sz="3174" dirty="0">
                <a:solidFill>
                  <a:schemeClr val="tx1"/>
                </a:solidFill>
              </a:rPr>
              <a:t>Commodity not managed</a:t>
            </a:r>
          </a:p>
          <a:p>
            <a:r>
              <a:rPr lang="en-US" sz="3174" dirty="0">
                <a:solidFill>
                  <a:schemeClr val="tx1"/>
                </a:solidFill>
              </a:rPr>
              <a:t>‘Adjusted amount’</a:t>
            </a:r>
          </a:p>
          <a:p>
            <a:r>
              <a:rPr lang="en-US" sz="3174" dirty="0">
                <a:solidFill>
                  <a:schemeClr val="tx1"/>
                </a:solidFill>
              </a:rPr>
              <a:t>‘Vacancies’</a:t>
            </a:r>
          </a:p>
          <a:p>
            <a:endParaRPr lang="en-US" sz="3174" dirty="0">
              <a:solidFill>
                <a:schemeClr val="tx1"/>
              </a:solidFill>
            </a:endParaRPr>
          </a:p>
          <a:p>
            <a:endParaRPr lang="en-US" sz="3174" dirty="0">
              <a:solidFill>
                <a:schemeClr val="tx1"/>
              </a:solidFill>
            </a:endParaRPr>
          </a:p>
        </p:txBody>
      </p:sp>
    </p:spTree>
    <p:extLst>
      <p:ext uri="{BB962C8B-B14F-4D97-AF65-F5344CB8AC3E}">
        <p14:creationId xmlns:p14="http://schemas.microsoft.com/office/powerpoint/2010/main" val="1348954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Date Placeholder 2">
            <a:extLst>
              <a:ext uri="{FF2B5EF4-FFF2-40B4-BE49-F238E27FC236}">
                <a16:creationId xmlns:a16="http://schemas.microsoft.com/office/drawing/2014/main" xmlns="" id="{643D3D34-E6CB-4B3D-B35F-7AD057F50F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2C83D041-CE99-48B5-964C-D794C6E355AD}" type="datetime1">
              <a:rPr lang="en-US" altLang="en-US" sz="601">
                <a:solidFill>
                  <a:srgbClr val="6C6463"/>
                </a:solidFill>
                <a:latin typeface="Gill Sans MT" panose="020B0502020104020203" pitchFamily="34" charset="0"/>
              </a:rPr>
              <a:pPr defTabSz="604738"/>
              <a:t>5/27/2018</a:t>
            </a:fld>
            <a:endParaRPr lang="en-US" altLang="en-US" sz="601" dirty="0">
              <a:solidFill>
                <a:srgbClr val="6C6463"/>
              </a:solidFill>
              <a:latin typeface="Gill Sans MT" panose="020B0502020104020203" pitchFamily="34" charset="0"/>
            </a:endParaRPr>
          </a:p>
        </p:txBody>
      </p:sp>
      <p:sp>
        <p:nvSpPr>
          <p:cNvPr id="156675" name="Footer Placeholder 3">
            <a:extLst>
              <a:ext uri="{FF2B5EF4-FFF2-40B4-BE49-F238E27FC236}">
                <a16:creationId xmlns:a16="http://schemas.microsoft.com/office/drawing/2014/main" xmlns="" id="{6FE09491-657B-425B-9F80-984DB29F7C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56676" name="Slide Number Placeholder 4">
            <a:extLst>
              <a:ext uri="{FF2B5EF4-FFF2-40B4-BE49-F238E27FC236}">
                <a16:creationId xmlns:a16="http://schemas.microsoft.com/office/drawing/2014/main" xmlns="" id="{2FC45CE6-D6F2-4743-81DC-142468CF18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3983DE9-5D12-4E7F-9DE4-2C6416193A11}" type="slidenum">
              <a:rPr lang="en-US" altLang="en-US" sz="601">
                <a:solidFill>
                  <a:srgbClr val="6C6463"/>
                </a:solidFill>
                <a:latin typeface="Gill Sans MT" panose="020B0502020104020203" pitchFamily="34" charset="0"/>
              </a:rPr>
              <a:pPr defTabSz="604738"/>
              <a:t>6</a:t>
            </a:fld>
            <a:endParaRPr lang="en-US" altLang="en-US" sz="601" dirty="0">
              <a:solidFill>
                <a:srgbClr val="6C6463"/>
              </a:solidFill>
              <a:latin typeface="Gill Sans MT" panose="020B0502020104020203" pitchFamily="34" charset="0"/>
            </a:endParaRPr>
          </a:p>
        </p:txBody>
      </p:sp>
      <p:sp>
        <p:nvSpPr>
          <p:cNvPr id="156677" name="Title 5">
            <a:extLst>
              <a:ext uri="{FF2B5EF4-FFF2-40B4-BE49-F238E27FC236}">
                <a16:creationId xmlns:a16="http://schemas.microsoft.com/office/drawing/2014/main" xmlns="" id="{495D59B8-2DEB-4F7D-B6C1-02EEFBD9A410}"/>
              </a:ext>
            </a:extLst>
          </p:cNvPr>
          <p:cNvSpPr>
            <a:spLocks noGrp="1"/>
          </p:cNvSpPr>
          <p:nvPr>
            <p:ph type="title"/>
          </p:nvPr>
        </p:nvSpPr>
        <p:spPr>
          <a:xfrm>
            <a:off x="2101850" y="10989"/>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Common Issues and Resolution 1</a:t>
            </a:r>
            <a:r>
              <a:rPr lang="en-US" altLang="en-US" b="1" dirty="0">
                <a:solidFill>
                  <a:srgbClr val="000000"/>
                </a:solidFill>
                <a:latin typeface="Gill Sans MT" panose="020B0502020104020203" pitchFamily="34" charset="0"/>
                <a:cs typeface="Gill Sans MT" panose="020B0502020104020203" pitchFamily="34" charset="0"/>
              </a:rPr>
              <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graphicFrame>
        <p:nvGraphicFramePr>
          <p:cNvPr id="27" name="Table 26">
            <a:extLst>
              <a:ext uri="{FF2B5EF4-FFF2-40B4-BE49-F238E27FC236}">
                <a16:creationId xmlns:a16="http://schemas.microsoft.com/office/drawing/2014/main" xmlns="" id="{E9452475-88DD-4BF8-AEF5-F3EDB0103174}"/>
              </a:ext>
            </a:extLst>
          </p:cNvPr>
          <p:cNvGraphicFramePr>
            <a:graphicFrameLocks noGrp="1"/>
          </p:cNvGraphicFramePr>
          <p:nvPr>
            <p:extLst>
              <p:ext uri="{D42A27DB-BD31-4B8C-83A1-F6EECF244321}">
                <p14:modId xmlns:p14="http://schemas.microsoft.com/office/powerpoint/2010/main" val="4115898339"/>
              </p:ext>
            </p:extLst>
          </p:nvPr>
        </p:nvGraphicFramePr>
        <p:xfrm>
          <a:off x="248310" y="518399"/>
          <a:ext cx="11696039" cy="6339601"/>
        </p:xfrm>
        <a:graphic>
          <a:graphicData uri="http://schemas.openxmlformats.org/drawingml/2006/table">
            <a:tbl>
              <a:tblPr firstRow="1" firstCol="1" bandRow="1">
                <a:tableStyleId>{5C22544A-7EE6-4342-B048-85BDC9FD1C3A}</a:tableStyleId>
              </a:tblPr>
              <a:tblGrid>
                <a:gridCol w="3234501">
                  <a:extLst>
                    <a:ext uri="{9D8B030D-6E8A-4147-A177-3AD203B41FA5}">
                      <a16:colId xmlns:a16="http://schemas.microsoft.com/office/drawing/2014/main" xmlns="" val="2165578924"/>
                    </a:ext>
                  </a:extLst>
                </a:gridCol>
                <a:gridCol w="8461538">
                  <a:extLst>
                    <a:ext uri="{9D8B030D-6E8A-4147-A177-3AD203B41FA5}">
                      <a16:colId xmlns:a16="http://schemas.microsoft.com/office/drawing/2014/main" xmlns="" val="2253113547"/>
                    </a:ext>
                  </a:extLst>
                </a:gridCol>
              </a:tblGrid>
              <a:tr h="791314">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US" sz="2400" dirty="0">
                          <a:effectLst/>
                          <a:latin typeface="+mn-lt"/>
                          <a:ea typeface="Calibri" panose="020F0502020204030204" pitchFamily="34" charset="0"/>
                          <a:cs typeface="Times New Roman" panose="02020603050405020304" pitchFamily="18" charset="0"/>
                        </a:rPr>
                        <a:t>Potential Data Collection Challenge</a:t>
                      </a:r>
                      <a:endParaRPr lang="en-US" sz="24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400" dirty="0">
                          <a:effectLst/>
                          <a:latin typeface="+mj-lt"/>
                          <a:ea typeface="Calibri" panose="020F0502020204030204" pitchFamily="34" charset="0"/>
                          <a:cs typeface="Times New Roman" panose="02020603050405020304" pitchFamily="18" charset="0"/>
                        </a:rPr>
                        <a:t>Possible Solutions</a:t>
                      </a:r>
                    </a:p>
                  </a:txBody>
                  <a:tcPr marL="55343" marR="55343" marT="7686" marB="7686"/>
                </a:tc>
                <a:extLst>
                  <a:ext uri="{0D108BD9-81ED-4DB2-BD59-A6C34878D82A}">
                    <a16:rowId xmlns:a16="http://schemas.microsoft.com/office/drawing/2014/main" xmlns="" val="2512221157"/>
                  </a:ext>
                </a:extLst>
              </a:tr>
              <a:tr h="5548287">
                <a:tc>
                  <a:txBody>
                    <a:bodyPr/>
                    <a:lstStyle/>
                    <a:p>
                      <a:pPr marL="0" marR="0">
                        <a:lnSpc>
                          <a:spcPct val="107000"/>
                        </a:lnSpc>
                        <a:spcBef>
                          <a:spcPts val="0"/>
                        </a:spcBef>
                        <a:spcAft>
                          <a:spcPts val="0"/>
                        </a:spcAft>
                      </a:pPr>
                      <a:r>
                        <a:rPr lang="en-US" sz="2400" dirty="0">
                          <a:effectLst/>
                          <a:latin typeface="+mn-lt"/>
                        </a:rPr>
                        <a:t>Deviation from data collection schedule</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285750" marR="0" indent="-285750">
                        <a:lnSpc>
                          <a:spcPct val="107000"/>
                        </a:lnSpc>
                        <a:spcBef>
                          <a:spcPts val="0"/>
                        </a:spcBef>
                        <a:spcAft>
                          <a:spcPts val="0"/>
                        </a:spcAft>
                        <a:buFont typeface="Arial" panose="020B0604020202020204" pitchFamily="34" charset="0"/>
                        <a:buChar char="•"/>
                      </a:pPr>
                      <a:r>
                        <a:rPr lang="en-US" sz="2600" dirty="0">
                          <a:effectLst/>
                          <a:latin typeface="+mn-lt"/>
                        </a:rPr>
                        <a:t>It takes time to schedule and assess sites in the midst of many competing activities. </a:t>
                      </a:r>
                    </a:p>
                    <a:p>
                      <a:pPr marL="285750" marR="0" indent="-285750">
                        <a:lnSpc>
                          <a:spcPct val="107000"/>
                        </a:lnSpc>
                        <a:spcBef>
                          <a:spcPts val="0"/>
                        </a:spcBef>
                        <a:spcAft>
                          <a:spcPts val="0"/>
                        </a:spcAft>
                        <a:buFont typeface="Arial" panose="020B0604020202020204" pitchFamily="34" charset="0"/>
                        <a:buChar char="•"/>
                      </a:pPr>
                      <a:endParaRPr lang="en-US" sz="2600" dirty="0">
                        <a:effectLst/>
                        <a:latin typeface="+mn-lt"/>
                      </a:endParaRPr>
                    </a:p>
                    <a:p>
                      <a:pPr marL="285750" marR="0" indent="-285750">
                        <a:lnSpc>
                          <a:spcPct val="107000"/>
                        </a:lnSpc>
                        <a:spcBef>
                          <a:spcPts val="0"/>
                        </a:spcBef>
                        <a:spcAft>
                          <a:spcPts val="0"/>
                        </a:spcAft>
                        <a:buFont typeface="Arial" panose="020B0604020202020204" pitchFamily="34" charset="0"/>
                        <a:buChar char="•"/>
                      </a:pPr>
                      <a:r>
                        <a:rPr lang="en-US" sz="2600" dirty="0">
                          <a:effectLst/>
                          <a:latin typeface="+mn-lt"/>
                        </a:rPr>
                        <a:t>Use flexible data collection plans and schedules with contingencies to modify field travel plans as needed within set parameters. </a:t>
                      </a:r>
                    </a:p>
                    <a:p>
                      <a:pPr marL="285750" marR="0" indent="-285750">
                        <a:lnSpc>
                          <a:spcPct val="107000"/>
                        </a:lnSpc>
                        <a:spcBef>
                          <a:spcPts val="0"/>
                        </a:spcBef>
                        <a:spcAft>
                          <a:spcPts val="0"/>
                        </a:spcAft>
                        <a:buFont typeface="Arial" panose="020B0604020202020204" pitchFamily="34" charset="0"/>
                        <a:buChar char="•"/>
                      </a:pPr>
                      <a:endParaRPr lang="en-US" sz="2600" dirty="0">
                        <a:effectLst/>
                        <a:latin typeface="+mn-lt"/>
                      </a:endParaRPr>
                    </a:p>
                    <a:p>
                      <a:pPr marL="285750" marR="0" indent="-285750">
                        <a:lnSpc>
                          <a:spcPct val="107000"/>
                        </a:lnSpc>
                        <a:spcBef>
                          <a:spcPts val="0"/>
                        </a:spcBef>
                        <a:spcAft>
                          <a:spcPts val="0"/>
                        </a:spcAft>
                        <a:buFont typeface="Arial" panose="020B0604020202020204" pitchFamily="34" charset="0"/>
                        <a:buChar char="•"/>
                      </a:pPr>
                      <a:r>
                        <a:rPr lang="en-US" sz="2600" dirty="0">
                          <a:effectLst/>
                          <a:latin typeface="+mn-lt"/>
                        </a:rPr>
                        <a:t>Design and use appropriate tools to track progress and compliance of data collection teams with set schedules and manage or correct deviations before it’s too late. </a:t>
                      </a:r>
                    </a:p>
                    <a:p>
                      <a:pPr marL="285750" marR="0" indent="-285750">
                        <a:lnSpc>
                          <a:spcPct val="107000"/>
                        </a:lnSpc>
                        <a:spcBef>
                          <a:spcPts val="0"/>
                        </a:spcBef>
                        <a:spcAft>
                          <a:spcPts val="0"/>
                        </a:spcAft>
                        <a:buFont typeface="Arial" panose="020B0604020202020204" pitchFamily="34" charset="0"/>
                        <a:buChar char="•"/>
                      </a:pPr>
                      <a:endParaRPr lang="en-US" sz="2600" dirty="0">
                        <a:effectLst/>
                        <a:latin typeface="+mn-lt"/>
                      </a:endParaRPr>
                    </a:p>
                    <a:p>
                      <a:pPr marL="285750" marR="0" indent="-285750">
                        <a:lnSpc>
                          <a:spcPct val="107000"/>
                        </a:lnSpc>
                        <a:spcBef>
                          <a:spcPts val="0"/>
                        </a:spcBef>
                        <a:spcAft>
                          <a:spcPts val="0"/>
                        </a:spcAft>
                        <a:buFont typeface="Arial" panose="020B0604020202020204" pitchFamily="34" charset="0"/>
                        <a:buChar char="•"/>
                      </a:pPr>
                      <a:r>
                        <a:rPr lang="en-US" sz="2600" dirty="0">
                          <a:effectLst/>
                          <a:latin typeface="+mn-lt"/>
                        </a:rPr>
                        <a:t>Make sure approved changes to the data collection schedule are properly documented.</a:t>
                      </a:r>
                    </a:p>
                  </a:txBody>
                  <a:tcPr marL="55343" marR="55343" marT="7686" marB="7686"/>
                </a:tc>
                <a:extLst>
                  <a:ext uri="{0D108BD9-81ED-4DB2-BD59-A6C34878D82A}">
                    <a16:rowId xmlns:a16="http://schemas.microsoft.com/office/drawing/2014/main" xmlns="" val="2651830758"/>
                  </a:ext>
                </a:extLst>
              </a:tr>
            </a:tbl>
          </a:graphicData>
        </a:graphic>
      </p:graphicFrame>
    </p:spTree>
    <p:extLst>
      <p:ext uri="{BB962C8B-B14F-4D97-AF65-F5344CB8AC3E}">
        <p14:creationId xmlns:p14="http://schemas.microsoft.com/office/powerpoint/2010/main" val="1585912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Date Placeholder 2">
            <a:extLst>
              <a:ext uri="{FF2B5EF4-FFF2-40B4-BE49-F238E27FC236}">
                <a16:creationId xmlns:a16="http://schemas.microsoft.com/office/drawing/2014/main" xmlns="" id="{643D3D34-E6CB-4B3D-B35F-7AD057F50F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2C83D041-CE99-48B5-964C-D794C6E355AD}" type="datetime1">
              <a:rPr lang="en-US" altLang="en-US" sz="601">
                <a:solidFill>
                  <a:srgbClr val="6C6463"/>
                </a:solidFill>
                <a:latin typeface="Gill Sans MT" panose="020B0502020104020203" pitchFamily="34" charset="0"/>
              </a:rPr>
              <a:pPr defTabSz="604738"/>
              <a:t>5/27/2018</a:t>
            </a:fld>
            <a:endParaRPr lang="en-US" altLang="en-US" sz="601" dirty="0">
              <a:solidFill>
                <a:srgbClr val="6C6463"/>
              </a:solidFill>
              <a:latin typeface="Gill Sans MT" panose="020B0502020104020203" pitchFamily="34" charset="0"/>
            </a:endParaRPr>
          </a:p>
        </p:txBody>
      </p:sp>
      <p:sp>
        <p:nvSpPr>
          <p:cNvPr id="156675" name="Footer Placeholder 3">
            <a:extLst>
              <a:ext uri="{FF2B5EF4-FFF2-40B4-BE49-F238E27FC236}">
                <a16:creationId xmlns:a16="http://schemas.microsoft.com/office/drawing/2014/main" xmlns="" id="{6FE09491-657B-425B-9F80-984DB29F7C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56676" name="Slide Number Placeholder 4">
            <a:extLst>
              <a:ext uri="{FF2B5EF4-FFF2-40B4-BE49-F238E27FC236}">
                <a16:creationId xmlns:a16="http://schemas.microsoft.com/office/drawing/2014/main" xmlns="" id="{2FC45CE6-D6F2-4743-81DC-142468CF18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3983DE9-5D12-4E7F-9DE4-2C6416193A11}" type="slidenum">
              <a:rPr lang="en-US" altLang="en-US" sz="601">
                <a:solidFill>
                  <a:srgbClr val="6C6463"/>
                </a:solidFill>
                <a:latin typeface="Gill Sans MT" panose="020B0502020104020203" pitchFamily="34" charset="0"/>
              </a:rPr>
              <a:pPr defTabSz="604738"/>
              <a:t>7</a:t>
            </a:fld>
            <a:endParaRPr lang="en-US" altLang="en-US" sz="601" dirty="0">
              <a:solidFill>
                <a:srgbClr val="6C6463"/>
              </a:solidFill>
              <a:latin typeface="Gill Sans MT" panose="020B0502020104020203" pitchFamily="34" charset="0"/>
            </a:endParaRPr>
          </a:p>
        </p:txBody>
      </p:sp>
      <p:sp>
        <p:nvSpPr>
          <p:cNvPr id="156677" name="Title 5">
            <a:extLst>
              <a:ext uri="{FF2B5EF4-FFF2-40B4-BE49-F238E27FC236}">
                <a16:creationId xmlns:a16="http://schemas.microsoft.com/office/drawing/2014/main" xmlns="" id="{495D59B8-2DEB-4F7D-B6C1-02EEFBD9A410}"/>
              </a:ext>
            </a:extLst>
          </p:cNvPr>
          <p:cNvSpPr>
            <a:spLocks noGrp="1"/>
          </p:cNvSpPr>
          <p:nvPr>
            <p:ph type="title"/>
          </p:nvPr>
        </p:nvSpPr>
        <p:spPr>
          <a:xfrm>
            <a:off x="2101850" y="2"/>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Common Issues and Resolution 1I</a:t>
            </a:r>
            <a:r>
              <a:rPr lang="en-US" altLang="en-US" b="1" dirty="0">
                <a:solidFill>
                  <a:srgbClr val="000000"/>
                </a:solidFill>
                <a:latin typeface="Gill Sans MT" panose="020B0502020104020203" pitchFamily="34" charset="0"/>
                <a:cs typeface="Gill Sans MT" panose="020B0502020104020203" pitchFamily="34" charset="0"/>
              </a:rPr>
              <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graphicFrame>
        <p:nvGraphicFramePr>
          <p:cNvPr id="27" name="Table 26">
            <a:extLst>
              <a:ext uri="{FF2B5EF4-FFF2-40B4-BE49-F238E27FC236}">
                <a16:creationId xmlns:a16="http://schemas.microsoft.com/office/drawing/2014/main" xmlns="" id="{E9452475-88DD-4BF8-AEF5-F3EDB0103174}"/>
              </a:ext>
            </a:extLst>
          </p:cNvPr>
          <p:cNvGraphicFramePr>
            <a:graphicFrameLocks noGrp="1"/>
          </p:cNvGraphicFramePr>
          <p:nvPr>
            <p:extLst/>
          </p:nvPr>
        </p:nvGraphicFramePr>
        <p:xfrm>
          <a:off x="248311" y="916824"/>
          <a:ext cx="11695378" cy="5530977"/>
        </p:xfrm>
        <a:graphic>
          <a:graphicData uri="http://schemas.openxmlformats.org/drawingml/2006/table">
            <a:tbl>
              <a:tblPr firstRow="1" firstCol="1" bandRow="1">
                <a:tableStyleId>{5C22544A-7EE6-4342-B048-85BDC9FD1C3A}</a:tableStyleId>
              </a:tblPr>
              <a:tblGrid>
                <a:gridCol w="3698677">
                  <a:extLst>
                    <a:ext uri="{9D8B030D-6E8A-4147-A177-3AD203B41FA5}">
                      <a16:colId xmlns:a16="http://schemas.microsoft.com/office/drawing/2014/main" xmlns="" val="2165578924"/>
                    </a:ext>
                  </a:extLst>
                </a:gridCol>
                <a:gridCol w="7996701">
                  <a:extLst>
                    <a:ext uri="{9D8B030D-6E8A-4147-A177-3AD203B41FA5}">
                      <a16:colId xmlns:a16="http://schemas.microsoft.com/office/drawing/2014/main" xmlns="" val="2253113547"/>
                    </a:ext>
                  </a:extLst>
                </a:gridCol>
              </a:tblGrid>
              <a:tr h="766939">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US" sz="2400" dirty="0">
                          <a:effectLst/>
                          <a:latin typeface="+mn-lt"/>
                          <a:ea typeface="Calibri" panose="020F0502020204030204" pitchFamily="34" charset="0"/>
                          <a:cs typeface="Times New Roman" panose="02020603050405020304" pitchFamily="18" charset="0"/>
                        </a:rPr>
                        <a:t>Potential Data Collection Challenge</a:t>
                      </a:r>
                      <a:endParaRPr lang="en-US" sz="24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400" dirty="0">
                          <a:effectLst/>
                          <a:latin typeface="+mj-lt"/>
                          <a:ea typeface="Calibri" panose="020F0502020204030204" pitchFamily="34" charset="0"/>
                          <a:cs typeface="Times New Roman" panose="02020603050405020304" pitchFamily="18" charset="0"/>
                        </a:rPr>
                        <a:t>Possible Solutions</a:t>
                      </a:r>
                    </a:p>
                  </a:txBody>
                  <a:tcPr marL="55343" marR="55343" marT="7686" marB="7686"/>
                </a:tc>
                <a:extLst>
                  <a:ext uri="{0D108BD9-81ED-4DB2-BD59-A6C34878D82A}">
                    <a16:rowId xmlns:a16="http://schemas.microsoft.com/office/drawing/2014/main" xmlns="" val="2512221157"/>
                  </a:ext>
                </a:extLst>
              </a:tr>
              <a:tr h="4732904">
                <a:tc>
                  <a:txBody>
                    <a:bodyPr/>
                    <a:lstStyle/>
                    <a:p>
                      <a:pPr marL="0" marR="0">
                        <a:lnSpc>
                          <a:spcPct val="107000"/>
                        </a:lnSpc>
                        <a:spcBef>
                          <a:spcPts val="0"/>
                        </a:spcBef>
                        <a:spcAft>
                          <a:spcPts val="0"/>
                        </a:spcAft>
                      </a:pPr>
                      <a:r>
                        <a:rPr lang="en-US" sz="2400" b="1" kern="1200" dirty="0">
                          <a:solidFill>
                            <a:schemeClr val="lt1"/>
                          </a:solidFill>
                          <a:effectLst/>
                          <a:latin typeface="+mn-lt"/>
                          <a:ea typeface="+mn-ea"/>
                          <a:cs typeface="+mn-cs"/>
                        </a:rPr>
                        <a:t>Difficulty accessing data </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285750" marR="0" indent="-285750">
                        <a:lnSpc>
                          <a:spcPct val="107000"/>
                        </a:lnSpc>
                        <a:spcBef>
                          <a:spcPts val="0"/>
                        </a:spcBef>
                        <a:spcAft>
                          <a:spcPts val="0"/>
                        </a:spcAft>
                        <a:buFont typeface="Arial" panose="020B0604020202020204" pitchFamily="34" charset="0"/>
                        <a:buChar char="•"/>
                      </a:pPr>
                      <a:r>
                        <a:rPr lang="en-US" sz="2600" dirty="0">
                          <a:effectLst/>
                          <a:latin typeface="+mn-lt"/>
                        </a:rPr>
                        <a:t>If it’s LMIS/eLMIS data that is not accessible, find out from the health facility who is responsible and has access or can help you access the data. </a:t>
                      </a:r>
                    </a:p>
                    <a:p>
                      <a:pPr marL="285750" marR="0" indent="-285750">
                        <a:lnSpc>
                          <a:spcPct val="107000"/>
                        </a:lnSpc>
                        <a:spcBef>
                          <a:spcPts val="0"/>
                        </a:spcBef>
                        <a:spcAft>
                          <a:spcPts val="0"/>
                        </a:spcAft>
                        <a:buFont typeface="Arial" panose="020B0604020202020204" pitchFamily="34" charset="0"/>
                        <a:buChar char="•"/>
                      </a:pPr>
                      <a:r>
                        <a:rPr lang="en-US" sz="2600" dirty="0">
                          <a:effectLst/>
                          <a:latin typeface="+mn-lt"/>
                        </a:rPr>
                        <a:t>To avoid running into such access problems, alert the sites in advance on what data to be collected, </a:t>
                      </a:r>
                      <a:r>
                        <a:rPr lang="en-US" sz="2600" dirty="0">
                          <a:solidFill>
                            <a:schemeClr val="tx1"/>
                          </a:solidFill>
                          <a:effectLst/>
                          <a:latin typeface="+mn-lt"/>
                        </a:rPr>
                        <a:t>and release of data is approved.</a:t>
                      </a:r>
                    </a:p>
                    <a:p>
                      <a:pPr marL="285750" marR="0" indent="-285750">
                        <a:lnSpc>
                          <a:spcPct val="107000"/>
                        </a:lnSpc>
                        <a:spcBef>
                          <a:spcPts val="0"/>
                        </a:spcBef>
                        <a:spcAft>
                          <a:spcPts val="0"/>
                        </a:spcAft>
                        <a:buFont typeface="Arial" panose="020B0604020202020204" pitchFamily="34" charset="0"/>
                        <a:buChar char="•"/>
                      </a:pPr>
                      <a:r>
                        <a:rPr lang="en-US" sz="2600" dirty="0">
                          <a:effectLst/>
                          <a:latin typeface="+mn-lt"/>
                        </a:rPr>
                        <a:t>Request for the data to be submitted electronically or by downloading eLMIS data before the site visit.</a:t>
                      </a:r>
                    </a:p>
                    <a:p>
                      <a:pPr marL="285750" marR="0" indent="-285750">
                        <a:lnSpc>
                          <a:spcPct val="107000"/>
                        </a:lnSpc>
                        <a:spcBef>
                          <a:spcPts val="0"/>
                        </a:spcBef>
                        <a:spcAft>
                          <a:spcPts val="0"/>
                        </a:spcAft>
                        <a:buFont typeface="Arial" panose="020B0604020202020204" pitchFamily="34" charset="0"/>
                        <a:buChar char="•"/>
                      </a:pPr>
                      <a:r>
                        <a:rPr lang="en-US" sz="2600" dirty="0">
                          <a:effectLst/>
                          <a:latin typeface="+mn-lt"/>
                        </a:rPr>
                        <a:t>Make sure data collectors hold introductory/in-briefing sessions with host site staff and request the right, knowledgeable HF staff to assist them.</a:t>
                      </a:r>
                    </a:p>
                  </a:txBody>
                  <a:tcPr marL="55343" marR="55343" marT="7686" marB="7686"/>
                </a:tc>
                <a:extLst>
                  <a:ext uri="{0D108BD9-81ED-4DB2-BD59-A6C34878D82A}">
                    <a16:rowId xmlns:a16="http://schemas.microsoft.com/office/drawing/2014/main" xmlns="" val="2651830758"/>
                  </a:ext>
                </a:extLst>
              </a:tr>
            </a:tbl>
          </a:graphicData>
        </a:graphic>
      </p:graphicFrame>
    </p:spTree>
    <p:extLst>
      <p:ext uri="{BB962C8B-B14F-4D97-AF65-F5344CB8AC3E}">
        <p14:creationId xmlns:p14="http://schemas.microsoft.com/office/powerpoint/2010/main" val="1880106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Date Placeholder 2">
            <a:extLst>
              <a:ext uri="{FF2B5EF4-FFF2-40B4-BE49-F238E27FC236}">
                <a16:creationId xmlns:a16="http://schemas.microsoft.com/office/drawing/2014/main" xmlns="" id="{643D3D34-E6CB-4B3D-B35F-7AD057F50F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2C83D041-CE99-48B5-964C-D794C6E355AD}" type="datetime1">
              <a:rPr lang="en-US" altLang="en-US" sz="601">
                <a:solidFill>
                  <a:srgbClr val="6C6463"/>
                </a:solidFill>
                <a:latin typeface="Gill Sans MT" panose="020B0502020104020203" pitchFamily="34" charset="0"/>
              </a:rPr>
              <a:pPr defTabSz="604738"/>
              <a:t>5/27/2018</a:t>
            </a:fld>
            <a:endParaRPr lang="en-US" altLang="en-US" sz="601" dirty="0">
              <a:solidFill>
                <a:srgbClr val="6C6463"/>
              </a:solidFill>
              <a:latin typeface="Gill Sans MT" panose="020B0502020104020203" pitchFamily="34" charset="0"/>
            </a:endParaRPr>
          </a:p>
        </p:txBody>
      </p:sp>
      <p:sp>
        <p:nvSpPr>
          <p:cNvPr id="156675" name="Footer Placeholder 3">
            <a:extLst>
              <a:ext uri="{FF2B5EF4-FFF2-40B4-BE49-F238E27FC236}">
                <a16:creationId xmlns:a16="http://schemas.microsoft.com/office/drawing/2014/main" xmlns="" id="{6FE09491-657B-425B-9F80-984DB29F7C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56676" name="Slide Number Placeholder 4">
            <a:extLst>
              <a:ext uri="{FF2B5EF4-FFF2-40B4-BE49-F238E27FC236}">
                <a16:creationId xmlns:a16="http://schemas.microsoft.com/office/drawing/2014/main" xmlns="" id="{2FC45CE6-D6F2-4743-81DC-142468CF18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3983DE9-5D12-4E7F-9DE4-2C6416193A11}" type="slidenum">
              <a:rPr lang="en-US" altLang="en-US" sz="601">
                <a:solidFill>
                  <a:srgbClr val="6C6463"/>
                </a:solidFill>
                <a:latin typeface="Gill Sans MT" panose="020B0502020104020203" pitchFamily="34" charset="0"/>
              </a:rPr>
              <a:pPr defTabSz="604738"/>
              <a:t>8</a:t>
            </a:fld>
            <a:endParaRPr lang="en-US" altLang="en-US" sz="601" dirty="0">
              <a:solidFill>
                <a:srgbClr val="6C6463"/>
              </a:solidFill>
              <a:latin typeface="Gill Sans MT" panose="020B0502020104020203" pitchFamily="34" charset="0"/>
            </a:endParaRPr>
          </a:p>
        </p:txBody>
      </p:sp>
      <p:sp>
        <p:nvSpPr>
          <p:cNvPr id="156677" name="Title 5">
            <a:extLst>
              <a:ext uri="{FF2B5EF4-FFF2-40B4-BE49-F238E27FC236}">
                <a16:creationId xmlns:a16="http://schemas.microsoft.com/office/drawing/2014/main" xmlns="" id="{495D59B8-2DEB-4F7D-B6C1-02EEFBD9A410}"/>
              </a:ext>
            </a:extLst>
          </p:cNvPr>
          <p:cNvSpPr>
            <a:spLocks noGrp="1"/>
          </p:cNvSpPr>
          <p:nvPr>
            <p:ph type="title"/>
          </p:nvPr>
        </p:nvSpPr>
        <p:spPr>
          <a:xfrm>
            <a:off x="2101850" y="2"/>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Common Issues and Resolution 1II</a:t>
            </a:r>
            <a:r>
              <a:rPr lang="en-US" altLang="en-US" b="1" dirty="0">
                <a:solidFill>
                  <a:srgbClr val="000000"/>
                </a:solidFill>
                <a:latin typeface="Gill Sans MT" panose="020B0502020104020203" pitchFamily="34" charset="0"/>
                <a:cs typeface="Gill Sans MT" panose="020B0502020104020203" pitchFamily="34" charset="0"/>
              </a:rPr>
              <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graphicFrame>
        <p:nvGraphicFramePr>
          <p:cNvPr id="27" name="Table 26">
            <a:extLst>
              <a:ext uri="{FF2B5EF4-FFF2-40B4-BE49-F238E27FC236}">
                <a16:creationId xmlns:a16="http://schemas.microsoft.com/office/drawing/2014/main" xmlns="" id="{E9452475-88DD-4BF8-AEF5-F3EDB0103174}"/>
              </a:ext>
            </a:extLst>
          </p:cNvPr>
          <p:cNvGraphicFramePr>
            <a:graphicFrameLocks noGrp="1"/>
          </p:cNvGraphicFramePr>
          <p:nvPr>
            <p:extLst>
              <p:ext uri="{D42A27DB-BD31-4B8C-83A1-F6EECF244321}">
                <p14:modId xmlns:p14="http://schemas.microsoft.com/office/powerpoint/2010/main" val="4132774108"/>
              </p:ext>
            </p:extLst>
          </p:nvPr>
        </p:nvGraphicFramePr>
        <p:xfrm>
          <a:off x="0" y="518401"/>
          <a:ext cx="11972925" cy="6294973"/>
        </p:xfrm>
        <a:graphic>
          <a:graphicData uri="http://schemas.openxmlformats.org/drawingml/2006/table">
            <a:tbl>
              <a:tblPr firstRow="1" firstCol="1" bandRow="1">
                <a:tableStyleId>{5C22544A-7EE6-4342-B048-85BDC9FD1C3A}</a:tableStyleId>
              </a:tblPr>
              <a:tblGrid>
                <a:gridCol w="2268328">
                  <a:extLst>
                    <a:ext uri="{9D8B030D-6E8A-4147-A177-3AD203B41FA5}">
                      <a16:colId xmlns:a16="http://schemas.microsoft.com/office/drawing/2014/main" xmlns="" val="2165578924"/>
                    </a:ext>
                  </a:extLst>
                </a:gridCol>
                <a:gridCol w="9704597">
                  <a:extLst>
                    <a:ext uri="{9D8B030D-6E8A-4147-A177-3AD203B41FA5}">
                      <a16:colId xmlns:a16="http://schemas.microsoft.com/office/drawing/2014/main" xmlns="" val="2253113547"/>
                    </a:ext>
                  </a:extLst>
                </a:gridCol>
              </a:tblGrid>
              <a:tr h="1148325">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US" sz="2400" dirty="0">
                          <a:effectLst/>
                          <a:latin typeface="+mn-lt"/>
                          <a:ea typeface="Calibri" panose="020F0502020204030204" pitchFamily="34" charset="0"/>
                          <a:cs typeface="Times New Roman" panose="02020603050405020304" pitchFamily="18" charset="0"/>
                        </a:rPr>
                        <a:t>Potential Data Collection Challenge</a:t>
                      </a:r>
                      <a:endParaRPr lang="en-US" sz="24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400" dirty="0">
                          <a:effectLst/>
                          <a:latin typeface="+mj-lt"/>
                          <a:ea typeface="Calibri" panose="020F0502020204030204" pitchFamily="34" charset="0"/>
                          <a:cs typeface="Times New Roman" panose="02020603050405020304" pitchFamily="18" charset="0"/>
                        </a:rPr>
                        <a:t>Possible Solutions</a:t>
                      </a:r>
                    </a:p>
                  </a:txBody>
                  <a:tcPr marL="55343" marR="55343" marT="7686" marB="7686"/>
                </a:tc>
                <a:extLst>
                  <a:ext uri="{0D108BD9-81ED-4DB2-BD59-A6C34878D82A}">
                    <a16:rowId xmlns:a16="http://schemas.microsoft.com/office/drawing/2014/main" xmlns="" val="2512221157"/>
                  </a:ext>
                </a:extLst>
              </a:tr>
              <a:tr h="5105549">
                <a:tc>
                  <a:txBody>
                    <a:bodyPr/>
                    <a:lstStyle/>
                    <a:p>
                      <a:pPr marL="0" marR="0">
                        <a:lnSpc>
                          <a:spcPct val="107000"/>
                        </a:lnSpc>
                        <a:spcBef>
                          <a:spcPts val="0"/>
                        </a:spcBef>
                        <a:spcAft>
                          <a:spcPts val="0"/>
                        </a:spcAft>
                      </a:pPr>
                      <a:r>
                        <a:rPr lang="en-US" sz="2400" b="1" kern="1200" dirty="0">
                          <a:solidFill>
                            <a:schemeClr val="lt1"/>
                          </a:solidFill>
                          <a:effectLst/>
                          <a:latin typeface="+mn-lt"/>
                          <a:ea typeface="+mn-ea"/>
                          <a:cs typeface="+mn-cs"/>
                        </a:rPr>
                        <a:t>Transportation challenges</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342900" marR="0" lvl="0" indent="-342900">
                        <a:lnSpc>
                          <a:spcPct val="100000"/>
                        </a:lnSpc>
                        <a:spcBef>
                          <a:spcPts val="600"/>
                        </a:spcBef>
                        <a:spcAft>
                          <a:spcPts val="600"/>
                        </a:spcAft>
                        <a:buFont typeface="Symbol" panose="05050102010706020507" pitchFamily="18" charset="2"/>
                        <a:buChar char=""/>
                      </a:pPr>
                      <a:r>
                        <a:rPr lang="en-US" sz="2600" dirty="0">
                          <a:solidFill>
                            <a:schemeClr val="tx1"/>
                          </a:solidFill>
                          <a:effectLst/>
                          <a:latin typeface="Gill Sans MT" panose="020B0502020104020203" pitchFamily="34" charset="0"/>
                          <a:ea typeface="Calibri" panose="020F0502020204030204" pitchFamily="34" charset="0"/>
                          <a:cs typeface="Calibri" panose="020F0502020204030204" pitchFamily="34" charset="0"/>
                        </a:rPr>
                        <a:t>Plan field logistics (including securing safe and well serviced vehicles</a:t>
                      </a:r>
                      <a:r>
                        <a:rPr lang="en-US" sz="2600" dirty="0" smtClean="0">
                          <a:solidFill>
                            <a:schemeClr val="tx1"/>
                          </a:solidFill>
                          <a:effectLst/>
                          <a:latin typeface="Gill Sans MT" panose="020B0502020104020203" pitchFamily="34" charset="0"/>
                          <a:ea typeface="Calibri" panose="020F0502020204030204" pitchFamily="34" charset="0"/>
                          <a:cs typeface="Calibri" panose="020F0502020204030204" pitchFamily="34" charset="0"/>
                        </a:rPr>
                        <a:t>). </a:t>
                      </a:r>
                    </a:p>
                    <a:p>
                      <a:pPr marL="342900" marR="0" lvl="0" indent="-342900">
                        <a:lnSpc>
                          <a:spcPct val="100000"/>
                        </a:lnSpc>
                        <a:spcBef>
                          <a:spcPts val="600"/>
                        </a:spcBef>
                        <a:spcAft>
                          <a:spcPts val="600"/>
                        </a:spcAft>
                        <a:buFont typeface="Symbol" panose="05050102010706020507" pitchFamily="18" charset="2"/>
                        <a:buChar char=""/>
                      </a:pPr>
                      <a:r>
                        <a:rPr lang="en-US" sz="2600" dirty="0" smtClean="0">
                          <a:solidFill>
                            <a:schemeClr val="tx1"/>
                          </a:solidFill>
                          <a:effectLst/>
                          <a:latin typeface="Gill Sans MT" panose="020B0502020104020203" pitchFamily="34" charset="0"/>
                          <a:ea typeface="Calibri" panose="020F0502020204030204" pitchFamily="34" charset="0"/>
                          <a:cs typeface="Calibri" panose="020F0502020204030204" pitchFamily="34" charset="0"/>
                        </a:rPr>
                        <a:t>Provide </a:t>
                      </a:r>
                      <a:r>
                        <a:rPr lang="en-US" sz="2600" dirty="0">
                          <a:solidFill>
                            <a:schemeClr val="tx1"/>
                          </a:solidFill>
                          <a:effectLst/>
                          <a:latin typeface="Gill Sans MT" panose="020B0502020104020203" pitchFamily="34" charset="0"/>
                          <a:ea typeface="Calibri" panose="020F0502020204030204" pitchFamily="34" charset="0"/>
                          <a:cs typeface="Calibri" panose="020F0502020204030204" pitchFamily="34" charset="0"/>
                        </a:rPr>
                        <a:t>data collection teams with appropriate vehicles for the terrain and/or weather </a:t>
                      </a:r>
                      <a:r>
                        <a:rPr lang="en-US" sz="2600" dirty="0" smtClean="0">
                          <a:solidFill>
                            <a:schemeClr val="tx1"/>
                          </a:solidFill>
                          <a:effectLst/>
                          <a:latin typeface="Gill Sans MT" panose="020B0502020104020203" pitchFamily="34" charset="0"/>
                          <a:ea typeface="Calibri" panose="020F0502020204030204" pitchFamily="34" charset="0"/>
                          <a:cs typeface="Calibri" panose="020F0502020204030204" pitchFamily="34" charset="0"/>
                        </a:rPr>
                        <a:t>conditions,</a:t>
                      </a:r>
                      <a:r>
                        <a:rPr lang="en-US" sz="2600" baseline="0" dirty="0" smtClean="0">
                          <a:solidFill>
                            <a:schemeClr val="tx1"/>
                          </a:solidFill>
                          <a:effectLst/>
                          <a:latin typeface="Gill Sans MT" panose="020B0502020104020203" pitchFamily="34" charset="0"/>
                          <a:ea typeface="Calibri" panose="020F0502020204030204" pitchFamily="34" charset="0"/>
                          <a:cs typeface="Calibri" panose="020F0502020204030204" pitchFamily="34" charset="0"/>
                        </a:rPr>
                        <a:t> and provide </a:t>
                      </a:r>
                      <a:r>
                        <a:rPr lang="en-US" sz="2600" dirty="0" smtClean="0">
                          <a:solidFill>
                            <a:schemeClr val="tx1"/>
                          </a:solidFill>
                          <a:effectLst/>
                          <a:latin typeface="Gill Sans MT" panose="020B0502020104020203" pitchFamily="34" charset="0"/>
                          <a:ea typeface="Calibri" panose="020F0502020204030204" pitchFamily="34" charset="0"/>
                          <a:cs typeface="Calibri" panose="020F0502020204030204" pitchFamily="34" charset="0"/>
                        </a:rPr>
                        <a:t>adequate </a:t>
                      </a:r>
                      <a:r>
                        <a:rPr lang="en-US" sz="2600" dirty="0">
                          <a:solidFill>
                            <a:schemeClr val="tx1"/>
                          </a:solidFill>
                          <a:effectLst/>
                          <a:latin typeface="Gill Sans MT" panose="020B0502020104020203" pitchFamily="34" charset="0"/>
                          <a:ea typeface="Calibri" panose="020F0502020204030204" pitchFamily="34" charset="0"/>
                          <a:cs typeface="Calibri" panose="020F0502020204030204" pitchFamily="34" charset="0"/>
                        </a:rPr>
                        <a:t>gasoline storage capacity and/or reserve gasoline, frequently needed spare parts for teams traveling to remote </a:t>
                      </a:r>
                      <a:r>
                        <a:rPr lang="en-US" sz="2600" dirty="0" smtClean="0">
                          <a:solidFill>
                            <a:schemeClr val="tx1"/>
                          </a:solidFill>
                          <a:effectLst/>
                          <a:latin typeface="Gill Sans MT" panose="020B0502020104020203" pitchFamily="34" charset="0"/>
                          <a:ea typeface="Calibri" panose="020F0502020204030204" pitchFamily="34" charset="0"/>
                          <a:cs typeface="Calibri" panose="020F0502020204030204" pitchFamily="34" charset="0"/>
                        </a:rPr>
                        <a:t>areas.  </a:t>
                      </a:r>
                      <a:endParaRPr lang="en-US" sz="2600" dirty="0">
                        <a:solidFill>
                          <a:schemeClr val="tx1"/>
                        </a:solidFill>
                        <a:effectLst/>
                        <a:latin typeface="Gill Sans MT" panose="020B0502020104020203" pitchFamily="34" charset="0"/>
                        <a:ea typeface="Calibri" panose="020F0502020204030204" pitchFamily="34" charset="0"/>
                        <a:cs typeface="Calibri" panose="020F0502020204030204" pitchFamily="34" charset="0"/>
                      </a:endParaRPr>
                    </a:p>
                    <a:p>
                      <a:pPr marL="342900" marR="0" lvl="0" indent="-342900">
                        <a:lnSpc>
                          <a:spcPct val="100000"/>
                        </a:lnSpc>
                        <a:spcBef>
                          <a:spcPts val="0"/>
                        </a:spcBef>
                        <a:spcAft>
                          <a:spcPts val="1200"/>
                        </a:spcAft>
                        <a:buFont typeface="Symbol" panose="05050102010706020507" pitchFamily="18" charset="2"/>
                        <a:buChar char=""/>
                      </a:pPr>
                      <a:r>
                        <a:rPr lang="en-US" sz="2600" dirty="0">
                          <a:solidFill>
                            <a:schemeClr val="tx1"/>
                          </a:solidFill>
                          <a:effectLst/>
                          <a:latin typeface="Gill Sans MT" panose="020B0502020104020203" pitchFamily="34" charset="0"/>
                          <a:ea typeface="Calibri" panose="020F0502020204030204" pitchFamily="34" charset="0"/>
                          <a:cs typeface="Calibri" panose="020F0502020204030204" pitchFamily="34" charset="0"/>
                        </a:rPr>
                        <a:t>Schedule to travel during appropriate times to avoid interruptions or unsafe travel, consider public holidays, and planned or possible competing activities at the sites to be </a:t>
                      </a:r>
                      <a:r>
                        <a:rPr lang="en-US" sz="2600" dirty="0" smtClean="0">
                          <a:solidFill>
                            <a:schemeClr val="tx1"/>
                          </a:solidFill>
                          <a:effectLst/>
                          <a:latin typeface="Gill Sans MT" panose="020B0502020104020203" pitchFamily="34" charset="0"/>
                          <a:ea typeface="Calibri" panose="020F0502020204030204" pitchFamily="34" charset="0"/>
                          <a:cs typeface="Calibri" panose="020F0502020204030204" pitchFamily="34" charset="0"/>
                        </a:rPr>
                        <a:t>visited. </a:t>
                      </a:r>
                      <a:endParaRPr lang="en-US" sz="2600" dirty="0">
                        <a:solidFill>
                          <a:schemeClr val="tx1"/>
                        </a:solidFill>
                        <a:effectLst/>
                        <a:latin typeface="Gill Sans MT" panose="020B0502020104020203" pitchFamily="34" charset="0"/>
                        <a:ea typeface="Calibri" panose="020F0502020204030204" pitchFamily="34" charset="0"/>
                        <a:cs typeface="Calibri" panose="020F0502020204030204" pitchFamily="34" charset="0"/>
                      </a:endParaRPr>
                    </a:p>
                    <a:p>
                      <a:pPr marL="342900" marR="0" lvl="0" indent="-342900">
                        <a:lnSpc>
                          <a:spcPct val="100000"/>
                        </a:lnSpc>
                        <a:spcBef>
                          <a:spcPts val="0"/>
                        </a:spcBef>
                        <a:spcAft>
                          <a:spcPts val="1200"/>
                        </a:spcAft>
                        <a:buFont typeface="Symbol" panose="05050102010706020507" pitchFamily="18" charset="2"/>
                        <a:buChar char=""/>
                      </a:pPr>
                      <a:r>
                        <a:rPr lang="en-US" sz="2600" dirty="0">
                          <a:solidFill>
                            <a:schemeClr val="tx1"/>
                          </a:solidFill>
                          <a:effectLst/>
                          <a:latin typeface="Gill Sans MT" panose="020B0502020104020203" pitchFamily="34" charset="0"/>
                          <a:ea typeface="Calibri" panose="020F0502020204030204" pitchFamily="34" charset="0"/>
                          <a:cs typeface="Calibri" panose="020F0502020204030204" pitchFamily="34" charset="0"/>
                        </a:rPr>
                        <a:t>Provide data collection teams with optimized routings.</a:t>
                      </a:r>
                    </a:p>
                    <a:p>
                      <a:pPr marL="342900" marR="0" lvl="0" indent="-342900">
                        <a:lnSpc>
                          <a:spcPct val="100000"/>
                        </a:lnSpc>
                        <a:spcBef>
                          <a:spcPts val="0"/>
                        </a:spcBef>
                        <a:spcAft>
                          <a:spcPts val="1200"/>
                        </a:spcAft>
                        <a:buFont typeface="Symbol" panose="05050102010706020507" pitchFamily="18" charset="2"/>
                        <a:buChar char=""/>
                      </a:pPr>
                      <a:r>
                        <a:rPr lang="en-US" sz="2600" dirty="0">
                          <a:solidFill>
                            <a:schemeClr val="tx1"/>
                          </a:solidFill>
                          <a:effectLst/>
                          <a:latin typeface="Gill Sans MT" panose="020B0502020104020203" pitchFamily="34" charset="0"/>
                          <a:ea typeface="Calibri" panose="020F0502020204030204" pitchFamily="34" charset="0"/>
                          <a:cs typeface="Calibri" panose="020F0502020204030204" pitchFamily="34" charset="0"/>
                        </a:rPr>
                        <a:t>Proactively investigate and understand the nature and contributory factors for the transportation </a:t>
                      </a:r>
                      <a:r>
                        <a:rPr lang="en-US" sz="2600" dirty="0" smtClean="0">
                          <a:solidFill>
                            <a:schemeClr val="tx1"/>
                          </a:solidFill>
                          <a:effectLst/>
                          <a:latin typeface="Gill Sans MT" panose="020B0502020104020203" pitchFamily="34" charset="0"/>
                          <a:ea typeface="Calibri" panose="020F0502020204030204" pitchFamily="34" charset="0"/>
                          <a:cs typeface="Calibri" panose="020F0502020204030204" pitchFamily="34" charset="0"/>
                        </a:rPr>
                        <a:t>problems.</a:t>
                      </a:r>
                      <a:endParaRPr lang="en-US" sz="2600" dirty="0">
                        <a:solidFill>
                          <a:schemeClr val="tx1"/>
                        </a:solidFill>
                        <a:effectLst/>
                        <a:latin typeface="Gill Sans MT" panose="020B0502020104020203" pitchFamily="34" charset="0"/>
                        <a:ea typeface="Calibri" panose="020F0502020204030204" pitchFamily="34" charset="0"/>
                        <a:cs typeface="Calibri" panose="020F0502020204030204" pitchFamily="34" charset="0"/>
                      </a:endParaRPr>
                    </a:p>
                  </a:txBody>
                  <a:tcPr marL="90712" marR="90712" marT="0" marB="0"/>
                </a:tc>
                <a:extLst>
                  <a:ext uri="{0D108BD9-81ED-4DB2-BD59-A6C34878D82A}">
                    <a16:rowId xmlns:a16="http://schemas.microsoft.com/office/drawing/2014/main" xmlns="" val="2651830758"/>
                  </a:ext>
                </a:extLst>
              </a:tr>
            </a:tbl>
          </a:graphicData>
        </a:graphic>
      </p:graphicFrame>
    </p:spTree>
    <p:extLst>
      <p:ext uri="{BB962C8B-B14F-4D97-AF65-F5344CB8AC3E}">
        <p14:creationId xmlns:p14="http://schemas.microsoft.com/office/powerpoint/2010/main" val="41393282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Date Placeholder 2">
            <a:extLst>
              <a:ext uri="{FF2B5EF4-FFF2-40B4-BE49-F238E27FC236}">
                <a16:creationId xmlns:a16="http://schemas.microsoft.com/office/drawing/2014/main" xmlns="" id="{643D3D34-E6CB-4B3D-B35F-7AD057F50F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2C83D041-CE99-48B5-964C-D794C6E355AD}" type="datetime1">
              <a:rPr lang="en-US" altLang="en-US" sz="601">
                <a:solidFill>
                  <a:srgbClr val="6C6463"/>
                </a:solidFill>
                <a:latin typeface="Gill Sans MT" panose="020B0502020104020203" pitchFamily="34" charset="0"/>
              </a:rPr>
              <a:pPr defTabSz="604738"/>
              <a:t>5/27/2018</a:t>
            </a:fld>
            <a:endParaRPr lang="en-US" altLang="en-US" sz="601" dirty="0">
              <a:solidFill>
                <a:srgbClr val="6C6463"/>
              </a:solidFill>
              <a:latin typeface="Gill Sans MT" panose="020B0502020104020203" pitchFamily="34" charset="0"/>
            </a:endParaRPr>
          </a:p>
        </p:txBody>
      </p:sp>
      <p:sp>
        <p:nvSpPr>
          <p:cNvPr id="156675" name="Footer Placeholder 3">
            <a:extLst>
              <a:ext uri="{FF2B5EF4-FFF2-40B4-BE49-F238E27FC236}">
                <a16:creationId xmlns:a16="http://schemas.microsoft.com/office/drawing/2014/main" xmlns="" id="{6FE09491-657B-425B-9F80-984DB29F7C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56676" name="Slide Number Placeholder 4">
            <a:extLst>
              <a:ext uri="{FF2B5EF4-FFF2-40B4-BE49-F238E27FC236}">
                <a16:creationId xmlns:a16="http://schemas.microsoft.com/office/drawing/2014/main" xmlns="" id="{2FC45CE6-D6F2-4743-81DC-142468CF18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3983DE9-5D12-4E7F-9DE4-2C6416193A11}" type="slidenum">
              <a:rPr lang="en-US" altLang="en-US" sz="601">
                <a:solidFill>
                  <a:srgbClr val="6C6463"/>
                </a:solidFill>
                <a:latin typeface="Gill Sans MT" panose="020B0502020104020203" pitchFamily="34" charset="0"/>
              </a:rPr>
              <a:pPr defTabSz="604738"/>
              <a:t>9</a:t>
            </a:fld>
            <a:endParaRPr lang="en-US" altLang="en-US" sz="601" dirty="0">
              <a:solidFill>
                <a:srgbClr val="6C6463"/>
              </a:solidFill>
              <a:latin typeface="Gill Sans MT" panose="020B0502020104020203" pitchFamily="34" charset="0"/>
            </a:endParaRPr>
          </a:p>
        </p:txBody>
      </p:sp>
      <p:sp>
        <p:nvSpPr>
          <p:cNvPr id="156677" name="Title 5">
            <a:extLst>
              <a:ext uri="{FF2B5EF4-FFF2-40B4-BE49-F238E27FC236}">
                <a16:creationId xmlns:a16="http://schemas.microsoft.com/office/drawing/2014/main" xmlns="" id="{495D59B8-2DEB-4F7D-B6C1-02EEFBD9A410}"/>
              </a:ext>
            </a:extLst>
          </p:cNvPr>
          <p:cNvSpPr>
            <a:spLocks noGrp="1"/>
          </p:cNvSpPr>
          <p:nvPr>
            <p:ph type="title"/>
          </p:nvPr>
        </p:nvSpPr>
        <p:spPr>
          <a:xfrm>
            <a:off x="2101850" y="2"/>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Common Issues and Resolution 1V</a:t>
            </a:r>
            <a:r>
              <a:rPr lang="en-US" altLang="en-US" b="1" dirty="0">
                <a:solidFill>
                  <a:srgbClr val="000000"/>
                </a:solidFill>
                <a:latin typeface="Gill Sans MT" panose="020B0502020104020203" pitchFamily="34" charset="0"/>
                <a:cs typeface="Gill Sans MT" panose="020B0502020104020203" pitchFamily="34" charset="0"/>
              </a:rPr>
              <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graphicFrame>
        <p:nvGraphicFramePr>
          <p:cNvPr id="27" name="Table 26">
            <a:extLst>
              <a:ext uri="{FF2B5EF4-FFF2-40B4-BE49-F238E27FC236}">
                <a16:creationId xmlns:a16="http://schemas.microsoft.com/office/drawing/2014/main" xmlns="" id="{E9452475-88DD-4BF8-AEF5-F3EDB0103174}"/>
              </a:ext>
            </a:extLst>
          </p:cNvPr>
          <p:cNvGraphicFramePr>
            <a:graphicFrameLocks noGrp="1"/>
          </p:cNvGraphicFramePr>
          <p:nvPr>
            <p:extLst>
              <p:ext uri="{D42A27DB-BD31-4B8C-83A1-F6EECF244321}">
                <p14:modId xmlns:p14="http://schemas.microsoft.com/office/powerpoint/2010/main" val="1466720476"/>
              </p:ext>
            </p:extLst>
          </p:nvPr>
        </p:nvGraphicFramePr>
        <p:xfrm>
          <a:off x="48530" y="518401"/>
          <a:ext cx="12084143" cy="6415721"/>
        </p:xfrm>
        <a:graphic>
          <a:graphicData uri="http://schemas.openxmlformats.org/drawingml/2006/table">
            <a:tbl>
              <a:tblPr firstRow="1" firstCol="1" bandRow="1">
                <a:tableStyleId>{5C22544A-7EE6-4342-B048-85BDC9FD1C3A}</a:tableStyleId>
              </a:tblPr>
              <a:tblGrid>
                <a:gridCol w="2289399">
                  <a:extLst>
                    <a:ext uri="{9D8B030D-6E8A-4147-A177-3AD203B41FA5}">
                      <a16:colId xmlns:a16="http://schemas.microsoft.com/office/drawing/2014/main" xmlns="" val="2165578924"/>
                    </a:ext>
                  </a:extLst>
                </a:gridCol>
                <a:gridCol w="9794744">
                  <a:extLst>
                    <a:ext uri="{9D8B030D-6E8A-4147-A177-3AD203B41FA5}">
                      <a16:colId xmlns:a16="http://schemas.microsoft.com/office/drawing/2014/main" xmlns="" val="2253113547"/>
                    </a:ext>
                  </a:extLst>
                </a:gridCol>
              </a:tblGrid>
              <a:tr h="1155153">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US" sz="2400" dirty="0">
                          <a:effectLst/>
                          <a:latin typeface="+mn-lt"/>
                          <a:ea typeface="Calibri" panose="020F0502020204030204" pitchFamily="34" charset="0"/>
                          <a:cs typeface="Times New Roman" panose="02020603050405020304" pitchFamily="18" charset="0"/>
                        </a:rPr>
                        <a:t>Potential Data Collection Challenge</a:t>
                      </a:r>
                      <a:endParaRPr lang="en-US" sz="24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Possible Solutions</a:t>
                      </a:r>
                    </a:p>
                  </a:txBody>
                  <a:tcPr marL="55343" marR="55343" marT="7686" marB="7686"/>
                </a:tc>
                <a:extLst>
                  <a:ext uri="{0D108BD9-81ED-4DB2-BD59-A6C34878D82A}">
                    <a16:rowId xmlns:a16="http://schemas.microsoft.com/office/drawing/2014/main" xmlns="" val="2512221157"/>
                  </a:ext>
                </a:extLst>
              </a:tr>
              <a:tr h="5226297">
                <a:tc>
                  <a:txBody>
                    <a:bodyPr/>
                    <a:lstStyle/>
                    <a:p>
                      <a:pPr marL="0" marR="0">
                        <a:lnSpc>
                          <a:spcPct val="107000"/>
                        </a:lnSpc>
                        <a:spcBef>
                          <a:spcPts val="0"/>
                        </a:spcBef>
                        <a:spcAft>
                          <a:spcPts val="0"/>
                        </a:spcAft>
                      </a:pPr>
                      <a:r>
                        <a:rPr lang="en-US" sz="2100" b="1" kern="1200" dirty="0">
                          <a:solidFill>
                            <a:schemeClr val="lt1"/>
                          </a:solidFill>
                          <a:effectLst/>
                          <a:latin typeface="+mn-lt"/>
                          <a:ea typeface="+mn-ea"/>
                          <a:cs typeface="+mn-cs"/>
                        </a:rPr>
                        <a:t>Data collectors face problems using tablet PCs, CMM/KPI data collection instruments, or any other issues that may arise during capability interviews or KPI data collection </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342900" marR="0" lvl="0" indent="-342900">
                        <a:lnSpc>
                          <a:spcPts val="1400"/>
                        </a:lnSpc>
                        <a:spcBef>
                          <a:spcPts val="0"/>
                        </a:spcBef>
                        <a:spcAft>
                          <a:spcPts val="1200"/>
                        </a:spcAft>
                        <a:buFont typeface="Symbol" panose="05050102010706020507" pitchFamily="18" charset="2"/>
                        <a:buChar char=""/>
                      </a:pPr>
                      <a:endParaRPr lang="en-US" sz="2600" dirty="0">
                        <a:solidFill>
                          <a:schemeClr val="tx1"/>
                        </a:solidFill>
                        <a:effectLst/>
                        <a:latin typeface="+mn-lt"/>
                        <a:ea typeface="Calibri" panose="020F0502020204030204" pitchFamily="34" charset="0"/>
                        <a:cs typeface="Calibri" panose="020F0502020204030204" pitchFamily="34" charset="0"/>
                      </a:endParaRPr>
                    </a:p>
                    <a:p>
                      <a:pPr marL="342900" marR="0" lvl="0" indent="-342900">
                        <a:lnSpc>
                          <a:spcPct val="100000"/>
                        </a:lnSpc>
                        <a:spcBef>
                          <a:spcPts val="0"/>
                        </a:spcBef>
                        <a:spcAft>
                          <a:spcPts val="1200"/>
                        </a:spcAft>
                        <a:buFont typeface="Symbol" panose="05050102010706020507" pitchFamily="18" charset="2"/>
                        <a:buChar char=""/>
                      </a:pPr>
                      <a:r>
                        <a:rPr lang="en-US" sz="2600" dirty="0">
                          <a:solidFill>
                            <a:schemeClr val="tx1"/>
                          </a:solidFill>
                          <a:effectLst/>
                          <a:latin typeface="+mn-lt"/>
                          <a:ea typeface="Calibri" panose="020F0502020204030204" pitchFamily="34" charset="0"/>
                          <a:cs typeface="Calibri" panose="020F0502020204030204" pitchFamily="34" charset="0"/>
                        </a:rPr>
                        <a:t>Set up and use WhatsApp group or other appropriate social media platform to enable real time, two-way coordination and communication between the central coordination unit and field teams, and communication among field teams to share experiences and advise each other on solving data collection problems in real time</a:t>
                      </a:r>
                    </a:p>
                    <a:p>
                      <a:pPr marL="342900" marR="0" lvl="0" indent="-342900">
                        <a:lnSpc>
                          <a:spcPct val="100000"/>
                        </a:lnSpc>
                        <a:spcBef>
                          <a:spcPts val="0"/>
                        </a:spcBef>
                        <a:spcAft>
                          <a:spcPts val="1200"/>
                        </a:spcAft>
                        <a:buFont typeface="Symbol" panose="05050102010706020507" pitchFamily="18" charset="2"/>
                        <a:buChar char=""/>
                      </a:pPr>
                      <a:r>
                        <a:rPr lang="en-US" sz="2600" dirty="0">
                          <a:solidFill>
                            <a:schemeClr val="tx1"/>
                          </a:solidFill>
                          <a:effectLst/>
                          <a:latin typeface="+mn-lt"/>
                          <a:ea typeface="Calibri" panose="020F0502020204030204" pitchFamily="34" charset="0"/>
                          <a:cs typeface="Calibri" panose="020F0502020204030204" pitchFamily="34" charset="0"/>
                        </a:rPr>
                        <a:t>The Data Manager should remotely support the field teams from the central unit by providing real-time answers to any enquiries, and help promptly solve field challenges.</a:t>
                      </a:r>
                      <a:r>
                        <a:rPr lang="en-US" sz="2400" kern="1200" dirty="0">
                          <a:solidFill>
                            <a:schemeClr val="dk1"/>
                          </a:solidFill>
                          <a:effectLst/>
                          <a:latin typeface="+mn-lt"/>
                          <a:ea typeface="+mn-ea"/>
                          <a:cs typeface="+mn-cs"/>
                        </a:rPr>
                        <a:t> </a:t>
                      </a:r>
                      <a:r>
                        <a:rPr lang="en-US" sz="2600" kern="1200" dirty="0">
                          <a:solidFill>
                            <a:schemeClr val="tx1"/>
                          </a:solidFill>
                          <a:effectLst/>
                          <a:latin typeface="+mn-lt"/>
                          <a:ea typeface="+mn-ea"/>
                          <a:cs typeface="+mn-cs"/>
                        </a:rPr>
                        <a:t>Central unit to upload modified forms if </a:t>
                      </a:r>
                      <a:r>
                        <a:rPr lang="en-US" sz="2600" kern="1200" dirty="0" smtClean="0">
                          <a:solidFill>
                            <a:schemeClr val="tx1"/>
                          </a:solidFill>
                          <a:effectLst/>
                          <a:latin typeface="+mn-lt"/>
                          <a:ea typeface="+mn-ea"/>
                          <a:cs typeface="+mn-cs"/>
                        </a:rPr>
                        <a:t>needed</a:t>
                      </a:r>
                    </a:p>
                    <a:p>
                      <a:pPr marL="342900" marR="0" lvl="0" indent="-342900">
                        <a:lnSpc>
                          <a:spcPct val="100000"/>
                        </a:lnSpc>
                        <a:spcBef>
                          <a:spcPts val="0"/>
                        </a:spcBef>
                        <a:spcAft>
                          <a:spcPts val="1200"/>
                        </a:spcAft>
                        <a:buFont typeface="Symbol" panose="05050102010706020507" pitchFamily="18" charset="2"/>
                        <a:buChar char=""/>
                      </a:pPr>
                      <a:r>
                        <a:rPr lang="en-US" sz="2600" kern="1200" dirty="0" smtClean="0">
                          <a:solidFill>
                            <a:schemeClr val="tx1"/>
                          </a:solidFill>
                          <a:effectLst/>
                          <a:latin typeface="+mn-lt"/>
                          <a:ea typeface="+mn-ea"/>
                          <a:cs typeface="+mn-cs"/>
                        </a:rPr>
                        <a:t>Field teams should have paper forms as backup</a:t>
                      </a:r>
                      <a:endParaRPr lang="en-US" sz="2600" dirty="0">
                        <a:solidFill>
                          <a:schemeClr val="tx1"/>
                        </a:solidFill>
                        <a:effectLst/>
                        <a:latin typeface="+mn-lt"/>
                        <a:ea typeface="Calibri" panose="020F0502020204030204" pitchFamily="34" charset="0"/>
                        <a:cs typeface="Calibri" panose="020F0502020204030204" pitchFamily="34" charset="0"/>
                      </a:endParaRPr>
                    </a:p>
                  </a:txBody>
                  <a:tcPr marL="90712" marR="90712" marT="0" marB="0"/>
                </a:tc>
                <a:extLst>
                  <a:ext uri="{0D108BD9-81ED-4DB2-BD59-A6C34878D82A}">
                    <a16:rowId xmlns:a16="http://schemas.microsoft.com/office/drawing/2014/main" xmlns="" val="2651830758"/>
                  </a:ext>
                </a:extLst>
              </a:tr>
            </a:tbl>
          </a:graphicData>
        </a:graphic>
      </p:graphicFrame>
    </p:spTree>
    <p:extLst>
      <p:ext uri="{BB962C8B-B14F-4D97-AF65-F5344CB8AC3E}">
        <p14:creationId xmlns:p14="http://schemas.microsoft.com/office/powerpoint/2010/main" val="556258216"/>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TotalTime>
  <Words>1683</Words>
  <Application>Microsoft Office PowerPoint</Application>
  <PresentationFormat>Custom</PresentationFormat>
  <Paragraphs>166</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1_16.9-Template_12.7.2016</vt:lpstr>
      <vt:lpstr>PowerPoint Presentation</vt:lpstr>
      <vt:lpstr>Objective/Outline </vt:lpstr>
      <vt:lpstr>Tracking Progress </vt:lpstr>
      <vt:lpstr>Maintaining Consistency/Data quality assurance </vt:lpstr>
      <vt:lpstr>Things to monitor</vt:lpstr>
      <vt:lpstr>Common Issues and Resolution 1 </vt:lpstr>
      <vt:lpstr>Common Issues and Resolution 1I </vt:lpstr>
      <vt:lpstr>Common Issues and Resolution 1II </vt:lpstr>
      <vt:lpstr>Common Issues and Resolution 1V </vt:lpstr>
      <vt:lpstr>Common Issues and Resolution V </vt:lpstr>
      <vt:lpstr>Common Issues and Resolution VI </vt:lpstr>
      <vt:lpstr>Common Issues and Resolution VII</vt:lpstr>
      <vt:lpstr>Common Issues and Resolution VIII</vt:lpstr>
      <vt:lpstr>Common Issues and Resolution IX</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Hershey, Christine</cp:lastModifiedBy>
  <cp:revision>26</cp:revision>
  <dcterms:created xsi:type="dcterms:W3CDTF">2018-05-01T03:53:35Z</dcterms:created>
  <dcterms:modified xsi:type="dcterms:W3CDTF">2018-05-27T22:34:14Z</dcterms:modified>
</cp:coreProperties>
</file>