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  <p:sldMasterId id="2147483795" r:id="rId2"/>
  </p:sldMasterIdLst>
  <p:notesMasterIdLst>
    <p:notesMasterId r:id="rId7"/>
  </p:notesMasterIdLst>
  <p:sldIdLst>
    <p:sldId id="270" r:id="rId3"/>
    <p:sldId id="277" r:id="rId4"/>
    <p:sldId id="289" r:id="rId5"/>
    <p:sldId id="29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ian Agbiriogu" initials="BA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12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8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828C1-E30A-469A-A890-7E417A89C98D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5D8AE4-A521-4C93-931F-3604DC391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20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887356D5-B679-4B76-990F-C498B30F41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9790DC73-9985-4FCB-B6FF-72DFEB7181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id="{DC4F3A58-E806-4DE4-BC23-8728964E4A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72BA43-7AC7-4C85-A475-09DD78EA8C9A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3703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3A3E85-43D4-CA4F-87E4-4813A8F8E62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2394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887356D5-B679-4B76-990F-C498B30F41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9790DC73-9985-4FCB-B6FF-72DFEB7181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id="{DC4F3A58-E806-4DE4-BC23-8728964E4A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72BA43-7AC7-4C85-A475-09DD78EA8C9A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4674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5/1/2018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612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5/1/2018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082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5/1/2018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7001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1 Content">
  <p:cSld name="3_Red/Gray 1 Content">
    <p:bg>
      <p:bgPr>
        <a:solidFill>
          <a:schemeClr val="lt1"/>
        </a:solid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914805" y="903315"/>
            <a:ext cx="10363200" cy="610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114905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1 Content">
  <p:cSld name="2_Red/Gray 1 Content">
    <p:bg>
      <p:bgPr>
        <a:solidFill>
          <a:srgbClr val="E7E7E5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sldNum" idx="12"/>
          </p:nvPr>
        </p:nvSpPr>
        <p:spPr>
          <a:xfrm>
            <a:off x="9144000" y="6406192"/>
            <a:ext cx="2844800" cy="246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914805" y="903315"/>
            <a:ext cx="10363200" cy="610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423268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2 Content">
  <p:cSld name="3_Red/Gray 2 Content">
    <p:bg>
      <p:bgPr>
        <a:solidFill>
          <a:schemeClr val="lt1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914805" y="1715549"/>
            <a:ext cx="5079595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  <p:sp>
        <p:nvSpPr>
          <p:cNvPr id="143" name="Shape 143"/>
          <p:cNvSpPr txBox="1">
            <a:spLocks noGrp="1"/>
          </p:cNvSpPr>
          <p:nvPr>
            <p:ph type="body" idx="2"/>
          </p:nvPr>
        </p:nvSpPr>
        <p:spPr>
          <a:xfrm>
            <a:off x="6197600" y="1715549"/>
            <a:ext cx="5080405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  <p:sp>
        <p:nvSpPr>
          <p:cNvPr id="144" name="Shape 144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914805" y="898413"/>
            <a:ext cx="10363200" cy="615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989792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Phot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3"/>
            <a:ext cx="11785599" cy="6450636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0C00456-721A-A94C-800A-D5E7EE91C160}" type="datetime1">
              <a:rPr lang="en-US" smtClean="0"/>
              <a:pPr/>
              <a:t>5/1/2018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chemeClr val="bg1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977627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5/1/2018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06621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pPr/>
              <a:t>5/1/2018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13450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5/1/2018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5864767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10363200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5/1/2018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90568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5/1/2018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5115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5/1/2018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816108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5/1/2018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4803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5/1/2018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276561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5/1/2018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321476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5/1/2018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17565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5/1/2018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290787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5/1/2018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183526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5/1/2018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807170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5/1/2018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445044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5/1/2018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07179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5/1/2018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2886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5/1/2018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848419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1"/>
            <a:ext cx="11785601" cy="6450636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3F4168E2-91C5-9646-9F53-5B4E70AF759D}" type="datetime1">
              <a:rPr lang="en-US" smtClean="0"/>
              <a:pPr/>
              <a:t>5/1/2018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12171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5/1/2018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1678144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pPr/>
              <a:t>5/1/2018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302139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5/1/2018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2020962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5/1/2018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0505099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5/1/2018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0850627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5/1/2018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9218246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5/1/2018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7536575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5/1/2018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02877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5/1/2018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39756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5/1/2018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7702395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5/1/2018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4923504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5/1/2018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383885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5/1/2018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209174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5/1/2018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4788877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5/1/2018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4249800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464559"/>
            <a:ext cx="10363200" cy="1045404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171" indent="0" algn="ctr">
              <a:buNone/>
              <a:defRPr sz="2000"/>
            </a:lvl2pPr>
            <a:lvl3pPr marL="914342" indent="0" algn="ctr">
              <a:buNone/>
              <a:defRPr sz="1800"/>
            </a:lvl3pPr>
            <a:lvl4pPr marL="1371513" indent="0" algn="ctr">
              <a:buNone/>
              <a:defRPr sz="1600"/>
            </a:lvl4pPr>
            <a:lvl5pPr marL="1828683" indent="0" algn="ctr">
              <a:buNone/>
              <a:defRPr sz="1600"/>
            </a:lvl5pPr>
            <a:lvl6pPr marL="2285854" indent="0" algn="ctr">
              <a:buNone/>
              <a:defRPr sz="1600"/>
            </a:lvl6pPr>
            <a:lvl7pPr marL="2743025" indent="0" algn="ctr">
              <a:buNone/>
              <a:defRPr sz="1600"/>
            </a:lvl7pPr>
            <a:lvl8pPr marL="3200196" indent="0" algn="ctr">
              <a:buNone/>
              <a:defRPr sz="1600"/>
            </a:lvl8pPr>
            <a:lvl9pPr marL="3657367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5974A-5553-4B27-B825-3E7107E8D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A3DA55-F83E-44C7-A024-E0525CCB30FC}" type="datetime1">
              <a:rPr lang="en-US" altLang="en-US"/>
              <a:pPr/>
              <a:t>5/1/2018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D9E31-C202-4436-9954-09E04E642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mtClean="0"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</a:lstStyle>
          <a:p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162C9-00B8-472F-A8D1-4C2E213DB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F92F8-9A91-49EE-9F13-AD02B8C2C9D2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8988769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5F0EBC-92C8-4174-9B47-7B5E190EC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85ABCD-CA88-4EB0-AC8C-4E27DE4E54EB}" type="datetime1">
              <a:rPr lang="en-US" altLang="en-US"/>
              <a:pPr/>
              <a:t>5/1/2018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3BA238-5BB9-4F1F-BDD2-35416B0E5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mtClean="0"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</a:lstStyle>
          <a:p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C0BEF9-AAC9-43CC-904E-E90DB5CA2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786EFC-A179-4CA6-8D4B-567A0ECBA9D6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662046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Title Only">
  <p:cSld name="4_Red/Gray Title Only">
    <p:bg>
      <p:bgPr>
        <a:solidFill>
          <a:srgbClr val="E7E7E5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idx="2"/>
          </p:nvPr>
        </p:nvSpPr>
        <p:spPr>
          <a:xfrm>
            <a:off x="203200" y="203682"/>
            <a:ext cx="5892800" cy="645063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317"/>
              </a:spcBef>
              <a:spcAft>
                <a:spcPts val="0"/>
              </a:spcAft>
              <a:buClr>
                <a:srgbClr val="6C6463"/>
              </a:buClr>
              <a:buSzPts val="1000"/>
              <a:buNone/>
              <a:defRPr sz="1323" b="0" i="0" u="none" strike="noStrike" cap="none">
                <a:solidFill>
                  <a:srgbClr val="6C6463"/>
                </a:solidFill>
              </a:defRPr>
            </a:lvl1pPr>
            <a:lvl2pPr marL="905009" marR="0" lvl="1" indent="-26667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000"/>
              <a:buChar char="–"/>
              <a:defRPr sz="1323" b="0" i="0" u="none" strike="noStrike" cap="none">
                <a:solidFill>
                  <a:srgbClr val="6C6463"/>
                </a:solidFill>
              </a:defRPr>
            </a:lvl2pPr>
            <a:lvl3pPr marL="1209477" marR="0" lvl="2" indent="-25197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000"/>
              <a:buChar char="•"/>
              <a:defRPr sz="1323" b="0" i="0" u="none" strike="noStrike" cap="none">
                <a:solidFill>
                  <a:srgbClr val="6C6463"/>
                </a:solidFill>
              </a:defRPr>
            </a:lvl3pPr>
            <a:lvl4pPr marL="1516046" marR="0" lvl="3" indent="-256174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000"/>
              <a:buChar char="–"/>
              <a:defRPr sz="1323" b="0" i="0" u="none" strike="noStrike" cap="none">
                <a:solidFill>
                  <a:srgbClr val="6C6463"/>
                </a:solidFill>
              </a:defRPr>
            </a:lvl4pPr>
            <a:lvl5pPr marL="1660932" marR="0" lvl="4" indent="-283470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000"/>
              <a:buChar char="»"/>
              <a:defRPr sz="1323" b="0" i="0" u="none" strike="noStrike" cap="none">
                <a:solidFill>
                  <a:srgbClr val="6C6463"/>
                </a:solidFill>
              </a:defRPr>
            </a:lvl5pPr>
            <a:lvl6pPr marL="3326061" marR="0" lvl="5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6pPr>
            <a:lvl7pPr marL="3930800" marR="0" lvl="6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7pPr>
            <a:lvl8pPr marL="4535538" marR="0" lvl="7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8pPr>
            <a:lvl9pPr marL="5140277" marR="0" lvl="8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6502805" y="2894860"/>
            <a:ext cx="5181195" cy="1107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1400"/>
              <a:buNone/>
              <a:defRPr sz="3174" b="0" i="0" u="none" strike="noStrike" cap="none">
                <a:solidFill>
                  <a:srgbClr val="BA0C2F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1930139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1 Content">
  <p:cSld name="4_Red/Gray 1 Content">
    <p:bg>
      <p:bgPr>
        <a:solidFill>
          <a:srgbClr val="E7E7E5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sldNum" idx="12"/>
          </p:nvPr>
        </p:nvSpPr>
        <p:spPr>
          <a:xfrm>
            <a:off x="9144000" y="6406192"/>
            <a:ext cx="2844800" cy="246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914805" y="903315"/>
            <a:ext cx="10363200" cy="610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0003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5/1/2018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887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5/1/2018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08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5/1/2018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322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5/1/2018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80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5/1/2018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702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7.xml"/><Relationship Id="rId18" Type="http://schemas.openxmlformats.org/officeDocument/2006/relationships/slideLayout" Target="../slideLayouts/slideLayout32.xml"/><Relationship Id="rId26" Type="http://schemas.openxmlformats.org/officeDocument/2006/relationships/slideLayout" Target="../slideLayouts/slideLayout40.xml"/><Relationship Id="rId3" Type="http://schemas.openxmlformats.org/officeDocument/2006/relationships/slideLayout" Target="../slideLayouts/slideLayout17.xml"/><Relationship Id="rId21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48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slideLayout" Target="../slideLayouts/slideLayout31.xml"/><Relationship Id="rId25" Type="http://schemas.openxmlformats.org/officeDocument/2006/relationships/slideLayout" Target="../slideLayouts/slideLayout39.xml"/><Relationship Id="rId3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30.xml"/><Relationship Id="rId20" Type="http://schemas.openxmlformats.org/officeDocument/2006/relationships/slideLayout" Target="../slideLayouts/slideLayout34.xml"/><Relationship Id="rId29" Type="http://schemas.openxmlformats.org/officeDocument/2006/relationships/slideLayout" Target="../slideLayouts/slideLayout43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38.xml"/><Relationship Id="rId32" Type="http://schemas.openxmlformats.org/officeDocument/2006/relationships/slideLayout" Target="../slideLayouts/slideLayout46.xml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23" Type="http://schemas.openxmlformats.org/officeDocument/2006/relationships/slideLayout" Target="../slideLayouts/slideLayout37.xml"/><Relationship Id="rId28" Type="http://schemas.openxmlformats.org/officeDocument/2006/relationships/slideLayout" Target="../slideLayouts/slideLayout42.xml"/><Relationship Id="rId36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19" Type="http://schemas.openxmlformats.org/officeDocument/2006/relationships/slideLayout" Target="../slideLayouts/slideLayout33.xml"/><Relationship Id="rId31" Type="http://schemas.openxmlformats.org/officeDocument/2006/relationships/slideLayout" Target="../slideLayouts/slideLayout45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Relationship Id="rId22" Type="http://schemas.openxmlformats.org/officeDocument/2006/relationships/slideLayout" Target="../slideLayouts/slideLayout36.xml"/><Relationship Id="rId27" Type="http://schemas.openxmlformats.org/officeDocument/2006/relationships/slideLayout" Target="../slideLayouts/slideLayout41.xml"/><Relationship Id="rId30" Type="http://schemas.openxmlformats.org/officeDocument/2006/relationships/slideLayout" Target="../slideLayouts/slideLayout44.xml"/><Relationship Id="rId35" Type="http://schemas.openxmlformats.org/officeDocument/2006/relationships/slideLayout" Target="../slideLayouts/slideLayout49.xml"/><Relationship Id="rId8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43D48-BA6D-044B-863E-6AA2EE913DA4}" type="datetimeFigureOut">
              <a:rPr lang="en-US" smtClean="0"/>
              <a:t>5/1/2018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528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1" r:id="rId12"/>
    <p:sldLayoutId id="2147483792" r:id="rId13"/>
    <p:sldLayoutId id="214748379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 defTabSz="604738"/>
            <a:fld id="{7C017F59-29DA-6F48-B92A-5AD511CC2D63}" type="datetime1">
              <a:rPr lang="en-US" smtClean="0"/>
              <a:pPr defTabSz="604738"/>
              <a:t>5/1/2018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49816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 defTabSz="604738"/>
            <a:r>
              <a:rPr lang="en-US" dirty="0"/>
              <a:t>FOOTER GOES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 defTabSz="604738"/>
            <a:fld id="{42782948-4DBE-204D-AB9E-B65E067054AE}" type="slidenum">
              <a:rPr lang="en-US" smtClean="0"/>
              <a:pPr defTabSz="604738"/>
              <a:t>‹#›</a:t>
            </a:fld>
            <a:endParaRPr lang="en-US" dirty="0"/>
          </a:p>
        </p:txBody>
      </p:sp>
      <p:sp>
        <p:nvSpPr>
          <p:cNvPr id="14" name="Frame 13"/>
          <p:cNvSpPr/>
          <p:nvPr/>
        </p:nvSpPr>
        <p:spPr>
          <a:xfrm>
            <a:off x="0" y="0"/>
            <a:ext cx="12192000" cy="6864096"/>
          </a:xfrm>
          <a:prstGeom prst="frame">
            <a:avLst>
              <a:gd name="adj1" fmla="val 2963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4738"/>
            <a:endParaRPr lang="en-US" sz="2381" dirty="0">
              <a:solidFill>
                <a:srgbClr val="FFFFFF"/>
              </a:solidFill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4211713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  <p:sldLayoutId id="2147483807" r:id="rId12"/>
    <p:sldLayoutId id="2147483808" r:id="rId13"/>
    <p:sldLayoutId id="2147483809" r:id="rId14"/>
    <p:sldLayoutId id="2147483810" r:id="rId15"/>
    <p:sldLayoutId id="2147483811" r:id="rId16"/>
    <p:sldLayoutId id="2147483812" r:id="rId17"/>
    <p:sldLayoutId id="2147483813" r:id="rId18"/>
    <p:sldLayoutId id="2147483814" r:id="rId19"/>
    <p:sldLayoutId id="2147483815" r:id="rId20"/>
    <p:sldLayoutId id="2147483816" r:id="rId21"/>
    <p:sldLayoutId id="2147483817" r:id="rId22"/>
    <p:sldLayoutId id="2147483818" r:id="rId23"/>
    <p:sldLayoutId id="2147483819" r:id="rId24"/>
    <p:sldLayoutId id="2147483820" r:id="rId25"/>
    <p:sldLayoutId id="2147483821" r:id="rId26"/>
    <p:sldLayoutId id="2147483822" r:id="rId27"/>
    <p:sldLayoutId id="2147483823" r:id="rId28"/>
    <p:sldLayoutId id="2147483824" r:id="rId29"/>
    <p:sldLayoutId id="2147483825" r:id="rId30"/>
    <p:sldLayoutId id="2147483826" r:id="rId31"/>
    <p:sldLayoutId id="2147483827" r:id="rId32"/>
    <p:sldLayoutId id="2147483828" r:id="rId33"/>
    <p:sldLayoutId id="2147483829" r:id="rId34"/>
    <p:sldLayoutId id="2147483830" r:id="rId35"/>
  </p:sldLayoutIdLst>
  <p:hf hdr="0"/>
  <p:txStyles>
    <p:titleStyle>
      <a:lvl1pPr algn="l" defTabSz="604738" rtl="0" eaLnBrk="1" latinLnBrk="0" hangingPunct="1">
        <a:spcBef>
          <a:spcPct val="0"/>
        </a:spcBef>
        <a:buNone/>
        <a:defRPr sz="3174" b="0" i="0" kern="1200">
          <a:solidFill>
            <a:srgbClr val="BA0C2F"/>
          </a:solidFill>
          <a:latin typeface="Gill Sans MT"/>
          <a:ea typeface="+mj-ea"/>
          <a:cs typeface="Gill Sans MT"/>
        </a:defRPr>
      </a:lvl1pPr>
    </p:titleStyle>
    <p:bodyStyle>
      <a:lvl1pPr marL="304470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•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1pPr>
      <a:lvl2pPr marL="905009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2pPr>
      <a:lvl3pPr marL="1209477" indent="-304470" algn="l" defTabSz="604738" rtl="0" eaLnBrk="1" latinLnBrk="0" hangingPunct="1">
        <a:spcBef>
          <a:spcPct val="20000"/>
        </a:spcBef>
        <a:buFont typeface="Arial"/>
        <a:buChar char="•"/>
        <a:defRPr sz="2381" b="0" i="0" kern="1200">
          <a:solidFill>
            <a:srgbClr val="6C6463"/>
          </a:solidFill>
          <a:latin typeface="Gill Sans MT"/>
          <a:ea typeface="+mn-ea"/>
          <a:cs typeface="Gill Sans MT"/>
        </a:defRPr>
      </a:lvl3pPr>
      <a:lvl4pPr marL="1516046" indent="-306569" algn="l" defTabSz="604738" rtl="0" eaLnBrk="1" latinLnBrk="0" hangingPunct="1">
        <a:spcBef>
          <a:spcPct val="20000"/>
        </a:spcBef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4pPr>
      <a:lvl5pPr marL="1660932" indent="-304470" algn="l" defTabSz="604738" rtl="0" eaLnBrk="1" latinLnBrk="0" hangingPunct="1">
        <a:spcBef>
          <a:spcPct val="20000"/>
        </a:spcBef>
        <a:buFont typeface="Arial"/>
        <a:buChar char="»"/>
        <a:defRPr sz="1852" b="0" i="0" kern="1200">
          <a:solidFill>
            <a:srgbClr val="6C6463"/>
          </a:solidFill>
          <a:latin typeface="Gill Sans MT"/>
          <a:ea typeface="+mn-ea"/>
          <a:cs typeface="Gill Sans MT"/>
        </a:defRPr>
      </a:lvl5pPr>
      <a:lvl6pPr marL="3326061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6pPr>
      <a:lvl7pPr marL="3930800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7pPr>
      <a:lvl8pPr marL="4535538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8pPr>
      <a:lvl9pPr marL="5140277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60473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2pPr>
      <a:lvl3pPr marL="1209477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3pPr>
      <a:lvl4pPr marL="1814215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4pPr>
      <a:lvl5pPr marL="2418954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5pPr>
      <a:lvl6pPr marL="3023692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6pPr>
      <a:lvl7pPr marL="3628431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7pPr>
      <a:lvl8pPr marL="4233169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8pPr>
      <a:lvl9pPr marL="483790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BB20FB08-9D38-4C4C-BEF7-31EBCB9A88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5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51250" y="0"/>
            <a:ext cx="12192000" cy="6911320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A2C2400-55C3-4622-BE03-9CA2A2E9F769}"/>
              </a:ext>
            </a:extLst>
          </p:cNvPr>
          <p:cNvCxnSpPr/>
          <p:nvPr/>
        </p:nvCxnSpPr>
        <p:spPr>
          <a:xfrm>
            <a:off x="6096000" y="6111864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id="{65F477E9-DF8E-4C9C-9F9D-9EA894096F0D}"/>
              </a:ext>
            </a:extLst>
          </p:cNvPr>
          <p:cNvSpPr>
            <a:spLocks noGrp="1"/>
          </p:cNvSpPr>
          <p:nvPr/>
        </p:nvSpPr>
        <p:spPr>
          <a:xfrm>
            <a:off x="2362201" y="1479551"/>
            <a:ext cx="8317522" cy="2462213"/>
          </a:xfrm>
          <a:prstGeom prst="rect">
            <a:avLst/>
          </a:prstGeom>
          <a:effectLst/>
        </p:spPr>
        <p:txBody>
          <a:bodyPr anchor="b">
            <a:normAutofit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NATIONAL SUPPLY CHAIN ASSESSMENT (NSCA2.0) STAKEHOLDER TRAINING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Day 3:  Analysis Exercise</a:t>
            </a:r>
          </a:p>
          <a:p>
            <a:pPr>
              <a:lnSpc>
                <a:spcPct val="80000"/>
              </a:lnSpc>
            </a:pPr>
            <a:r>
              <a:rPr lang="en-US" altLang="en-US" sz="320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--:--am/pm : --:--am/pm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0" name="Subtitle 12">
            <a:extLst>
              <a:ext uri="{FF2B5EF4-FFF2-40B4-BE49-F238E27FC236}">
                <a16:creationId xmlns:a16="http://schemas.microsoft.com/office/drawing/2014/main" id="{A5DA08E8-AE8A-4B9E-A800-6267744BB982}"/>
              </a:ext>
            </a:extLst>
          </p:cNvPr>
          <p:cNvSpPr>
            <a:spLocks noGrp="1"/>
          </p:cNvSpPr>
          <p:nvPr/>
        </p:nvSpPr>
        <p:spPr>
          <a:xfrm>
            <a:off x="2362200" y="5340351"/>
            <a:ext cx="4191001" cy="1087431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bg1"/>
                </a:solidFill>
                <a:latin typeface="Gill Sans MT"/>
                <a:ea typeface="+mn-ea"/>
                <a:cs typeface="Gill Sans MT"/>
              </a:defRPr>
            </a:lvl1pPr>
            <a:lvl2pPr marL="457200" indent="0" algn="ctr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</a:rPr>
              <a:t>April 11, 2018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</a:rPr>
              <a:t>--/--/----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AB3C290-D446-4057-B83C-6A2ED36A336D}"/>
              </a:ext>
            </a:extLst>
          </p:cNvPr>
          <p:cNvCxnSpPr/>
          <p:nvPr/>
        </p:nvCxnSpPr>
        <p:spPr>
          <a:xfrm>
            <a:off x="2438400" y="5184774"/>
            <a:ext cx="54927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943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id="{B66CD02E-BDDC-4D38-B0AF-B1EDBE285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377875" y="6130914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18F998B-3CDE-42DF-AF26-6A2CE33904E3}"/>
              </a:ext>
            </a:extLst>
          </p:cNvPr>
          <p:cNvSpPr txBox="1"/>
          <p:nvPr/>
        </p:nvSpPr>
        <p:spPr>
          <a:xfrm>
            <a:off x="6147252" y="6100390"/>
            <a:ext cx="59127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USAID Global Health Supply Chain Program - Technical Assistance - National Supply Chain Assessment Task Order </a:t>
            </a:r>
          </a:p>
        </p:txBody>
      </p:sp>
    </p:spTree>
    <p:extLst>
      <p:ext uri="{BB962C8B-B14F-4D97-AF65-F5344CB8AC3E}">
        <p14:creationId xmlns:p14="http://schemas.microsoft.com/office/powerpoint/2010/main" val="389568685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5" name="Title 1">
            <a:extLst>
              <a:ext uri="{FF2B5EF4-FFF2-40B4-BE49-F238E27FC236}">
                <a16:creationId xmlns:a16="http://schemas.microsoft.com/office/drawing/2014/main" id="{D8774B52-5740-45D1-A12A-134EA3FDE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100" b="1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NSCA 2.0- Day 3- Exercise 3</a:t>
            </a:r>
            <a:br>
              <a:rPr lang="en-US" altLang="en-US" sz="3200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en-US" altLang="en-US" sz="3200" b="1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262148" name="Slide Number Placeholder 5">
            <a:extLst>
              <a:ext uri="{FF2B5EF4-FFF2-40B4-BE49-F238E27FC236}">
                <a16:creationId xmlns:a16="http://schemas.microsoft.com/office/drawing/2014/main" id="{77251D5C-0A62-4134-8834-27E2ABB1D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5FB082B-EC1D-4F22-8269-C25162E232BA}" type="slidenum">
              <a:rPr kumimoji="0" lang="en-US" altLang="en-US" sz="601" b="0" i="0" u="none" strike="noStrike" kern="1200" cap="none" spc="0" normalizeH="0" baseline="0" noProof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  <a:ea typeface="+mn-ea"/>
            </a:endParaRPr>
          </a:p>
        </p:txBody>
      </p:sp>
      <p:sp>
        <p:nvSpPr>
          <p:cNvPr id="262149" name="Content Placeholder 2">
            <a:extLst>
              <a:ext uri="{FF2B5EF4-FFF2-40B4-BE49-F238E27FC236}">
                <a16:creationId xmlns:a16="http://schemas.microsoft.com/office/drawing/2014/main" id="{C163AC99-FCAF-4876-9F69-014CCB4B0824}"/>
              </a:ext>
            </a:extLst>
          </p:cNvPr>
          <p:cNvSpPr txBox="1">
            <a:spLocks/>
          </p:cNvSpPr>
          <p:nvPr/>
        </p:nvSpPr>
        <p:spPr bwMode="auto">
          <a:xfrm>
            <a:off x="-900612" y="926732"/>
            <a:ext cx="10984599" cy="464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5613">
              <a:spcAft>
                <a:spcPts val="1200"/>
              </a:spcAft>
              <a:buFont typeface="Arial" panose="020B0604020202020204" pitchFamily="34" charset="0"/>
              <a:buChar char="•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  <a:lvl2pPr marL="455613" indent="-228600" defTabSz="455613">
              <a:spcAft>
                <a:spcPts val="1200"/>
              </a:spcAft>
              <a:buFont typeface="Arial" panose="020B0604020202020204" pitchFamily="34" charset="0"/>
              <a:buChar char="–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2pPr>
            <a:lvl3pPr marL="912813" indent="-228600" defTabSz="455613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3pPr>
            <a:lvl4pPr marL="1370013" indent="-230188" defTabSz="455613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4pPr>
            <a:lvl5pPr marL="1827213" indent="-228600" defTabSz="455613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5pPr>
            <a:lvl6pPr marL="2284413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6pPr>
            <a:lvl7pPr marL="2741613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7pPr>
            <a:lvl8pPr marL="3198813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8pPr>
            <a:lvl9pPr marL="3656013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9pPr>
          </a:lstStyle>
          <a:p>
            <a:pPr marL="0" marR="0" lvl="0" indent="0" algn="ctr" defTabSz="4556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anose="020B0502020104020203" pitchFamily="34" charset="0"/>
              </a:rPr>
              <a:t>Data Aggregation and Analytics Exercise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5DC902-0257-4ECA-BDF0-792DB7CAED63}"/>
              </a:ext>
            </a:extLst>
          </p:cNvPr>
          <p:cNvSpPr txBox="1"/>
          <p:nvPr/>
        </p:nvSpPr>
        <p:spPr>
          <a:xfrm>
            <a:off x="513135" y="1439718"/>
            <a:ext cx="10515600" cy="830740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9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In Group review a range of different CMM and KPI results, and situations for different functions and levels in the supply chain</a:t>
            </a:r>
          </a:p>
        </p:txBody>
      </p:sp>
      <p:sp>
        <p:nvSpPr>
          <p:cNvPr id="12" name="Rounded Rectangle 5">
            <a:extLst>
              <a:ext uri="{FF2B5EF4-FFF2-40B4-BE49-F238E27FC236}">
                <a16:creationId xmlns:a16="http://schemas.microsoft.com/office/drawing/2014/main" id="{056B0ABC-6C6F-4A32-A0D6-31A7CBCC57D4}"/>
              </a:ext>
            </a:extLst>
          </p:cNvPr>
          <p:cNvSpPr/>
          <p:nvPr/>
        </p:nvSpPr>
        <p:spPr>
          <a:xfrm>
            <a:off x="696473" y="5578152"/>
            <a:ext cx="3671679" cy="9699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9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30 Minutes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906493-21D0-4EED-AF4C-C628D7FB1AD0}"/>
              </a:ext>
            </a:extLst>
          </p:cNvPr>
          <p:cNvSpPr txBox="1"/>
          <p:nvPr/>
        </p:nvSpPr>
        <p:spPr>
          <a:xfrm>
            <a:off x="696473" y="2469609"/>
            <a:ext cx="1051560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Analyze performance, using CMM and KPI results to generate draft findings and hypotheses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Each group will be asked to address the following questions: 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What are gaps? 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Why could this be happening? 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What would you change, or how would you invest to bring performance to the next level?</a:t>
            </a:r>
          </a:p>
        </p:txBody>
      </p:sp>
    </p:spTree>
    <p:extLst>
      <p:ext uri="{BB962C8B-B14F-4D97-AF65-F5344CB8AC3E}">
        <p14:creationId xmlns:p14="http://schemas.microsoft.com/office/powerpoint/2010/main" val="1870396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E1A8982-A8FE-434C-841B-957CA43B7779}"/>
              </a:ext>
            </a:extLst>
          </p:cNvPr>
          <p:cNvSpPr/>
          <p:nvPr/>
        </p:nvSpPr>
        <p:spPr>
          <a:xfrm>
            <a:off x="0" y="0"/>
            <a:ext cx="12192000" cy="6932815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61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A2C2400-55C3-4622-BE03-9CA2A2E9F769}"/>
              </a:ext>
            </a:extLst>
          </p:cNvPr>
          <p:cNvCxnSpPr/>
          <p:nvPr/>
        </p:nvCxnSpPr>
        <p:spPr>
          <a:xfrm>
            <a:off x="6096000" y="6111864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id="{65F477E9-DF8E-4C9C-9F9D-9EA894096F0D}"/>
              </a:ext>
            </a:extLst>
          </p:cNvPr>
          <p:cNvSpPr>
            <a:spLocks noGrp="1"/>
          </p:cNvSpPr>
          <p:nvPr/>
        </p:nvSpPr>
        <p:spPr>
          <a:xfrm>
            <a:off x="2362201" y="1479551"/>
            <a:ext cx="8317522" cy="2462213"/>
          </a:xfrm>
          <a:prstGeom prst="rect">
            <a:avLst/>
          </a:prstGeom>
          <a:effectLst/>
        </p:spPr>
        <p:txBody>
          <a:bodyPr anchor="b">
            <a:normAutofit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NATIONAL SUPPLY CHAIN ASSESSMENT (NSCA2.0) STAKEHOLDER TRAINING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Day 3: Debrief</a:t>
            </a:r>
          </a:p>
          <a:p>
            <a:pPr>
              <a:lnSpc>
                <a:spcPct val="80000"/>
              </a:lnSpc>
            </a:pPr>
            <a:r>
              <a:rPr lang="en-US" altLang="en-US" sz="320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--:--am/pm : --:--am/pm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0" name="Subtitle 12">
            <a:extLst>
              <a:ext uri="{FF2B5EF4-FFF2-40B4-BE49-F238E27FC236}">
                <a16:creationId xmlns:a16="http://schemas.microsoft.com/office/drawing/2014/main" id="{A5DA08E8-AE8A-4B9E-A800-6267744BB982}"/>
              </a:ext>
            </a:extLst>
          </p:cNvPr>
          <p:cNvSpPr>
            <a:spLocks noGrp="1"/>
          </p:cNvSpPr>
          <p:nvPr/>
        </p:nvSpPr>
        <p:spPr>
          <a:xfrm>
            <a:off x="2362200" y="5340352"/>
            <a:ext cx="4191001" cy="67627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bg1"/>
                </a:solidFill>
                <a:latin typeface="Gill Sans MT"/>
                <a:ea typeface="+mn-ea"/>
                <a:cs typeface="Gill Sans MT"/>
              </a:defRPr>
            </a:lvl1pPr>
            <a:lvl2pPr marL="457200" indent="0" algn="ctr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--/--/--</a:t>
            </a:r>
            <a:endParaRPr lang="en-US" altLang="en-US" sz="1800" dirty="0">
              <a:solidFill>
                <a:srgbClr val="FFFF00"/>
              </a:solidFill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AB3C290-D446-4057-B83C-6A2ED36A336D}"/>
              </a:ext>
            </a:extLst>
          </p:cNvPr>
          <p:cNvCxnSpPr/>
          <p:nvPr/>
        </p:nvCxnSpPr>
        <p:spPr>
          <a:xfrm>
            <a:off x="2438400" y="5184774"/>
            <a:ext cx="54927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943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id="{B66CD02E-BDDC-4D38-B0AF-B1EDBE285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377875" y="6130914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18F998B-3CDE-42DF-AF26-6A2CE33904E3}"/>
              </a:ext>
            </a:extLst>
          </p:cNvPr>
          <p:cNvSpPr txBox="1"/>
          <p:nvPr/>
        </p:nvSpPr>
        <p:spPr>
          <a:xfrm>
            <a:off x="6147252" y="6100390"/>
            <a:ext cx="59127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USAID Global Health Supply Chain Program - Technical Assistance - National Supply Chain Assessment Task Order </a:t>
            </a:r>
          </a:p>
        </p:txBody>
      </p:sp>
    </p:spTree>
    <p:extLst>
      <p:ext uri="{BB962C8B-B14F-4D97-AF65-F5344CB8AC3E}">
        <p14:creationId xmlns:p14="http://schemas.microsoft.com/office/powerpoint/2010/main" val="3049421677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altLang="en-US" sz="3100" b="1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br>
              <a:rPr lang="en-US" altLang="en-US" sz="3100" b="1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br>
              <a:rPr lang="en-US" altLang="en-US" sz="3100" b="1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br>
              <a:rPr lang="en-US" altLang="en-US" sz="3100" b="1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r>
              <a:rPr lang="en-US" altLang="en-US" sz="3100" b="1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Data Aggregation and Analytics Debrief.</a:t>
            </a:r>
            <a:br>
              <a:rPr lang="en-US" altLang="en-US" sz="3100" b="1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br>
              <a:rPr lang="en-US" altLang="en-US" sz="3200" b="1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en-US" altLang="en-US" sz="3200" b="1" dirty="0">
              <a:solidFill>
                <a:srgbClr val="C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2CB67A-423F-4F0A-BA8E-1E5623F3CB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182" lvl="1" algn="l" defTabSz="912778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en-US" sz="3200" dirty="0">
              <a:solidFill>
                <a:srgbClr val="C00000"/>
              </a:solidFill>
              <a:latin typeface="Gill Sans MT" panose="020B0502020104020203" pitchFamily="34" charset="0"/>
            </a:endParaRPr>
          </a:p>
          <a:p>
            <a:pPr marL="914382" lvl="1" indent="-457200" algn="l" defTabSz="912778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sz="3200" dirty="0">
                <a:latin typeface="Gill Sans MT" panose="020B0502020104020203" pitchFamily="34" charset="0"/>
              </a:rPr>
              <a:t>Discuss how insights from the analyses may be used to generate hypothesis that can drive action plans and investments</a:t>
            </a:r>
            <a:endParaRPr lang="en-US" altLang="en-US" sz="32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defTabSz="912778">
              <a:lnSpc>
                <a:spcPct val="80000"/>
              </a:lnSpc>
            </a:pPr>
            <a:endParaRPr lang="en-US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algn="l" defTabSz="912778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en-US" altLang="en-US" sz="2399" dirty="0">
              <a:solidFill>
                <a:srgbClr val="0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45059" name="Date Placeholder 3">
            <a:extLst>
              <a:ext uri="{FF2B5EF4-FFF2-40B4-BE49-F238E27FC236}">
                <a16:creationId xmlns:a16="http://schemas.microsoft.com/office/drawing/2014/main" id="{4F04F762-D734-4819-A187-20227253EAF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70DE6A-AFAE-4BA9-AAB3-9755F28EB553}" type="datetime1">
              <a:rPr kumimoji="0" lang="en-US" altLang="en-US" sz="601" b="0" i="0" u="none" strike="noStrike" kern="1200" cap="none" spc="0" normalizeH="0" baseline="0" noProof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5/1/2018</a:t>
            </a:fld>
            <a:endParaRPr kumimoji="0" lang="en-US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  <a:ea typeface="+mn-ea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:a16="http://schemas.microsoft.com/office/drawing/2014/main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9EB3F-7CF1-4F22-A49A-8E1E0EE6AB37}" type="slidenum">
              <a:rPr kumimoji="0" lang="en-US" altLang="en-US" sz="601" b="0" i="0" u="none" strike="noStrike" kern="1200" cap="none" spc="0" normalizeH="0" baseline="0" noProof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039762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6.9-Template_12.7.2016">
  <a:themeElements>
    <a:clrScheme name="Custom 2">
      <a:dk1>
        <a:sysClr val="windowText" lastClr="000000"/>
      </a:dk1>
      <a:lt1>
        <a:srgbClr val="FFFFFF"/>
      </a:lt1>
      <a:dk2>
        <a:srgbClr val="002F6C"/>
      </a:dk2>
      <a:lt2>
        <a:srgbClr val="BA0C2F"/>
      </a:lt2>
      <a:accent1>
        <a:srgbClr val="002F6C"/>
      </a:accent1>
      <a:accent2>
        <a:srgbClr val="BA0C2F"/>
      </a:accent2>
      <a:accent3>
        <a:srgbClr val="6C6463"/>
      </a:accent3>
      <a:accent4>
        <a:srgbClr val="000000"/>
      </a:accent4>
      <a:accent5>
        <a:srgbClr val="CFCDC9"/>
      </a:accent5>
      <a:accent6>
        <a:srgbClr val="0067B9"/>
      </a:accent6>
      <a:hlink>
        <a:srgbClr val="6C6463"/>
      </a:hlink>
      <a:folHlink>
        <a:srgbClr val="CFCDC9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197</Words>
  <Application>Microsoft Office PowerPoint</Application>
  <PresentationFormat>Widescreen</PresentationFormat>
  <Paragraphs>29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Gill Sans MT</vt:lpstr>
      <vt:lpstr>Times</vt:lpstr>
      <vt:lpstr>Wingdings</vt:lpstr>
      <vt:lpstr>Office Theme</vt:lpstr>
      <vt:lpstr>16.9-Template_12.7.2016</vt:lpstr>
      <vt:lpstr>PowerPoint Presentation</vt:lpstr>
      <vt:lpstr>NSCA 2.0- Day 3- Exercise 3 </vt:lpstr>
      <vt:lpstr>PowerPoint Presentation</vt:lpstr>
      <vt:lpstr>    Data Aggregation and Analytics Debrief.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Brian Agbiriogu</cp:lastModifiedBy>
  <cp:revision>35</cp:revision>
  <dcterms:created xsi:type="dcterms:W3CDTF">2018-05-01T03:53:35Z</dcterms:created>
  <dcterms:modified xsi:type="dcterms:W3CDTF">2018-05-01T06:23:55Z</dcterms:modified>
</cp:coreProperties>
</file>