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notesMasterIdLst>
    <p:notesMasterId r:id="rId21"/>
  </p:notesMasterIdLst>
  <p:sldIdLst>
    <p:sldId id="284" r:id="rId2"/>
    <p:sldId id="371" r:id="rId3"/>
    <p:sldId id="420" r:id="rId4"/>
    <p:sldId id="375" r:id="rId5"/>
    <p:sldId id="421" r:id="rId6"/>
    <p:sldId id="422" r:id="rId7"/>
    <p:sldId id="376" r:id="rId8"/>
    <p:sldId id="424" r:id="rId9"/>
    <p:sldId id="378" r:id="rId10"/>
    <p:sldId id="423" r:id="rId11"/>
    <p:sldId id="425" r:id="rId12"/>
    <p:sldId id="377" r:id="rId13"/>
    <p:sldId id="379" r:id="rId14"/>
    <p:sldId id="380" r:id="rId15"/>
    <p:sldId id="373" r:id="rId16"/>
    <p:sldId id="381" r:id="rId17"/>
    <p:sldId id="382" r:id="rId18"/>
    <p:sldId id="383" r:id="rId19"/>
    <p:sldId id="38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an Agbiriogu" initials="BA"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12" autoAdjust="0"/>
    <p:restoredTop sz="69045" autoAdjust="0"/>
  </p:normalViewPr>
  <p:slideViewPr>
    <p:cSldViewPr snapToGrid="0">
      <p:cViewPr varScale="1">
        <p:scale>
          <a:sx n="80" d="100"/>
          <a:sy n="80" d="100"/>
        </p:scale>
        <p:origin x="153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8/22/2018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751119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Working ‘forwards’ with the</a:t>
            </a:r>
            <a:r>
              <a:rPr lang="en-US" baseline="0" dirty="0" smtClean="0"/>
              <a:t> data follows the same basic methods as working ‘backwards’ – start with a question (or a few questions) and depending upon the answers to those questions, further questions / answers may present themselves.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10</a:t>
            </a:fld>
            <a:endParaRPr lang="en-US"/>
          </a:p>
        </p:txBody>
      </p:sp>
    </p:spTree>
    <p:extLst>
      <p:ext uri="{BB962C8B-B14F-4D97-AF65-F5344CB8AC3E}">
        <p14:creationId xmlns:p14="http://schemas.microsoft.com/office/powerpoint/2010/main" val="1221690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and the next slide provide further tips on conducting the data analyses.</a:t>
            </a:r>
          </a:p>
          <a:p>
            <a:endParaRPr lang="en-US" dirty="0" smtClean="0"/>
          </a:p>
          <a:p>
            <a:r>
              <a:rPr lang="en-US" dirty="0" smtClean="0"/>
              <a:t>First, the CMM survey contains ‘descriptive’ questions – that is, questions that are asked but do not contribute to the overall maturity score. These questions are deliberately</a:t>
            </a:r>
            <a:r>
              <a:rPr lang="en-US" baseline="0" dirty="0" smtClean="0"/>
              <a:t> included. In some cases, they serve as ‘filters’ which indicate whether a following series of questions, but in other cases they allow respondents to ‘speak’ about the issues that they face. The slide above gives some examples, but is not an exhaustive list. Assessment teams need to be aware of these questions (and in the CMM analysis template, there are specific worksheets devoted to providing answers to these questions). These questions can provide rich contextual information to help interpret the maturity scores and performance indicators, and need to be included as an important part of the analysis process.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11</a:t>
            </a:fld>
            <a:endParaRPr lang="en-US"/>
          </a:p>
        </p:txBody>
      </p:sp>
    </p:spTree>
    <p:extLst>
      <p:ext uri="{BB962C8B-B14F-4D97-AF65-F5344CB8AC3E}">
        <p14:creationId xmlns:p14="http://schemas.microsoft.com/office/powerpoint/2010/main" val="6092189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Working ‘forward’ and ‘backward’ with the data will</a:t>
            </a:r>
            <a:r>
              <a:rPr lang="en-US" baseline="0" dirty="0" smtClean="0"/>
              <a:t> not always lead to clear answers. Sometimes, performance and maturity / capability will not point in the same direction. As an example, low maturity / capability present </a:t>
            </a:r>
            <a:r>
              <a:rPr lang="en-US" i="1" baseline="0" dirty="0" smtClean="0"/>
              <a:t>risks</a:t>
            </a:r>
            <a:r>
              <a:rPr lang="en-US" i="0" baseline="0" dirty="0" smtClean="0"/>
              <a:t> that likely will affect performance over the long-term, but the risk may not have been actualized in the period under assessment; this doesn’t mean </a:t>
            </a:r>
            <a:r>
              <a:rPr lang="en-US" baseline="0" dirty="0" smtClean="0"/>
              <a:t>low maturity / capability should be ignored in the analysis / recommendations / results of the assessment.</a:t>
            </a:r>
          </a:p>
          <a:p>
            <a:endParaRPr lang="en-US" dirty="0" smtClean="0"/>
          </a:p>
          <a:p>
            <a:r>
              <a:rPr lang="en-US" dirty="0" smtClean="0"/>
              <a:t>Further, not aspects</a:t>
            </a:r>
            <a:r>
              <a:rPr lang="en-US" baseline="0" dirty="0" smtClean="0"/>
              <a:t> of maturity / capability are captured in the KPIs. For example, there is no KPI directly assessing hazardous material storage. This does not mean, for example, if a country has no protocols or acceptable practices in place for the handling of hazardous materials that these findings should be ignored.</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12</a:t>
            </a:fld>
            <a:endParaRPr lang="en-US"/>
          </a:p>
        </p:txBody>
      </p:sp>
    </p:spTree>
    <p:extLst>
      <p:ext uri="{BB962C8B-B14F-4D97-AF65-F5344CB8AC3E}">
        <p14:creationId xmlns:p14="http://schemas.microsoft.com/office/powerpoint/2010/main" val="1927516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13</a:t>
            </a:fld>
            <a:endParaRPr lang="en-US"/>
          </a:p>
        </p:txBody>
      </p:sp>
    </p:spTree>
    <p:extLst>
      <p:ext uri="{BB962C8B-B14F-4D97-AF65-F5344CB8AC3E}">
        <p14:creationId xmlns:p14="http://schemas.microsoft.com/office/powerpoint/2010/main" val="2115976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previous section outlined how analysis</a:t>
            </a:r>
            <a:r>
              <a:rPr lang="en-US" baseline="0" dirty="0" smtClean="0"/>
              <a:t> should be conducted for all assessments and are sufficient to produce robust results and recommendations. However, some assessments may have the time / resources or mandate to dig deeper into the data. This can be helpful to inform the analyses described in the previous section or to generate hypothesis for further exploration.</a:t>
            </a:r>
            <a:endParaRPr lang="en-US" dirty="0" smtClean="0"/>
          </a:p>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14</a:t>
            </a:fld>
            <a:endParaRPr lang="en-US"/>
          </a:p>
        </p:txBody>
      </p:sp>
    </p:spTree>
    <p:extLst>
      <p:ext uri="{BB962C8B-B14F-4D97-AF65-F5344CB8AC3E}">
        <p14:creationId xmlns:p14="http://schemas.microsoft.com/office/powerpoint/2010/main" val="24613286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Supply chains</a:t>
            </a:r>
            <a:r>
              <a:rPr lang="en-US" baseline="0" dirty="0" smtClean="0"/>
              <a:t> are complex systems. Most statistical process, such as ordinary least squared regression, are based on assumptions about one or a set of factors causing another factor. That is, they do not accommodate feedback loops. Further, they are not well-suited to handling many, many inputs and multiple outcomes / measures of performance. Supply chains are more analogous to weather systems. Meteorologists do not use, for example, regression techniques to predict the weather. Rather, they use complex models of air current, moisture, etc. to attempt to mimic how temperature, rainfall, wind, etc. will develop into the future. These meteorological models require a huge amount of data. While such a model of a supply chain is conceptually imaginable, such a model also would require a large amount of data, etc.</a:t>
            </a:r>
          </a:p>
          <a:p>
            <a:endParaRPr lang="en-US" baseline="0" dirty="0" smtClean="0"/>
          </a:p>
          <a:p>
            <a:r>
              <a:rPr lang="en-US" baseline="0" dirty="0" smtClean="0"/>
              <a:t>This is not to say that statistical techniques cannot be used on the data collected for an NSCA, but that (to reiterate) such techniques should be interpreted and used with caution and the appropriate caveats born in mind. </a:t>
            </a:r>
            <a:r>
              <a:rPr lang="en-US" u="sng" baseline="0" dirty="0" smtClean="0"/>
              <a:t>Some</a:t>
            </a:r>
            <a:r>
              <a:rPr lang="en-US" baseline="0" dirty="0" smtClean="0"/>
              <a:t> of these caveats are listed on the next slides.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15</a:t>
            </a:fld>
            <a:endParaRPr lang="en-US"/>
          </a:p>
        </p:txBody>
      </p:sp>
    </p:spTree>
    <p:extLst>
      <p:ext uri="{BB962C8B-B14F-4D97-AF65-F5344CB8AC3E}">
        <p14:creationId xmlns:p14="http://schemas.microsoft.com/office/powerpoint/2010/main" val="18585129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recommended sample size</a:t>
            </a:r>
            <a:r>
              <a:rPr lang="en-US" baseline="0" dirty="0" smtClean="0"/>
              <a:t> formula for the NSCA is based on a specified level of confidence and margin or error. That is, it is designed to provide a point estimate plus or minus a certain specified degree of uncertainty. This is not the same sample size formula that would be used if the intent were to perform more advanced statistical analyses than presenting a point estimate. Lacking sufficient sample size may lead to type II errors.</a:t>
            </a:r>
          </a:p>
          <a:p>
            <a:endParaRPr lang="en-US" baseline="0" dirty="0" smtClean="0"/>
          </a:p>
          <a:p>
            <a:r>
              <a:rPr lang="en-US" baseline="0" dirty="0" smtClean="0"/>
              <a:t>The CMM survey has hundreds of questions; trying to build a statistical model using hundreds of variables is difficult. Further, the CMM is attempting to portray maturity / capability – this is something that is not directly measured but only indirectly measured through a series of questions. However, the survey was not constructed for statistical estimation of indirectly measured variables.</a:t>
            </a:r>
          </a:p>
          <a:p>
            <a:endParaRPr lang="en-US" baseline="0" dirty="0" smtClean="0"/>
          </a:p>
          <a:p>
            <a:r>
              <a:rPr lang="en-US" baseline="0" dirty="0" smtClean="0"/>
              <a:t>NSCA data is collected either at a given point in time (for CMM and some of the KPIs) or over a limited time period such as six months or one year (for some of the KPIs). This may not be sufficient to truly assesses the complexity of a supply chain. Statistical models also require multiple observations of outcomes (performance) and inputs. In the case where there is one central warehouse, there are not multiple observations, which presents problems.</a:t>
            </a:r>
          </a:p>
        </p:txBody>
      </p:sp>
      <p:sp>
        <p:nvSpPr>
          <p:cNvPr id="4" name="Slide Number Placeholder 3"/>
          <p:cNvSpPr>
            <a:spLocks noGrp="1"/>
          </p:cNvSpPr>
          <p:nvPr>
            <p:ph type="sldNum" sz="quarter" idx="10"/>
          </p:nvPr>
        </p:nvSpPr>
        <p:spPr/>
        <p:txBody>
          <a:bodyPr/>
          <a:lstStyle/>
          <a:p>
            <a:fld id="{CD5D8AE4-A521-4C93-931F-3604DC391183}" type="slidenum">
              <a:rPr lang="en-US" smtClean="0"/>
              <a:t>16</a:t>
            </a:fld>
            <a:endParaRPr lang="en-US"/>
          </a:p>
        </p:txBody>
      </p:sp>
    </p:spTree>
    <p:extLst>
      <p:ext uri="{BB962C8B-B14F-4D97-AF65-F5344CB8AC3E}">
        <p14:creationId xmlns:p14="http://schemas.microsoft.com/office/powerpoint/2010/main" val="38529507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always possible to conduct statistical analyses. In the example above, the x-axis shows the maturity scores on the warehousing and storage</a:t>
            </a:r>
            <a:r>
              <a:rPr lang="en-US" baseline="0" dirty="0" smtClean="0"/>
              <a:t> module of the CMM survey for different service delivery points. The y-axis shows the average number of days tracer commodities were out of stock. Running through the data is a trend line, which indicates that service delivery points with higher maturity scores also had a (small) tendency on average to have fewer days of </a:t>
            </a:r>
            <a:r>
              <a:rPr lang="en-US" baseline="0" dirty="0" err="1" smtClean="0"/>
              <a:t>stockout</a:t>
            </a:r>
            <a:r>
              <a:rPr lang="en-US" baseline="0" dirty="0" smtClean="0"/>
              <a:t>. There are a few problems with using the trend line: (1.) The maturity is measured at the end of the six month assessment period; it is not known to what extent maturity may have changed over that six month period. (2.) There are likely multiple other causes of </a:t>
            </a:r>
            <a:r>
              <a:rPr lang="en-US" baseline="0" dirty="0" err="1" smtClean="0"/>
              <a:t>stockout</a:t>
            </a:r>
            <a:r>
              <a:rPr lang="en-US" baseline="0" dirty="0" smtClean="0"/>
              <a:t> / days out of stock that are not captured in this analysis (i.e., the results possibly are confounded). (3.) The trend line reports an average, but looking at the data may be more informative than looking at the trend line. Most service delivery points, in the example above, had maturity scores between 0.3 and 0.6. Within that range, there were sites with no </a:t>
            </a:r>
            <a:r>
              <a:rPr lang="en-US" baseline="0" dirty="0" err="1" smtClean="0"/>
              <a:t>stockouts</a:t>
            </a:r>
            <a:r>
              <a:rPr lang="en-US" baseline="0" dirty="0" smtClean="0"/>
              <a:t> and sites with up to 6 days of stock out (on average across the tracer commodities). If sites with a maturity score below 0.3 and above 0.6 were excluded from the analysis, we may not see any trend whatsoever.</a:t>
            </a:r>
          </a:p>
          <a:p>
            <a:endParaRPr lang="en-US" baseline="0" dirty="0" smtClean="0"/>
          </a:p>
          <a:p>
            <a:r>
              <a:rPr lang="en-US" baseline="0" dirty="0" smtClean="0"/>
              <a:t>This does NOT mean that looking at the data this way does not have any value. In the example above, depicting the data this way shows, e.g., that two sites have higher maturity scores (greater than 0.6) than other sites, while one site had lower (less than 0.3) maturity scores than other sites. Additionally, two to three sites had more days of stock out than other sites. Going back to the data to assess these five to six sites may be useful – it may help define what is possible, or identify a problem otherwise not apparent (e.g., were the three sites with a greater number of days of stock out from the same district? Did they have issues with ordering or internet connectivity? Etc.). It may also be useful in terms of ensuring that the data used are accurate.</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14120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these caveats in mind, more</a:t>
            </a:r>
            <a:r>
              <a:rPr lang="en-US" baseline="0" dirty="0" smtClean="0"/>
              <a:t> advanced analyses can still be undertaken. For example, prior to the assessment, a specific topic, new initiative, or other issue may have been identified as being of particular interest for supply chain stakeholders. The example in the slide supposes that electronic LMIS is being rolled out and is available in some parts of the country but not others (that is, there is heterogeneity in the use of electronic LMIS). These types of issues can be investigated to see if there is an association with specific performance measures. Again, this is not causal analysis, but if a strong and consistent association is found, it would be possible (on an initial basis) to derive some conclusions from this analysis.</a:t>
            </a:r>
          </a:p>
          <a:p>
            <a:endParaRPr lang="en-US" baseline="0" dirty="0" smtClean="0"/>
          </a:p>
          <a:p>
            <a:r>
              <a:rPr lang="en-US" baseline="0" dirty="0" smtClean="0"/>
              <a:t>A second approach is to consider the amount of data collected in the NSCA to be ‘big data’ and use the data mining techniques used for machine learning or other hypothesis generating statistical techniques to generate hypothesis for further exploration.</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18</a:t>
            </a:fld>
            <a:endParaRPr lang="en-US"/>
          </a:p>
        </p:txBody>
      </p:sp>
    </p:spTree>
    <p:extLst>
      <p:ext uri="{BB962C8B-B14F-4D97-AF65-F5344CB8AC3E}">
        <p14:creationId xmlns:p14="http://schemas.microsoft.com/office/powerpoint/2010/main" val="8265716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a:t>
            </a:r>
            <a:r>
              <a:rPr lang="en-US" baseline="0" dirty="0" smtClean="0"/>
              <a:t> of these optional analysis may involve looking at site specific data and comparing variables (KPIs, maturity scores, answers to individual questions) across sites. This is potentially a very useful and thought provoking exercise, although care must be taken to not over- or </a:t>
            </a:r>
            <a:r>
              <a:rPr lang="en-US" baseline="0" dirty="0" err="1" smtClean="0"/>
              <a:t>mis</a:t>
            </a:r>
            <a:r>
              <a:rPr lang="en-US" baseline="0" smtClean="0"/>
              <a:t>- interpret </a:t>
            </a:r>
            <a:r>
              <a:rPr lang="en-US" baseline="0" dirty="0" smtClean="0"/>
              <a:t>the results of </a:t>
            </a:r>
            <a:r>
              <a:rPr lang="en-US" baseline="0" smtClean="0"/>
              <a:t>these analyses.</a:t>
            </a:r>
            <a:endParaRPr lang="en-US"/>
          </a:p>
        </p:txBody>
      </p:sp>
      <p:sp>
        <p:nvSpPr>
          <p:cNvPr id="4" name="Slide Number Placeholder 3"/>
          <p:cNvSpPr>
            <a:spLocks noGrp="1"/>
          </p:cNvSpPr>
          <p:nvPr>
            <p:ph type="sldNum" sz="quarter" idx="10"/>
          </p:nvPr>
        </p:nvSpPr>
        <p:spPr/>
        <p:txBody>
          <a:bodyPr/>
          <a:lstStyle/>
          <a:p>
            <a:fld id="{CD5D8AE4-A521-4C93-931F-3604DC391183}" type="slidenum">
              <a:rPr lang="en-US" smtClean="0"/>
              <a:t>19</a:t>
            </a:fld>
            <a:endParaRPr lang="en-US"/>
          </a:p>
        </p:txBody>
      </p:sp>
    </p:spTree>
    <p:extLst>
      <p:ext uri="{BB962C8B-B14F-4D97-AF65-F5344CB8AC3E}">
        <p14:creationId xmlns:p14="http://schemas.microsoft.com/office/powerpoint/2010/main" val="3603362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Iterative: The analysis process should go through several rounds. First round should raise some questions / hypothesis that can then be further investigated,</a:t>
            </a:r>
            <a:r>
              <a:rPr lang="en-US" baseline="0" dirty="0" smtClean="0"/>
              <a:t> and so on. Bringing different people in at different phases allows for both a ‘reality check’ and for new ideas /interpretations of the data.</a:t>
            </a:r>
          </a:p>
          <a:p>
            <a:endParaRPr lang="en-US" baseline="0" dirty="0" smtClean="0"/>
          </a:p>
          <a:p>
            <a:r>
              <a:rPr lang="en-US" baseline="0" dirty="0" smtClean="0"/>
              <a:t>Team activity: The core assessment team, steering committee, and governance team can all play a part in the analysis and interpretation of the findings, although the core assessment team will do most of the work, led by the project lead.</a:t>
            </a:r>
          </a:p>
          <a:p>
            <a:endParaRPr lang="en-US" baseline="0" dirty="0" smtClean="0"/>
          </a:p>
          <a:p>
            <a:r>
              <a:rPr lang="en-US" baseline="0" dirty="0" smtClean="0"/>
              <a:t>Numbers by themselves do not ‘tell a story’. Ultimately, the analysis leads to a story (or multiple stories) about the supply chain and describes what seems to be working well and can be built upon, and areas for improvement. </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a:t>
            </a:fld>
            <a:endParaRPr lang="en-US"/>
          </a:p>
        </p:txBody>
      </p:sp>
    </p:spTree>
    <p:extLst>
      <p:ext uri="{BB962C8B-B14F-4D97-AF65-F5344CB8AC3E}">
        <p14:creationId xmlns:p14="http://schemas.microsoft.com/office/powerpoint/2010/main" val="1918517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Three kinds of data are collected during the assessment – the supply chain map, data on the</a:t>
            </a:r>
            <a:r>
              <a:rPr lang="en-US" baseline="0" dirty="0" smtClean="0"/>
              <a:t> KPIs, and the CMM survey (which has ‘core’ modules and ‘cross-cutting’ modules, which support all of the core functions of the supply chain). In addition, the assessment team should have gathered information about the supply chain from existing documents, reports, etc. These should not be ignored during the analysis process but should inform recommendations (e.g., the sources may indicate new initiatives, activities that have been tried in the past, etc.)</a:t>
            </a:r>
          </a:p>
          <a:p>
            <a:endParaRPr lang="en-US" baseline="0" dirty="0" smtClean="0"/>
          </a:p>
          <a:p>
            <a:r>
              <a:rPr lang="en-US" baseline="0" dirty="0" smtClean="0"/>
              <a:t>All data are important in the analysis – understanding the structure of the supply chain (from the supply chain map) in important to understand and interpret the other data, describe the health system, and potentially identify structural strengths, weaknesses, redundancies, etc. in the design of the supply chain itself.</a:t>
            </a:r>
          </a:p>
          <a:p>
            <a:endParaRPr lang="en-US" baseline="0" dirty="0" smtClean="0"/>
          </a:p>
          <a:p>
            <a:r>
              <a:rPr lang="en-US" baseline="0" dirty="0" smtClean="0"/>
              <a:t>Maturity (CMM results) and performance (KPI results) help to point to areas of success and areas where improvement is possible or desirable.</a:t>
            </a:r>
          </a:p>
          <a:p>
            <a:endParaRPr lang="en-US" baseline="0" dirty="0" smtClean="0"/>
          </a:p>
          <a:p>
            <a:r>
              <a:rPr lang="en-US" baseline="0" dirty="0" smtClean="0"/>
              <a:t>The structure, maturity, and performance of the supply chain need to be synthesized together to create the ‘stories’ or results of the analysis.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1500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step in the analysis is,</a:t>
            </a:r>
            <a:r>
              <a:rPr lang="en-US" baseline="0" dirty="0" smtClean="0"/>
              <a:t> within the structure of the supply chain, identify areas of higher or lower performance – that is, which KPIs indicate better or less desirable performance in what areas? Note that KPIs are organized in the Indicator Reference Sheet according to certain functions of the supply chain.</a:t>
            </a:r>
          </a:p>
          <a:p>
            <a:endParaRPr lang="en-US" baseline="0" dirty="0" smtClean="0"/>
          </a:p>
          <a:p>
            <a:r>
              <a:rPr lang="en-US" baseline="0" dirty="0" smtClean="0"/>
              <a:t>Similarly, the results from the CMM survey can be used to identify maturity.</a:t>
            </a:r>
          </a:p>
          <a:p>
            <a:endParaRPr lang="en-US" baseline="0" dirty="0" smtClean="0"/>
          </a:p>
          <a:p>
            <a:r>
              <a:rPr lang="en-US" baseline="0" dirty="0" smtClean="0"/>
              <a:t>Both performance and maturity relate to different functions of the supply chain (warehousing and storage, distribution, data and information, etc.) AND are also at different levels of the supply chain (warehouses, service delivery points, etc.). One function may be performing well at one level of the supply chain but not as well at a different level of the supply chain. For example, pharmacovigilance by be very mature at central and referral hospital levels, but nearly nonexistent (very immature) at health centers.</a:t>
            </a:r>
          </a:p>
          <a:p>
            <a:endParaRPr lang="en-US" baseline="0" dirty="0" smtClean="0"/>
          </a:p>
          <a:p>
            <a:r>
              <a:rPr lang="en-US" baseline="0" dirty="0" smtClean="0"/>
              <a:t>After identifying areas of higher/lower performance and greater/lesser maturity, the next step is to investigate how these two things may relate to each other, which is further discussed on coming slides. However, assessment teams should be aware that the data gathered for the NSCA may not answer all of their questions: data are captured at a single ‘point in time’. These type of data (‘cross sectional’) are most useful for identifying correlations; identifying causes is more difficult with these kinds of data. This does not mean that the NSCA cannot produce strong recommendations; simply identifying areas of strength and weakness can by itself lead to robust recommendations for improvement (and the data collected should allow the assessment team to do a bit more than that). However, the limitations of the data should be kept in mind during the analysis and interpretation of the data and identifying areas that need more exploration is a valid and useful finding to come out of the NSCA.</a:t>
            </a:r>
          </a:p>
        </p:txBody>
      </p:sp>
      <p:sp>
        <p:nvSpPr>
          <p:cNvPr id="4" name="Slide Number Placeholder 3"/>
          <p:cNvSpPr>
            <a:spLocks noGrp="1"/>
          </p:cNvSpPr>
          <p:nvPr>
            <p:ph type="sldNum" sz="quarter" idx="10"/>
          </p:nvPr>
        </p:nvSpPr>
        <p:spPr/>
        <p:txBody>
          <a:bodyPr/>
          <a:lstStyle/>
          <a:p>
            <a:fld id="{CD5D8AE4-A521-4C93-931F-3604DC391183}" type="slidenum">
              <a:rPr lang="en-US" smtClean="0"/>
              <a:t>4</a:t>
            </a:fld>
            <a:endParaRPr lang="en-US"/>
          </a:p>
        </p:txBody>
      </p:sp>
    </p:spTree>
    <p:extLst>
      <p:ext uri="{BB962C8B-B14F-4D97-AF65-F5344CB8AC3E}">
        <p14:creationId xmlns:p14="http://schemas.microsoft.com/office/powerpoint/2010/main" val="1576587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Best</a:t>
            </a:r>
            <a:r>
              <a:rPr lang="en-US" baseline="0" dirty="0" smtClean="0"/>
              <a:t> practice is for supply chains to aim to improve their performance, as measured by the KPIs, over time. So, the critical question for an assessment is to identify areas of lower / less mature performance and then determine what aspects of capacity could be improved to support better performance (without compromising areas of good performance; it is also possible that there are differences within a supply chain in capability, and things done in one part of the supply chain can inform other parts of the supply chain).</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5</a:t>
            </a:fld>
            <a:endParaRPr lang="en-US"/>
          </a:p>
        </p:txBody>
      </p:sp>
    </p:spTree>
    <p:extLst>
      <p:ext uri="{BB962C8B-B14F-4D97-AF65-F5344CB8AC3E}">
        <p14:creationId xmlns:p14="http://schemas.microsoft.com/office/powerpoint/2010/main" val="38644136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Conceptually, this slide posits that performance</a:t>
            </a:r>
            <a:r>
              <a:rPr lang="en-US" baseline="0" dirty="0" smtClean="0"/>
              <a:t> is the ‘end’ result of a supply chain – the particulars of organization, etc. are less important than having good performance. If performance is the ‘end’ results, looking at the data ‘backwards’ means that the assessment team starts with performance (i.e., the KPIs) and then works from that ‘end’ to the ‘beginning’ – the things that lead to performance, which in this case is the capacity maturity of the supply chain. So, working ‘backwards’ implies that assessment teams use the CMM data to identify / hypothesize about what is causing better/worse performance. This involves understanding the linkages between the CMM and the KPIs.</a:t>
            </a:r>
          </a:p>
          <a:p>
            <a:endParaRPr lang="en-US" baseline="0" dirty="0" smtClean="0"/>
          </a:p>
          <a:p>
            <a:r>
              <a:rPr lang="en-US" baseline="0" dirty="0" smtClean="0"/>
              <a:t>It should be notes that not all of the KPIs are ‘ends’ in and of themselves, but rather represent ‘intermediate outcomes’. For example, on time ordering is important to ensure that orders can get filled and delivered on time, which in turn is important for ensure that stocks are maintained according to plan, which in turn should limit </a:t>
            </a:r>
            <a:r>
              <a:rPr lang="en-US" baseline="0" dirty="0" err="1" smtClean="0"/>
              <a:t>stockouts</a:t>
            </a:r>
            <a:r>
              <a:rPr lang="en-US" baseline="0" dirty="0" smtClean="0"/>
              <a:t> and expiries. Thus, in working ‘backwards’ with the data, the analysis team should (of course) be aware of the ‘chain’ aspect of supply chains.</a:t>
            </a:r>
          </a:p>
          <a:p>
            <a:endParaRPr lang="en-US" baseline="0" dirty="0" smtClean="0"/>
          </a:p>
          <a:p>
            <a:r>
              <a:rPr lang="en-US" baseline="0" dirty="0" smtClean="0"/>
              <a:t>Conversely, the analysis could proceed ‘forward’ – starting with the inputs and process of the supply chain and then tracing those through the ‘chain’ to investigate how these may relate to performance.</a:t>
            </a:r>
          </a:p>
          <a:p>
            <a:endParaRPr lang="en-US" baseline="0" dirty="0" smtClean="0"/>
          </a:p>
          <a:p>
            <a:r>
              <a:rPr lang="en-US" baseline="0" dirty="0" smtClean="0"/>
              <a:t>Conceptually, these ideas also apply to the ‘levels’ of the supply chain – analyses can work from the central level downward, or start with service delivery points and work upward to the central level.</a:t>
            </a:r>
          </a:p>
          <a:p>
            <a:endParaRPr lang="en-US" baseline="0" dirty="0" smtClean="0"/>
          </a:p>
          <a:p>
            <a:r>
              <a:rPr lang="en-US" baseline="0" dirty="0" smtClean="0"/>
              <a:t>It is recommended that assessment teams employ all of these methods in a deliberate manner. At times, looking ‘backwards’ and ‘forwards’ (or ‘upwards’ and ‘downwards’) will result in the same general conclusions, but at other times may lead to different insights.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6</a:t>
            </a:fld>
            <a:endParaRPr lang="en-US"/>
          </a:p>
        </p:txBody>
      </p:sp>
    </p:spTree>
    <p:extLst>
      <p:ext uri="{BB962C8B-B14F-4D97-AF65-F5344CB8AC3E}">
        <p14:creationId xmlns:p14="http://schemas.microsoft.com/office/powerpoint/2010/main" val="8527644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provides a simplified schematic of how working ‘backwards’ might look.</a:t>
            </a:r>
          </a:p>
          <a:p>
            <a:endParaRPr lang="en-US" dirty="0" smtClean="0"/>
          </a:p>
          <a:p>
            <a:r>
              <a:rPr lang="en-US" dirty="0" smtClean="0"/>
              <a:t>The dotted box on the left is data from KPIs, while the dotted box on the right is data from the CMM survey.</a:t>
            </a:r>
          </a:p>
          <a:p>
            <a:endParaRPr lang="en-US" dirty="0" smtClean="0"/>
          </a:p>
          <a:p>
            <a:r>
              <a:rPr lang="en-US" dirty="0" smtClean="0"/>
              <a:t>In the example, there is an identified problem</a:t>
            </a:r>
            <a:r>
              <a:rPr lang="en-US" baseline="0" dirty="0" smtClean="0"/>
              <a:t> of </a:t>
            </a:r>
            <a:r>
              <a:rPr lang="en-US" baseline="0" dirty="0" err="1" smtClean="0"/>
              <a:t>stockouts</a:t>
            </a:r>
            <a:r>
              <a:rPr lang="en-US" baseline="0" dirty="0" smtClean="0"/>
              <a:t> being above an desired level. This leads to a series of questions – how does the stocked according to plan KPI look? (if good, then there is a problem with the definition of stocked according to plan; if not so good, then why? Are orders delivered on time? In full? On time and in full? If yes, then there are issues with the amounts  ordered, if not, then why? Do warehouses have </a:t>
            </a:r>
            <a:r>
              <a:rPr lang="en-US" baseline="0" dirty="0" err="1" smtClean="0"/>
              <a:t>stockouts</a:t>
            </a:r>
            <a:r>
              <a:rPr lang="en-US" baseline="0" dirty="0" smtClean="0"/>
              <a:t>? If yes, Are enough supplies being procured? Are vendors delivering the amount on time? Or maybe, there are issues with insufficient human resources to adequately track and monitor stock supplies?</a:t>
            </a:r>
          </a:p>
          <a:p>
            <a:endParaRPr lang="en-US" baseline="0" dirty="0" smtClean="0"/>
          </a:p>
          <a:p>
            <a:r>
              <a:rPr lang="en-US" baseline="0" dirty="0" smtClean="0"/>
              <a:t>After checking the intermediate KPIs, underlying them are particular modules in the CMM, which can also point to why certain KPIs are not at an adequate level. What areas have relatively greater / lesser maturity?</a:t>
            </a:r>
          </a:p>
          <a:p>
            <a:endParaRPr lang="en-US" baseline="0" dirty="0" smtClean="0"/>
          </a:p>
          <a:p>
            <a:r>
              <a:rPr lang="en-US" baseline="0" dirty="0" smtClean="0"/>
              <a:t>The basic point here is that there are series of questions to ask of the data, and which data to further look at (or not) depend upon the answer to the questions.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7</a:t>
            </a:fld>
            <a:endParaRPr lang="en-US"/>
          </a:p>
        </p:txBody>
      </p:sp>
    </p:spTree>
    <p:extLst>
      <p:ext uri="{BB962C8B-B14F-4D97-AF65-F5344CB8AC3E}">
        <p14:creationId xmlns:p14="http://schemas.microsoft.com/office/powerpoint/2010/main" val="2854433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Stockouts</a:t>
            </a:r>
            <a:r>
              <a:rPr lang="en-US" dirty="0" smtClean="0"/>
              <a:t> is a relatively complicated area to investigate</a:t>
            </a:r>
            <a:r>
              <a:rPr lang="en-US" baseline="0" dirty="0" smtClean="0"/>
              <a:t> with multiple probable factors that may contribute to better/worse performance. Not all KPIs are so complicated, at least in terms of the analysis. For forecast accuracy, there is a CMM module on forecasting – looking at the answers in that CMM module will provide a lot of insight into how forecasts are done and what can be improved. However, even in the case of forecasting, assessment teams need to be aware that there are questions related to forecasting in other CMM modules (e.g., human resources, procurement). For example, Procurement question 401 asks if forecasts are referenced in sourcing and procurement. If forecasts are not used in procurement, people producing forecasts may not see the value in their work and thus not attempt to produce good forecasts (while, on the other hand, procurement teams might not use forecasts if they deem them to be of insufficient quality…). Looking outside of the forecasting module in the CMM can, thus, help identify systematic issues that affect forecast accuracy.</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8</a:t>
            </a:fld>
            <a:endParaRPr lang="en-US"/>
          </a:p>
        </p:txBody>
      </p:sp>
    </p:spTree>
    <p:extLst>
      <p:ext uri="{BB962C8B-B14F-4D97-AF65-F5344CB8AC3E}">
        <p14:creationId xmlns:p14="http://schemas.microsoft.com/office/powerpoint/2010/main" val="38235120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look ‘forwards’ through the data, analysis teams should start with the cross cutting modules – the building blocks of the supply chain</a:t>
            </a:r>
            <a:r>
              <a:rPr lang="en-US" baseline="0" dirty="0" smtClean="0"/>
              <a:t> – and then work progressively towards more proximate causes of performance. For example, pharmacy / stores / warehouse management may (or may not) be secondary to insufficient funds. Working ‘backwards’ may miss the more distal / root causes.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9</a:t>
            </a:fld>
            <a:endParaRPr lang="en-US"/>
          </a:p>
        </p:txBody>
      </p:sp>
    </p:spTree>
    <p:extLst>
      <p:ext uri="{BB962C8B-B14F-4D97-AF65-F5344CB8AC3E}">
        <p14:creationId xmlns:p14="http://schemas.microsoft.com/office/powerpoint/2010/main" val="1973017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8/22/2018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782612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88508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1227001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8/22/2018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812237"/>
            <a:ext cx="10363200" cy="701731"/>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7880203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Red/Gray 1 Content">
  <p:cSld name="3_Red/Gray 1 Content">
    <p:bg>
      <p:bgPr>
        <a:solidFill>
          <a:schemeClr val="lt1"/>
        </a:solidFill>
        <a:effectLst/>
      </p:bgPr>
    </p:bg>
    <p:spTree>
      <p:nvGrpSpPr>
        <p:cNvPr id="1" name="Shape 137"/>
        <p:cNvGrpSpPr/>
        <p:nvPr/>
      </p:nvGrpSpPr>
      <p:grpSpPr>
        <a:xfrm>
          <a:off x="0" y="0"/>
          <a:ext cx="0" cy="0"/>
          <a:chOff x="0" y="0"/>
          <a:chExt cx="0" cy="0"/>
        </a:xfrm>
      </p:grpSpPr>
      <p:sp>
        <p:nvSpPr>
          <p:cNvPr id="138" name="Shape 138"/>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39" name="Shape 139"/>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40" name="Shape 140"/>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25114905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_Red/Gray 1 Content">
  <p:cSld name="2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3542326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Red/Gray Title Only">
  <p:cSld name="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944998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598979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048511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8/22/2018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439288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8/22/2018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940397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8/22/2018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547887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8/22/2018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13608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8/22/2018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449322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8/22/2018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99580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8/22/2018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679702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8/22/2018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dirty="0"/>
          </a:p>
        </p:txBody>
      </p:sp>
    </p:spTree>
    <p:extLst>
      <p:ext uri="{BB962C8B-B14F-4D97-AF65-F5344CB8AC3E}">
        <p14:creationId xmlns:p14="http://schemas.microsoft.com/office/powerpoint/2010/main" val="3541528314"/>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 id="2147483793" r:id="rId15"/>
    <p:sldLayoutId id="214748379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51252"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61"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Day 3:  Analysis</a:t>
            </a:r>
          </a:p>
          <a:p>
            <a:pPr>
              <a:lnSpc>
                <a:spcPct val="80000"/>
              </a:lnSpc>
            </a:pPr>
            <a:r>
              <a:rPr lang="en-US" altLang="en-US" sz="320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marL="0" marR="0" lvl="0" indent="0" algn="l" defTabSz="457200" rtl="0" eaLnBrk="1" fontAlgn="auto" latinLnBrk="0" hangingPunct="1">
              <a:lnSpc>
                <a:spcPct val="80000"/>
              </a:lnSpc>
              <a:spcBef>
                <a:spcPts val="0"/>
              </a:spcBef>
              <a:spcAft>
                <a:spcPts val="0"/>
              </a:spcAft>
              <a:buClrTx/>
              <a:buSzTx/>
              <a:buFontTx/>
              <a:buNone/>
              <a:tabLst/>
              <a:defRPr/>
            </a:pPr>
            <a:endParaRPr kumimoji="0" lang="en-US" altLang="en-US" sz="800" b="0" i="0" u="none" strike="noStrike" kern="1200" cap="none" spc="0" normalizeH="0" baseline="0" noProof="0" dirty="0">
              <a:ln>
                <a:noFill/>
              </a:ln>
              <a:solidFill>
                <a:srgbClr val="0000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800"/>
              </a:spcAft>
              <a:buClrTx/>
              <a:buSzTx/>
              <a:buFont typeface="Arial"/>
              <a:buNone/>
              <a:tabLst/>
              <a:defRPr/>
            </a:pPr>
            <a:r>
              <a:rPr kumimoji="0" lang="en-US" sz="1800" b="0" i="0" u="none" strike="noStrike" kern="1200" cap="none" spc="0" normalizeH="0" baseline="0" noProof="0" dirty="0">
                <a:ln>
                  <a:noFill/>
                </a:ln>
                <a:solidFill>
                  <a:srgbClr val="FFFFFF"/>
                </a:solidFill>
                <a:effectLst/>
                <a:uLnTx/>
                <a:uFillTx/>
                <a:latin typeface="Gill Sans MT"/>
                <a:ea typeface="+mn-ea"/>
              </a:rPr>
              <a:t>--/--/----</a:t>
            </a:r>
          </a:p>
        </p:txBody>
      </p:sp>
      <p:cxnSp>
        <p:nvCxnSpPr>
          <p:cNvPr id="12" name="Straight Connector 11">
            <a:extLst>
              <a:ext uri="{FF2B5EF4-FFF2-40B4-BE49-F238E27FC236}">
                <a16:creationId xmlns:a16="http://schemas.microsoft.com/office/drawing/2014/main" xmlns=""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100390"/>
            <a:ext cx="591277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Light" panose="020F0302020204030204"/>
                <a:ea typeface="+mn-ea"/>
                <a:cs typeface="+mn-cs"/>
              </a:rPr>
              <a:t>USAID Global Health Supply Chain Program - Technical Assistance - National Supply Chain Assessment Task Order </a:t>
            </a:r>
          </a:p>
        </p:txBody>
      </p:sp>
    </p:spTree>
    <p:extLst>
      <p:ext uri="{BB962C8B-B14F-4D97-AF65-F5344CB8AC3E}">
        <p14:creationId xmlns:p14="http://schemas.microsoft.com/office/powerpoint/2010/main" val="3834250746"/>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82007"/>
            <a:ext cx="10515600" cy="1325563"/>
          </a:xfrm>
        </p:spPr>
        <p:txBody>
          <a:bodyPr>
            <a:noAutofit/>
          </a:bodyPr>
          <a:lstStyle/>
          <a:p>
            <a:r>
              <a:rPr lang="en-US" sz="3200" b="1" dirty="0">
                <a:solidFill>
                  <a:srgbClr val="C00000"/>
                </a:solidFill>
                <a:latin typeface="Gill Sans MT" panose="020B0502020104020203" pitchFamily="34" charset="0"/>
              </a:rPr>
              <a:t>Examples of looking at the data ‘forwards’</a:t>
            </a:r>
          </a:p>
        </p:txBody>
      </p:sp>
      <p:sp>
        <p:nvSpPr>
          <p:cNvPr id="4" name="Text Placeholder 3"/>
          <p:cNvSpPr>
            <a:spLocks noGrp="1"/>
          </p:cNvSpPr>
          <p:nvPr>
            <p:ph idx="1"/>
          </p:nvPr>
        </p:nvSpPr>
        <p:spPr>
          <a:xfrm>
            <a:off x="838200" y="740840"/>
            <a:ext cx="11028556" cy="5996646"/>
          </a:xfrm>
        </p:spPr>
        <p:txBody>
          <a:bodyPr>
            <a:normAutofit fontScale="92500" lnSpcReduction="20000"/>
          </a:bodyPr>
          <a:lstStyle/>
          <a:p>
            <a:pPr>
              <a:buFont typeface="Wingdings" panose="05000000000000000000" pitchFamily="2" charset="2"/>
              <a:buChar char="ü"/>
            </a:pPr>
            <a:r>
              <a:rPr lang="en-US" sz="3200" dirty="0">
                <a:latin typeface="Gill Sans MT" panose="020B0502020104020203" pitchFamily="34" charset="0"/>
              </a:rPr>
              <a:t>Strategic planning and management: Identify if the right structures and plans are in place to improve the system</a:t>
            </a:r>
          </a:p>
          <a:p>
            <a:pPr lvl="1">
              <a:buFont typeface="Arial" panose="020B0604020202020204" pitchFamily="34" charset="0"/>
              <a:buChar char="•"/>
            </a:pPr>
            <a:r>
              <a:rPr lang="en-US" sz="3200" dirty="0">
                <a:latin typeface="Gill Sans MT" panose="020B0502020104020203" pitchFamily="34" charset="0"/>
              </a:rPr>
              <a:t>If not, what are the consequences?</a:t>
            </a:r>
          </a:p>
          <a:p>
            <a:pPr lvl="1">
              <a:buFont typeface="Arial" panose="020B0604020202020204" pitchFamily="34" charset="0"/>
              <a:buChar char="•"/>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Is there a financial shortfall – across the system or for a particular part of the system?</a:t>
            </a:r>
          </a:p>
          <a:p>
            <a:pPr lvl="1">
              <a:buFont typeface="Arial" panose="020B0604020202020204" pitchFamily="34" charset="0"/>
              <a:buChar char="•"/>
            </a:pPr>
            <a:r>
              <a:rPr lang="en-US" sz="3200" dirty="0">
                <a:latin typeface="Gill Sans MT" panose="020B0502020104020203" pitchFamily="34" charset="0"/>
              </a:rPr>
              <a:t>(as per previous slide)</a:t>
            </a:r>
          </a:p>
          <a:p>
            <a:pPr lvl="1">
              <a:buFont typeface="Arial" panose="020B0604020202020204" pitchFamily="34" charset="0"/>
              <a:buChar char="•"/>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Is LMIS well understood and well utilized?</a:t>
            </a:r>
          </a:p>
          <a:p>
            <a:pPr lvl="1">
              <a:buFont typeface="Arial" panose="020B0604020202020204" pitchFamily="34" charset="0"/>
              <a:buChar char="•"/>
            </a:pPr>
            <a:r>
              <a:rPr lang="en-US" sz="3200" dirty="0">
                <a:latin typeface="Gill Sans MT" panose="020B0502020104020203" pitchFamily="34" charset="0"/>
              </a:rPr>
              <a:t>How does this affect ordering and distributions?</a:t>
            </a:r>
          </a:p>
          <a:p>
            <a:pPr lvl="1">
              <a:buFont typeface="Arial" panose="020B0604020202020204" pitchFamily="34" charset="0"/>
              <a:buChar char="•"/>
            </a:pPr>
            <a:r>
              <a:rPr lang="en-US" sz="3200" dirty="0">
                <a:latin typeface="Gill Sans MT" panose="020B0502020104020203" pitchFamily="34" charset="0"/>
              </a:rPr>
              <a:t>How does this affect if staff can make corrections for poor performance?</a:t>
            </a:r>
          </a:p>
          <a:p>
            <a:pPr lvl="1">
              <a:buFont typeface="Arial" panose="020B0604020202020204" pitchFamily="34" charset="0"/>
              <a:buChar char="•"/>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Are the staff receiving training?</a:t>
            </a:r>
          </a:p>
          <a:p>
            <a:pPr lvl="1">
              <a:buFont typeface="Arial" panose="020B0604020202020204" pitchFamily="34" charset="0"/>
              <a:buChar char="•"/>
            </a:pPr>
            <a:r>
              <a:rPr lang="en-US" sz="3200" dirty="0">
                <a:latin typeface="Gill Sans MT" panose="020B0502020104020203" pitchFamily="34" charset="0"/>
              </a:rPr>
              <a:t>If no, what does this mean in terms of other modules…</a:t>
            </a:r>
          </a:p>
          <a:p>
            <a:pPr>
              <a:buFont typeface="Arial" panose="020B0604020202020204" pitchFamily="34" charset="0"/>
              <a:buChar char="•"/>
            </a:pPr>
            <a:endParaRPr lang="en-US" sz="3200"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40220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158983"/>
            <a:ext cx="10515600" cy="1325563"/>
          </a:xfrm>
        </p:spPr>
        <p:txBody>
          <a:bodyPr>
            <a:normAutofit/>
          </a:bodyPr>
          <a:lstStyle/>
          <a:p>
            <a:r>
              <a:rPr lang="en-US" b="1" dirty="0">
                <a:solidFill>
                  <a:srgbClr val="C00000"/>
                </a:solidFill>
                <a:latin typeface="Gill Sans MT" panose="020B0502020104020203" pitchFamily="34" charset="0"/>
              </a:rPr>
              <a:t>Notes (1)</a:t>
            </a:r>
          </a:p>
        </p:txBody>
      </p:sp>
      <p:sp>
        <p:nvSpPr>
          <p:cNvPr id="4" name="Text Placeholder 3"/>
          <p:cNvSpPr>
            <a:spLocks noGrp="1"/>
          </p:cNvSpPr>
          <p:nvPr>
            <p:ph idx="1"/>
          </p:nvPr>
        </p:nvSpPr>
        <p:spPr>
          <a:xfrm>
            <a:off x="914399" y="825190"/>
            <a:ext cx="10727473" cy="6032810"/>
          </a:xfrm>
        </p:spPr>
        <p:txBody>
          <a:bodyPr>
            <a:normAutofit fontScale="92500" lnSpcReduction="20000"/>
          </a:bodyPr>
          <a:lstStyle/>
          <a:p>
            <a:pPr>
              <a:buFont typeface="Wingdings" panose="05000000000000000000" pitchFamily="2" charset="2"/>
              <a:buChar char="ü"/>
            </a:pPr>
            <a:r>
              <a:rPr lang="en-US" sz="3200" dirty="0">
                <a:latin typeface="Gill Sans MT" panose="020B0502020104020203" pitchFamily="34" charset="0"/>
              </a:rPr>
              <a:t>The ‘descriptive’ questions in the CMM are critical to the analysis (</a:t>
            </a:r>
            <a:r>
              <a:rPr lang="en-US" sz="3200" u="sng" dirty="0">
                <a:latin typeface="Gill Sans MT" panose="020B0502020104020203" pitchFamily="34" charset="0"/>
              </a:rPr>
              <a:t>not optional!</a:t>
            </a:r>
            <a:r>
              <a:rPr lang="en-US" sz="3200" dirty="0">
                <a:latin typeface="Gill Sans MT" panose="020B0502020104020203" pitchFamily="34" charset="0"/>
              </a:rPr>
              <a:t>)</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SDP examples:</a:t>
            </a:r>
          </a:p>
          <a:p>
            <a:pPr lvl="1">
              <a:buFont typeface="Arial" panose="020B0604020202020204" pitchFamily="34" charset="0"/>
              <a:buChar char="•"/>
            </a:pPr>
            <a:r>
              <a:rPr lang="en-US" sz="3200" dirty="0">
                <a:latin typeface="Gill Sans MT" panose="020B0502020104020203" pitchFamily="34" charset="0"/>
              </a:rPr>
              <a:t>What are the critical barriers to supply chain management capacity building programs?</a:t>
            </a:r>
          </a:p>
          <a:p>
            <a:pPr lvl="1">
              <a:buFont typeface="Arial" panose="020B0604020202020204" pitchFamily="34" charset="0"/>
              <a:buChar char="•"/>
            </a:pPr>
            <a:r>
              <a:rPr lang="en-US" sz="3200" dirty="0">
                <a:latin typeface="Gill Sans MT" panose="020B0502020104020203" pitchFamily="34" charset="0"/>
              </a:rPr>
              <a:t>What actions are taken after performance staff reviews?</a:t>
            </a:r>
          </a:p>
          <a:p>
            <a:pPr marL="943439" lvl="1" indent="-342900">
              <a:buFont typeface="Arial" panose="020B0604020202020204" pitchFamily="34" charset="0"/>
              <a:buChar char="•"/>
            </a:pPr>
            <a:endParaRPr lang="en-US" sz="3200" dirty="0">
              <a:latin typeface="Gill Sans MT" panose="020B0502020104020203" pitchFamily="34" charset="0"/>
            </a:endParaRPr>
          </a:p>
          <a:p>
            <a:pPr lvl="1">
              <a:buFont typeface="Arial" panose="020B0604020202020204" pitchFamily="34" charset="0"/>
              <a:buChar char="•"/>
            </a:pPr>
            <a:r>
              <a:rPr lang="en-US" sz="3200" dirty="0">
                <a:latin typeface="Gill Sans MT" panose="020B0502020104020203" pitchFamily="34" charset="0"/>
              </a:rPr>
              <a:t>How was the budget shortfall addressed? (e.g., ‘Not addressed’ is important to know!)</a:t>
            </a:r>
          </a:p>
          <a:p>
            <a:pPr lvl="1">
              <a:buFont typeface="Arial" panose="020B0604020202020204" pitchFamily="34" charset="0"/>
              <a:buChar char="•"/>
            </a:pPr>
            <a:r>
              <a:rPr lang="en-US" sz="3200" dirty="0">
                <a:latin typeface="Gill Sans MT" panose="020B0502020104020203" pitchFamily="34" charset="0"/>
              </a:rPr>
              <a:t>Are insurance reimbursements timely?</a:t>
            </a:r>
          </a:p>
          <a:p>
            <a:pPr marL="943439" lvl="1" indent="-342900">
              <a:buFont typeface="Arial" panose="020B0604020202020204" pitchFamily="34" charset="0"/>
              <a:buChar char="•"/>
            </a:pPr>
            <a:endParaRPr lang="en-US" sz="3200" dirty="0">
              <a:latin typeface="Gill Sans MT" panose="020B0502020104020203" pitchFamily="34" charset="0"/>
            </a:endParaRPr>
          </a:p>
          <a:p>
            <a:pPr lvl="1">
              <a:buFont typeface="Arial" panose="020B0604020202020204" pitchFamily="34" charset="0"/>
              <a:buChar char="•"/>
            </a:pPr>
            <a:r>
              <a:rPr lang="en-US" sz="3200" dirty="0">
                <a:latin typeface="Gill Sans MT" panose="020B0502020104020203" pitchFamily="34" charset="0"/>
              </a:rPr>
              <a:t>What challenges do you face when using electronic/paper LMIS?</a:t>
            </a:r>
          </a:p>
          <a:p>
            <a:pPr lvl="1">
              <a:buFont typeface="Arial" panose="020B0604020202020204" pitchFamily="34" charset="0"/>
              <a:buChar char="•"/>
            </a:pPr>
            <a:r>
              <a:rPr lang="en-US" sz="3200" dirty="0">
                <a:latin typeface="Gill Sans MT" panose="020B0502020104020203" pitchFamily="34" charset="0"/>
              </a:rPr>
              <a:t>Does this facility develop an LMIS budget as part of the overall organizational budget?</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80480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b="1" dirty="0">
                <a:solidFill>
                  <a:srgbClr val="C00000"/>
                </a:solidFill>
                <a:latin typeface="Gill Sans MT" panose="020B0502020104020203" pitchFamily="34" charset="0"/>
              </a:rPr>
              <a:t>Notes (2)</a:t>
            </a:r>
          </a:p>
        </p:txBody>
      </p:sp>
      <p:sp>
        <p:nvSpPr>
          <p:cNvPr id="4" name="Text Placeholder 3"/>
          <p:cNvSpPr>
            <a:spLocks noGrp="1"/>
          </p:cNvSpPr>
          <p:nvPr>
            <p:ph idx="1"/>
          </p:nvPr>
        </p:nvSpPr>
        <p:spPr/>
        <p:txBody>
          <a:bodyPr>
            <a:normAutofit/>
          </a:bodyPr>
          <a:lstStyle/>
          <a:p>
            <a:pPr>
              <a:buFont typeface="Wingdings" panose="05000000000000000000" pitchFamily="2" charset="2"/>
              <a:buChar char="ü"/>
            </a:pPr>
            <a:r>
              <a:rPr lang="en-US" sz="3200" dirty="0">
                <a:latin typeface="Gill Sans MT" panose="020B0502020104020203" pitchFamily="34" charset="0"/>
              </a:rPr>
              <a:t>To repeat: Not all lower capability = lower performance (and better capability not always = better performance)</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Some capability measure do not directly affect </a:t>
            </a:r>
            <a:r>
              <a:rPr lang="en-US" sz="3200" i="1" dirty="0">
                <a:latin typeface="Gill Sans MT" panose="020B0502020104020203" pitchFamily="34" charset="0"/>
              </a:rPr>
              <a:t>measured</a:t>
            </a:r>
            <a:r>
              <a:rPr lang="en-US" sz="3200" dirty="0">
                <a:latin typeface="Gill Sans MT" panose="020B0502020104020203" pitchFamily="34" charset="0"/>
              </a:rPr>
              <a:t> performance</a:t>
            </a:r>
          </a:p>
          <a:p>
            <a:pPr lvl="1">
              <a:buFont typeface="Arial" panose="020B0604020202020204" pitchFamily="34" charset="0"/>
              <a:buChar char="•"/>
            </a:pPr>
            <a:r>
              <a:rPr lang="en-US" sz="3200" dirty="0">
                <a:latin typeface="Gill Sans MT" panose="020B0502020104020203" pitchFamily="34" charset="0"/>
              </a:rPr>
              <a:t>E.g., hazardous material storage</a:t>
            </a:r>
          </a:p>
          <a:p>
            <a:pPr lvl="1">
              <a:buFont typeface="Arial" panose="020B0604020202020204" pitchFamily="34" charset="0"/>
              <a:buChar char="•"/>
            </a:pPr>
            <a:r>
              <a:rPr lang="en-US" sz="3200" b="1" dirty="0">
                <a:latin typeface="Gill Sans MT" panose="020B0502020104020203" pitchFamily="34" charset="0"/>
              </a:rPr>
              <a:t>Does not mean that this is not important</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41833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2"/>
          </p:nvPr>
        </p:nvSpPr>
        <p:spPr/>
      </p:sp>
      <p:sp>
        <p:nvSpPr>
          <p:cNvPr id="3" name="Slide Number Placeholder 2"/>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794" b="0" i="0" u="none" strike="noStrike" kern="1200" cap="none" spc="0" normalizeH="0" baseline="0" noProof="0" dirty="0">
              <a:ln>
                <a:noFill/>
              </a:ln>
              <a:solidFill>
                <a:srgbClr val="6C6463"/>
              </a:solidFill>
              <a:effectLst/>
              <a:uLnTx/>
              <a:uFillTx/>
              <a:latin typeface="Calibri" panose="020F0502020204030204"/>
              <a:ea typeface="+mn-ea"/>
              <a:cs typeface="+mn-cs"/>
            </a:endParaRPr>
          </a:p>
        </p:txBody>
      </p:sp>
      <p:sp>
        <p:nvSpPr>
          <p:cNvPr id="4" name="Title 3"/>
          <p:cNvSpPr>
            <a:spLocks noGrp="1"/>
          </p:cNvSpPr>
          <p:nvPr>
            <p:ph type="title"/>
          </p:nvPr>
        </p:nvSpPr>
        <p:spPr>
          <a:xfrm>
            <a:off x="6299605" y="2506553"/>
            <a:ext cx="5689195" cy="1489250"/>
          </a:xfrm>
        </p:spPr>
        <p:txBody>
          <a:bodyPr>
            <a:noAutofit/>
          </a:bodyPr>
          <a:lstStyle/>
          <a:p>
            <a:r>
              <a:rPr lang="en-US" sz="3200" b="1" dirty="0">
                <a:latin typeface="Gill Sans MT" panose="020B0502020104020203" pitchFamily="34" charset="0"/>
              </a:rPr>
              <a:t>Optional analyses</a:t>
            </a:r>
          </a:p>
        </p:txBody>
      </p:sp>
    </p:spTree>
    <p:extLst>
      <p:ext uri="{BB962C8B-B14F-4D97-AF65-F5344CB8AC3E}">
        <p14:creationId xmlns:p14="http://schemas.microsoft.com/office/powerpoint/2010/main" val="578017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Why optional?</a:t>
            </a:r>
          </a:p>
        </p:txBody>
      </p:sp>
      <p:sp>
        <p:nvSpPr>
          <p:cNvPr id="4" name="Text Placeholder 3"/>
          <p:cNvSpPr>
            <a:spLocks noGrp="1"/>
          </p:cNvSpPr>
          <p:nvPr>
            <p:ph idx="1"/>
          </p:nvPr>
        </p:nvSpPr>
        <p:spPr/>
        <p:txBody>
          <a:bodyPr>
            <a:normAutofit/>
          </a:bodyPr>
          <a:lstStyle/>
          <a:p>
            <a:pPr>
              <a:buFont typeface="Wingdings" panose="05000000000000000000" pitchFamily="2" charset="2"/>
              <a:buChar char="ü"/>
            </a:pPr>
            <a:r>
              <a:rPr lang="en-US" sz="3200" dirty="0">
                <a:latin typeface="Gill Sans MT" panose="020B0502020104020203" pitchFamily="34" charset="0"/>
              </a:rPr>
              <a:t>Exploration of data to </a:t>
            </a:r>
            <a:r>
              <a:rPr lang="en-US" sz="3200" u="sng" dirty="0">
                <a:latin typeface="Gill Sans MT" panose="020B0502020104020203" pitchFamily="34" charset="0"/>
              </a:rPr>
              <a:t>generate hypotheses</a:t>
            </a:r>
            <a:endParaRPr lang="en-US" sz="3200" dirty="0">
              <a:latin typeface="Gill Sans MT" panose="020B0502020104020203" pitchFamily="34" charset="0"/>
            </a:endParaRPr>
          </a:p>
          <a:p>
            <a:pPr lvl="1">
              <a:buFont typeface="Arial" panose="020B0604020202020204" pitchFamily="34" charset="0"/>
              <a:buChar char="•"/>
            </a:pPr>
            <a:r>
              <a:rPr lang="en-US" sz="3200" dirty="0">
                <a:latin typeface="Gill Sans MT" panose="020B0502020104020203" pitchFamily="34" charset="0"/>
              </a:rPr>
              <a:t>E.g., May help guide areas for further diagnosis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27491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136680"/>
            <a:ext cx="10515600" cy="1325563"/>
          </a:xfrm>
        </p:spPr>
        <p:txBody>
          <a:bodyPr>
            <a:normAutofit/>
          </a:bodyPr>
          <a:lstStyle/>
          <a:p>
            <a:r>
              <a:rPr lang="en-US" b="1" dirty="0">
                <a:solidFill>
                  <a:srgbClr val="C00000"/>
                </a:solidFill>
                <a:latin typeface="Gill Sans MT" panose="020B0502020104020203" pitchFamily="34" charset="0"/>
              </a:rPr>
              <a:t>The supply chain is a complex system</a:t>
            </a:r>
          </a:p>
        </p:txBody>
      </p:sp>
      <p:sp>
        <p:nvSpPr>
          <p:cNvPr id="4" name="Text Placeholder 3"/>
          <p:cNvSpPr>
            <a:spLocks noGrp="1"/>
          </p:cNvSpPr>
          <p:nvPr>
            <p:ph idx="1"/>
          </p:nvPr>
        </p:nvSpPr>
        <p:spPr>
          <a:xfrm>
            <a:off x="938560" y="1030211"/>
            <a:ext cx="10658707" cy="5542155"/>
          </a:xfrm>
        </p:spPr>
        <p:txBody>
          <a:bodyPr>
            <a:normAutofit/>
          </a:bodyPr>
          <a:lstStyle/>
          <a:p>
            <a:pPr>
              <a:buFont typeface="Wingdings" panose="05000000000000000000" pitchFamily="2" charset="2"/>
              <a:buChar char="ü"/>
            </a:pPr>
            <a:r>
              <a:rPr lang="en-US" sz="3200" dirty="0">
                <a:latin typeface="Gill Sans MT" panose="020B0502020104020203" pitchFamily="34" charset="0"/>
              </a:rPr>
              <a:t>Multiple levels</a:t>
            </a:r>
          </a:p>
          <a:p>
            <a:pPr>
              <a:buFont typeface="Wingdings" panose="05000000000000000000" pitchFamily="2" charset="2"/>
              <a:buChar char="ü"/>
            </a:pPr>
            <a:r>
              <a:rPr lang="en-US" sz="3200" dirty="0">
                <a:latin typeface="Gill Sans MT" panose="020B0502020104020203" pitchFamily="34" charset="0"/>
              </a:rPr>
              <a:t>Multiple inputs</a:t>
            </a:r>
          </a:p>
          <a:p>
            <a:pPr lvl="1">
              <a:buFont typeface="Arial" panose="020B0604020202020204" pitchFamily="34" charset="0"/>
              <a:buChar char="•"/>
            </a:pPr>
            <a:r>
              <a:rPr lang="en-US" sz="3200" dirty="0">
                <a:latin typeface="Gill Sans MT" panose="020B0502020104020203" pitchFamily="34" charset="0"/>
              </a:rPr>
              <a:t>Some supply chain specific, but some part of broader health system</a:t>
            </a:r>
          </a:p>
          <a:p>
            <a:pPr>
              <a:buFont typeface="Wingdings" panose="05000000000000000000" pitchFamily="2" charset="2"/>
              <a:buChar char="ü"/>
            </a:pPr>
            <a:r>
              <a:rPr lang="en-US" sz="3200" dirty="0">
                <a:latin typeface="Gill Sans MT" panose="020B0502020104020203" pitchFamily="34" charset="0"/>
              </a:rPr>
              <a:t>Multiple processes</a:t>
            </a:r>
          </a:p>
          <a:p>
            <a:pPr>
              <a:buFont typeface="Wingdings" panose="05000000000000000000" pitchFamily="2" charset="2"/>
              <a:buChar char="ü"/>
            </a:pPr>
            <a:r>
              <a:rPr lang="en-US" sz="3200" dirty="0">
                <a:latin typeface="Gill Sans MT" panose="020B0502020104020203" pitchFamily="34" charset="0"/>
              </a:rPr>
              <a:t>Multiple feedback loops</a:t>
            </a:r>
          </a:p>
          <a:p>
            <a:pPr lvl="1">
              <a:buFont typeface="Arial" panose="020B0604020202020204" pitchFamily="34" charset="0"/>
              <a:buChar char="•"/>
            </a:pPr>
            <a:r>
              <a:rPr lang="en-US" sz="3200" dirty="0">
                <a:latin typeface="Gill Sans MT" panose="020B0502020104020203" pitchFamily="34" charset="0"/>
              </a:rPr>
              <a:t>(e.g., information, money, materials, knowledge)</a:t>
            </a:r>
          </a:p>
          <a:p>
            <a:pPr>
              <a:buFont typeface="Wingdings" panose="05000000000000000000" pitchFamily="2" charset="2"/>
              <a:buChar char="ü"/>
            </a:pPr>
            <a:r>
              <a:rPr lang="en-US" sz="3200" dirty="0">
                <a:latin typeface="Gill Sans MT" panose="020B0502020104020203" pitchFamily="34" charset="0"/>
              </a:rPr>
              <a:t>Multiple measures of performance</a:t>
            </a:r>
          </a:p>
          <a:p>
            <a:pPr>
              <a:buFont typeface="Wingdings" panose="05000000000000000000" pitchFamily="2" charset="2"/>
              <a:buChar char="ü"/>
            </a:pPr>
            <a:endParaRPr lang="en-US" sz="3200" dirty="0">
              <a:latin typeface="Gill Sans MT" panose="020B0502020104020203" pitchFamily="34" charset="0"/>
            </a:endParaRPr>
          </a:p>
          <a:p>
            <a:pPr marL="0" indent="0">
              <a:buNone/>
            </a:pPr>
            <a:r>
              <a:rPr lang="en-US" sz="3200" dirty="0">
                <a:latin typeface="Gill Sans MT" panose="020B0502020104020203" pitchFamily="34" charset="0"/>
              </a:rPr>
              <a:t>= Presents problems for statistical analyses</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endParaRPr lang="en-US" sz="3200"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79859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93638"/>
            <a:ext cx="10363200" cy="580800"/>
          </a:xfrm>
        </p:spPr>
        <p:txBody>
          <a:bodyPr>
            <a:noAutofit/>
          </a:bodyPr>
          <a:lstStyle/>
          <a:p>
            <a:r>
              <a:rPr lang="en-US" sz="3200" b="1" dirty="0">
                <a:solidFill>
                  <a:srgbClr val="C00000"/>
                </a:solidFill>
                <a:latin typeface="Gill Sans MT" panose="020B0502020104020203" pitchFamily="34" charset="0"/>
              </a:rPr>
              <a:t>Caveats (1)</a:t>
            </a:r>
          </a:p>
        </p:txBody>
      </p:sp>
      <p:sp>
        <p:nvSpPr>
          <p:cNvPr id="4" name="Text Placeholder 3"/>
          <p:cNvSpPr>
            <a:spLocks noGrp="1"/>
          </p:cNvSpPr>
          <p:nvPr>
            <p:ph idx="1"/>
          </p:nvPr>
        </p:nvSpPr>
        <p:spPr>
          <a:xfrm>
            <a:off x="914400" y="680225"/>
            <a:ext cx="10950498" cy="5564458"/>
          </a:xfrm>
        </p:spPr>
        <p:txBody>
          <a:bodyPr>
            <a:noAutofit/>
          </a:bodyPr>
          <a:lstStyle/>
          <a:p>
            <a:pPr>
              <a:buFont typeface="Wingdings" panose="05000000000000000000" pitchFamily="2" charset="2"/>
              <a:buChar char="ü"/>
            </a:pPr>
            <a:r>
              <a:rPr lang="en-US" sz="3200" dirty="0">
                <a:latin typeface="Gill Sans MT" panose="020B0502020104020203" pitchFamily="34" charset="0"/>
              </a:rPr>
              <a:t>Sample size based on margin of error; not based on these types of analysis</a:t>
            </a:r>
          </a:p>
          <a:p>
            <a:pPr lvl="1">
              <a:buFont typeface="Arial" panose="020B0604020202020204" pitchFamily="34" charset="0"/>
              <a:buChar char="•"/>
            </a:pPr>
            <a:r>
              <a:rPr lang="en-US" sz="3200" dirty="0">
                <a:latin typeface="Gill Sans MT" panose="020B0502020104020203" pitchFamily="34" charset="0"/>
              </a:rPr>
              <a:t>High chance of type II error (incorrectly determining there is not a relationship)</a:t>
            </a:r>
          </a:p>
          <a:p>
            <a:pPr lvl="1">
              <a:buFont typeface="Arial" panose="020B0604020202020204" pitchFamily="34" charset="0"/>
              <a:buChar char="•"/>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Measurement error</a:t>
            </a:r>
          </a:p>
          <a:p>
            <a:pPr lvl="1">
              <a:buFont typeface="Arial" panose="020B0604020202020204" pitchFamily="34" charset="0"/>
              <a:buChar char="•"/>
            </a:pPr>
            <a:r>
              <a:rPr lang="en-US" sz="3200" dirty="0">
                <a:latin typeface="Gill Sans MT" panose="020B0502020104020203" pitchFamily="34" charset="0"/>
              </a:rPr>
              <a:t>The CMM has too many questions to be useful at that level</a:t>
            </a:r>
          </a:p>
          <a:p>
            <a:pPr lvl="1">
              <a:buFont typeface="Arial" panose="020B0604020202020204" pitchFamily="34" charset="0"/>
              <a:buChar char="•"/>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Omitted variable bias</a:t>
            </a:r>
          </a:p>
          <a:p>
            <a:pPr lvl="1">
              <a:buFont typeface="Arial" panose="020B0604020202020204" pitchFamily="34" charset="0"/>
              <a:buChar char="•"/>
            </a:pPr>
            <a:r>
              <a:rPr lang="en-US" sz="3200" dirty="0">
                <a:latin typeface="Gill Sans MT" panose="020B0502020104020203" pitchFamily="34" charset="0"/>
              </a:rPr>
              <a:t>Hard to include multiple levels in one model</a:t>
            </a:r>
          </a:p>
          <a:p>
            <a:pPr lvl="1">
              <a:buFont typeface="Arial" panose="020B0604020202020204" pitchFamily="34" charset="0"/>
              <a:buChar char="•"/>
            </a:pPr>
            <a:r>
              <a:rPr lang="en-US" sz="3200" dirty="0">
                <a:latin typeface="Gill Sans MT" panose="020B0502020104020203" pitchFamily="34" charset="0"/>
              </a:rPr>
              <a:t>Insufficient time period</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58861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30911"/>
            <a:ext cx="10363200" cy="580800"/>
          </a:xfrm>
        </p:spPr>
        <p:txBody>
          <a:bodyPr>
            <a:normAutofit fontScale="90000"/>
          </a:bodyPr>
          <a:lstStyle/>
          <a:p>
            <a:r>
              <a:rPr lang="en-US" b="1" dirty="0">
                <a:solidFill>
                  <a:srgbClr val="C00000"/>
                </a:solidFill>
                <a:latin typeface="Gill Sans MT" panose="020B0502020104020203" pitchFamily="34" charset="0"/>
              </a:rPr>
              <a:t>Caveats (2)</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1234" y="805816"/>
            <a:ext cx="10175111" cy="5728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56858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193638"/>
            <a:ext cx="10363200" cy="580800"/>
          </a:xfrm>
        </p:spPr>
        <p:txBody>
          <a:bodyPr>
            <a:noAutofit/>
          </a:bodyPr>
          <a:lstStyle/>
          <a:p>
            <a:r>
              <a:rPr lang="en-US" sz="3200" b="1" dirty="0">
                <a:solidFill>
                  <a:srgbClr val="C00000"/>
                </a:solidFill>
                <a:latin typeface="Gill Sans MT" panose="020B0502020104020203" pitchFamily="34" charset="0"/>
              </a:rPr>
              <a:t>Type of advanced analyses</a:t>
            </a:r>
          </a:p>
        </p:txBody>
      </p:sp>
      <p:sp>
        <p:nvSpPr>
          <p:cNvPr id="4" name="Text Placeholder 3"/>
          <p:cNvSpPr>
            <a:spLocks noGrp="1"/>
          </p:cNvSpPr>
          <p:nvPr>
            <p:ph idx="1"/>
          </p:nvPr>
        </p:nvSpPr>
        <p:spPr>
          <a:xfrm>
            <a:off x="914805" y="868858"/>
            <a:ext cx="11177392" cy="5989142"/>
          </a:xfrm>
        </p:spPr>
        <p:txBody>
          <a:bodyPr>
            <a:noAutofit/>
          </a:bodyPr>
          <a:lstStyle/>
          <a:p>
            <a:pPr marL="739125" indent="-604738">
              <a:buFont typeface="Wingdings" panose="05000000000000000000" pitchFamily="2" charset="2"/>
              <a:buChar char="ü"/>
            </a:pPr>
            <a:r>
              <a:rPr lang="en-US" sz="3200" dirty="0">
                <a:latin typeface="Gill Sans MT" panose="020B0502020104020203" pitchFamily="34" charset="0"/>
              </a:rPr>
              <a:t>Test of specific hypothesis</a:t>
            </a:r>
          </a:p>
          <a:p>
            <a:pPr marL="1343863" lvl="1" indent="-604738">
              <a:buFont typeface="Arial" panose="020B0604020202020204" pitchFamily="34" charset="0"/>
              <a:buChar char="•"/>
            </a:pPr>
            <a:r>
              <a:rPr lang="en-US" sz="3200" dirty="0">
                <a:latin typeface="Gill Sans MT" panose="020B0502020104020203" pitchFamily="34" charset="0"/>
              </a:rPr>
              <a:t>Determined in pre-assessment work</a:t>
            </a:r>
          </a:p>
          <a:p>
            <a:pPr marL="1343863" lvl="1" indent="-604738">
              <a:buFont typeface="Arial" panose="020B0604020202020204" pitchFamily="34" charset="0"/>
              <a:buChar char="•"/>
            </a:pPr>
            <a:r>
              <a:rPr lang="en-US" sz="3200" dirty="0">
                <a:latin typeface="Gill Sans MT" panose="020B0502020104020203" pitchFamily="34" charset="0"/>
              </a:rPr>
              <a:t>Related to a specific topic of heightened interest</a:t>
            </a:r>
          </a:p>
          <a:p>
            <a:pPr marL="1948602" lvl="2" indent="-604738">
              <a:buFont typeface="Arial" panose="020B0604020202020204" pitchFamily="34" charset="0"/>
              <a:buChar char="•"/>
            </a:pPr>
            <a:r>
              <a:rPr lang="en-US" sz="3200" dirty="0">
                <a:latin typeface="Gill Sans MT" panose="020B0502020104020203" pitchFamily="34" charset="0"/>
              </a:rPr>
              <a:t>E.g., Does electronic LMIS affect …. </a:t>
            </a:r>
          </a:p>
          <a:p>
            <a:pPr marL="1343863" lvl="1" indent="-604738">
              <a:buFont typeface="Arial" panose="020B0604020202020204" pitchFamily="34" charset="0"/>
              <a:buChar char="•"/>
            </a:pPr>
            <a:r>
              <a:rPr lang="en-US" sz="3200" dirty="0">
                <a:latin typeface="Gill Sans MT" panose="020B0502020104020203" pitchFamily="34" charset="0"/>
              </a:rPr>
              <a:t>Requires some heterogeneity, specific measurements</a:t>
            </a:r>
          </a:p>
          <a:p>
            <a:pPr marL="1343863" lvl="1" indent="-604738">
              <a:buFont typeface="Arial" panose="020B0604020202020204" pitchFamily="34" charset="0"/>
              <a:buChar char="•"/>
            </a:pPr>
            <a:r>
              <a:rPr lang="en-US" sz="3200" dirty="0">
                <a:latin typeface="Gill Sans MT" panose="020B0502020104020203" pitchFamily="34" charset="0"/>
              </a:rPr>
              <a:t>Still not </a:t>
            </a:r>
            <a:r>
              <a:rPr lang="en-US" sz="3200" i="1" dirty="0">
                <a:latin typeface="Gill Sans MT" panose="020B0502020104020203" pitchFamily="34" charset="0"/>
              </a:rPr>
              <a:t>causal</a:t>
            </a:r>
            <a:r>
              <a:rPr lang="en-US" sz="3200" dirty="0">
                <a:latin typeface="Gill Sans MT" panose="020B0502020104020203" pitchFamily="34" charset="0"/>
              </a:rPr>
              <a:t> analysis!</a:t>
            </a:r>
          </a:p>
          <a:p>
            <a:pPr marL="1343863" lvl="1" indent="-604738">
              <a:buFont typeface="Arial" panose="020B0604020202020204" pitchFamily="34" charset="0"/>
              <a:buChar char="•"/>
            </a:pPr>
            <a:endParaRPr lang="en-US" sz="3200" dirty="0">
              <a:latin typeface="Gill Sans MT" panose="020B0502020104020203" pitchFamily="34" charset="0"/>
            </a:endParaRPr>
          </a:p>
          <a:p>
            <a:pPr marL="739125" indent="-604738">
              <a:buFont typeface="Wingdings" panose="05000000000000000000" pitchFamily="2" charset="2"/>
              <a:buChar char="ü"/>
            </a:pPr>
            <a:r>
              <a:rPr lang="en-US" sz="3200" dirty="0">
                <a:latin typeface="Gill Sans MT" panose="020B0502020104020203" pitchFamily="34" charset="0"/>
              </a:rPr>
              <a:t>Speculative exploration</a:t>
            </a:r>
          </a:p>
          <a:p>
            <a:pPr marL="1343863" lvl="1" indent="-604738">
              <a:buFont typeface="Arial" panose="020B0604020202020204" pitchFamily="34" charset="0"/>
              <a:buChar char="•"/>
            </a:pPr>
            <a:r>
              <a:rPr lang="en-US" sz="3200" dirty="0">
                <a:latin typeface="Gill Sans MT" panose="020B0502020104020203" pitchFamily="34" charset="0"/>
              </a:rPr>
              <a:t>“Data mining” (e.g., regression trees / CART, boosted trees, etc.)</a:t>
            </a:r>
          </a:p>
          <a:p>
            <a:pPr marL="1343863" lvl="1" indent="-604738">
              <a:buFont typeface="Arial" panose="020B0604020202020204" pitchFamily="34" charset="0"/>
              <a:buChar char="•"/>
            </a:pPr>
            <a:r>
              <a:rPr lang="en-US" sz="3200" dirty="0">
                <a:latin typeface="Gill Sans MT" panose="020B0502020104020203" pitchFamily="34" charset="0"/>
              </a:rPr>
              <a:t>Used to generate hypothesis for further exploration and thought</a:t>
            </a:r>
          </a:p>
          <a:p>
            <a:pPr marL="743324" indent="-604738">
              <a:buFont typeface="Arial" panose="020B0604020202020204" pitchFamily="34" charset="0"/>
              <a:buChar char="•"/>
            </a:pPr>
            <a:endParaRPr lang="en-US" sz="2800"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84218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328421"/>
            <a:ext cx="10363200" cy="580800"/>
          </a:xfrm>
        </p:spPr>
        <p:txBody>
          <a:bodyPr>
            <a:noAutofit/>
          </a:bodyPr>
          <a:lstStyle/>
          <a:p>
            <a:r>
              <a:rPr lang="en-US" sz="3200" b="1" dirty="0">
                <a:solidFill>
                  <a:srgbClr val="C00000"/>
                </a:solidFill>
                <a:latin typeface="Gill Sans MT" panose="020B0502020104020203" pitchFamily="34" charset="0"/>
              </a:rPr>
              <a:t>How to do</a:t>
            </a:r>
          </a:p>
        </p:txBody>
      </p:sp>
      <p:sp>
        <p:nvSpPr>
          <p:cNvPr id="4" name="Text Placeholder 3"/>
          <p:cNvSpPr>
            <a:spLocks noGrp="1"/>
          </p:cNvSpPr>
          <p:nvPr>
            <p:ph idx="1"/>
          </p:nvPr>
        </p:nvSpPr>
        <p:spPr>
          <a:xfrm>
            <a:off x="1014608" y="1312385"/>
            <a:ext cx="10363200" cy="4233230"/>
          </a:xfrm>
        </p:spPr>
        <p:txBody>
          <a:bodyPr>
            <a:noAutofit/>
          </a:bodyPr>
          <a:lstStyle/>
          <a:p>
            <a:pPr marL="739125" indent="-604738">
              <a:buFont typeface="Wingdings" panose="05000000000000000000" pitchFamily="2" charset="2"/>
              <a:buChar char="ü"/>
            </a:pPr>
            <a:r>
              <a:rPr lang="en-US" sz="3200" dirty="0">
                <a:latin typeface="Gill Sans MT" panose="020B0502020104020203" pitchFamily="34" charset="0"/>
              </a:rPr>
              <a:t>Have proper staffing in place</a:t>
            </a:r>
          </a:p>
          <a:p>
            <a:pPr marL="739125" indent="-604738">
              <a:buFont typeface="Wingdings" panose="05000000000000000000" pitchFamily="2" charset="2"/>
              <a:buChar char="ü"/>
            </a:pPr>
            <a:r>
              <a:rPr lang="en-US" sz="3200" dirty="0">
                <a:latin typeface="Gill Sans MT" panose="020B0502020104020203" pitchFamily="34" charset="0"/>
              </a:rPr>
              <a:t>Use facility / warehouse / entity specific results</a:t>
            </a:r>
          </a:p>
          <a:p>
            <a:pPr marL="1343863" lvl="1" indent="-604738">
              <a:buFont typeface="Arial" panose="020B0604020202020204" pitchFamily="34" charset="0"/>
              <a:buChar char="•"/>
            </a:pPr>
            <a:r>
              <a:rPr lang="en-US" sz="3200" dirty="0">
                <a:latin typeface="Gill Sans MT" panose="020B0502020104020203" pitchFamily="34" charset="0"/>
              </a:rPr>
              <a:t>KPI by entity</a:t>
            </a:r>
          </a:p>
          <a:p>
            <a:pPr marL="1343863" lvl="1" indent="-604738">
              <a:buFont typeface="Arial" panose="020B0604020202020204" pitchFamily="34" charset="0"/>
              <a:buChar char="•"/>
            </a:pPr>
            <a:r>
              <a:rPr lang="en-US" sz="3200" dirty="0">
                <a:latin typeface="Gill Sans MT" panose="020B0502020104020203" pitchFamily="34" charset="0"/>
              </a:rPr>
              <a:t>CMM and/or individual questions (limited number) by entity</a:t>
            </a:r>
          </a:p>
          <a:p>
            <a:pPr marL="739125" indent="-604738">
              <a:buFont typeface="Wingdings" panose="05000000000000000000" pitchFamily="2" charset="2"/>
              <a:buChar char="ü"/>
            </a:pPr>
            <a:r>
              <a:rPr lang="en-US" sz="3200" dirty="0">
                <a:latin typeface="Gill Sans MT" panose="020B0502020104020203" pitchFamily="34" charset="0"/>
              </a:rPr>
              <a:t>Compare</a:t>
            </a:r>
          </a:p>
          <a:p>
            <a:pPr marL="739125" indent="-604738">
              <a:buFont typeface="Wingdings" panose="05000000000000000000" pitchFamily="2" charset="2"/>
              <a:buChar char="ü"/>
            </a:pPr>
            <a:endParaRPr lang="en-US" sz="3200" dirty="0">
              <a:latin typeface="Gill Sans MT" panose="020B0502020104020203" pitchFamily="34" charset="0"/>
            </a:endParaRPr>
          </a:p>
          <a:p>
            <a:pPr marL="739125" indent="-604738">
              <a:buFont typeface="Wingdings" panose="05000000000000000000" pitchFamily="2" charset="2"/>
              <a:buChar char="ü"/>
            </a:pPr>
            <a:r>
              <a:rPr lang="en-US" sz="3200" dirty="0">
                <a:latin typeface="Gill Sans MT" panose="020B0502020104020203" pitchFamily="34" charset="0"/>
              </a:rPr>
              <a:t>Think &amp; explore</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59468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Data analysis is both iterative and a team activity</a:t>
            </a:r>
          </a:p>
        </p:txBody>
      </p:sp>
      <p:sp>
        <p:nvSpPr>
          <p:cNvPr id="4" name="Text Placeholder 3"/>
          <p:cNvSpPr>
            <a:spLocks noGrp="1"/>
          </p:cNvSpPr>
          <p:nvPr>
            <p:ph idx="1"/>
          </p:nvPr>
        </p:nvSpPr>
        <p:spPr/>
        <p:txBody>
          <a:bodyPr>
            <a:normAutofit lnSpcReduction="10000"/>
          </a:bodyPr>
          <a:lstStyle/>
          <a:p>
            <a:pPr>
              <a:buFont typeface="Wingdings" panose="05000000000000000000" pitchFamily="2" charset="2"/>
              <a:buChar char="ü"/>
            </a:pPr>
            <a:r>
              <a:rPr lang="en-US" sz="3200" dirty="0">
                <a:latin typeface="Gill Sans MT" panose="020B0502020104020203" pitchFamily="34" charset="0"/>
              </a:rPr>
              <a:t>Discussion both within the assessment team and between the assessment team and stakeholders</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Statistical analyses will not answer all of your questions</a:t>
            </a:r>
          </a:p>
          <a:p>
            <a:pPr>
              <a:buFont typeface="Wingdings" panose="05000000000000000000" pitchFamily="2" charset="2"/>
              <a:buChar char="ü"/>
            </a:pPr>
            <a:endParaRPr lang="en-US" sz="3200" dirty="0">
              <a:latin typeface="Gill Sans MT" panose="020B0502020104020203" pitchFamily="34" charset="0"/>
            </a:endParaRPr>
          </a:p>
          <a:p>
            <a:pPr lvl="1">
              <a:buFont typeface="Wingdings" panose="05000000000000000000" pitchFamily="2" charset="2"/>
              <a:buChar char="ü"/>
            </a:pPr>
            <a:r>
              <a:rPr lang="en-US" sz="3200" dirty="0">
                <a:latin typeface="Gill Sans MT" panose="020B0502020104020203" pitchFamily="34" charset="0"/>
              </a:rPr>
              <a:t>While the data collected are all ‘quantitative’ (except the supply chain map), insights of data collectors, assessment team, stakeholders, and audience are all still relevant and important</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4279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03200" y="6438588"/>
            <a:ext cx="2844800" cy="21454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4FB1AD-D69E-B741-965A-0BAE826C2FA6}" type="datetime1">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l" defTabSz="914400" rtl="0" eaLnBrk="1" fontAlgn="auto" latinLnBrk="0" hangingPunct="1">
                <a:lnSpc>
                  <a:spcPct val="100000"/>
                </a:lnSpc>
                <a:spcBef>
                  <a:spcPts val="0"/>
                </a:spcBef>
                <a:spcAft>
                  <a:spcPts val="0"/>
                </a:spcAft>
                <a:buClrTx/>
                <a:buSzTx/>
                <a:buFontTx/>
                <a:buNone/>
                <a:tabLst/>
                <a:defRPr/>
              </a:pPr>
              <a:t>8/22/2018</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782948-4DBE-204D-AB9E-B65E067054AE}"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5" name="Title 4"/>
          <p:cNvSpPr>
            <a:spLocks noGrp="1"/>
          </p:cNvSpPr>
          <p:nvPr>
            <p:ph type="title"/>
          </p:nvPr>
        </p:nvSpPr>
        <p:spPr>
          <a:xfrm>
            <a:off x="587349" y="-129605"/>
            <a:ext cx="10363200" cy="590931"/>
          </a:xfrm>
        </p:spPr>
        <p:txBody>
          <a:bodyPr/>
          <a:lstStyle/>
          <a:p>
            <a:r>
              <a:rPr lang="en-US" sz="3600" b="1" dirty="0">
                <a:solidFill>
                  <a:srgbClr val="C00000"/>
                </a:solidFill>
                <a:latin typeface="Gill Sans MT" panose="020B0502020104020203" pitchFamily="34" charset="0"/>
              </a:rPr>
              <a:t>Framework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999760157"/>
              </p:ext>
            </p:extLst>
          </p:nvPr>
        </p:nvGraphicFramePr>
        <p:xfrm>
          <a:off x="628185" y="408780"/>
          <a:ext cx="11251500" cy="6019839"/>
        </p:xfrm>
        <a:graphic>
          <a:graphicData uri="http://schemas.openxmlformats.org/drawingml/2006/table">
            <a:tbl>
              <a:tblPr firstRow="1" bandRow="1">
                <a:tableStyleId>{5C22544A-7EE6-4342-B048-85BDC9FD1C3A}</a:tableStyleId>
              </a:tblPr>
              <a:tblGrid>
                <a:gridCol w="1402252">
                  <a:extLst>
                    <a:ext uri="{9D8B030D-6E8A-4147-A177-3AD203B41FA5}">
                      <a16:colId xmlns:a16="http://schemas.microsoft.com/office/drawing/2014/main" xmlns="" val="20000"/>
                    </a:ext>
                  </a:extLst>
                </a:gridCol>
                <a:gridCol w="1506428">
                  <a:extLst>
                    <a:ext uri="{9D8B030D-6E8A-4147-A177-3AD203B41FA5}">
                      <a16:colId xmlns:a16="http://schemas.microsoft.com/office/drawing/2014/main" xmlns="" val="20001"/>
                    </a:ext>
                  </a:extLst>
                </a:gridCol>
                <a:gridCol w="752586">
                  <a:extLst>
                    <a:ext uri="{9D8B030D-6E8A-4147-A177-3AD203B41FA5}">
                      <a16:colId xmlns:a16="http://schemas.microsoft.com/office/drawing/2014/main" xmlns="" val="20002"/>
                    </a:ext>
                  </a:extLst>
                </a:gridCol>
                <a:gridCol w="2721954">
                  <a:extLst>
                    <a:ext uri="{9D8B030D-6E8A-4147-A177-3AD203B41FA5}">
                      <a16:colId xmlns:a16="http://schemas.microsoft.com/office/drawing/2014/main" xmlns="" val="20003"/>
                    </a:ext>
                  </a:extLst>
                </a:gridCol>
                <a:gridCol w="320816">
                  <a:extLst>
                    <a:ext uri="{9D8B030D-6E8A-4147-A177-3AD203B41FA5}">
                      <a16:colId xmlns:a16="http://schemas.microsoft.com/office/drawing/2014/main" xmlns="" val="20004"/>
                    </a:ext>
                  </a:extLst>
                </a:gridCol>
                <a:gridCol w="1709480">
                  <a:extLst>
                    <a:ext uri="{9D8B030D-6E8A-4147-A177-3AD203B41FA5}">
                      <a16:colId xmlns:a16="http://schemas.microsoft.com/office/drawing/2014/main" xmlns="" val="20005"/>
                    </a:ext>
                  </a:extLst>
                </a:gridCol>
                <a:gridCol w="641173">
                  <a:extLst>
                    <a:ext uri="{9D8B030D-6E8A-4147-A177-3AD203B41FA5}">
                      <a16:colId xmlns:a16="http://schemas.microsoft.com/office/drawing/2014/main" xmlns="" val="20006"/>
                    </a:ext>
                  </a:extLst>
                </a:gridCol>
                <a:gridCol w="208280">
                  <a:extLst>
                    <a:ext uri="{9D8B030D-6E8A-4147-A177-3AD203B41FA5}">
                      <a16:colId xmlns:a16="http://schemas.microsoft.com/office/drawing/2014/main" xmlns="" val="20007"/>
                    </a:ext>
                  </a:extLst>
                </a:gridCol>
                <a:gridCol w="1988531">
                  <a:extLst>
                    <a:ext uri="{9D8B030D-6E8A-4147-A177-3AD203B41FA5}">
                      <a16:colId xmlns:a16="http://schemas.microsoft.com/office/drawing/2014/main" xmlns="" val="1723617083"/>
                    </a:ext>
                  </a:extLst>
                </a:gridCol>
              </a:tblGrid>
              <a:tr h="419552">
                <a:tc gridSpan="2">
                  <a:txBody>
                    <a:bodyPr/>
                    <a:lstStyle/>
                    <a:p>
                      <a:pPr algn="ctr"/>
                      <a:r>
                        <a:rPr lang="en-US" b="1" dirty="0">
                          <a:solidFill>
                            <a:schemeClr val="bg1"/>
                          </a:solidFill>
                          <a:latin typeface="Gill Sans MT" panose="020B0502020104020203" pitchFamily="34" charset="0"/>
                        </a:rPr>
                        <a:t>Data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gridSpan="3">
                  <a:txBody>
                    <a:bodyPr/>
                    <a:lstStyle/>
                    <a:p>
                      <a:pPr algn="ctr"/>
                      <a:r>
                        <a:rPr lang="en-US" dirty="0">
                          <a:solidFill>
                            <a:schemeClr val="tx1"/>
                          </a:solidFill>
                          <a:latin typeface="Gill Sans MT" panose="020B0502020104020203" pitchFamily="34" charset="0"/>
                        </a:rPr>
                        <a:t>Analysis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en-U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tc gridSpan="2">
                  <a:txBody>
                    <a:bodyPr/>
                    <a:lstStyle/>
                    <a:p>
                      <a:endParaRPr lang="en-US" dirty="0">
                        <a:latin typeface="Gill Sans MT" panose="020B0502020104020203"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0"/>
                  </a:ext>
                </a:extLst>
              </a:tr>
              <a:tr h="419552">
                <a:tc>
                  <a:txBody>
                    <a:bodyPr/>
                    <a:lstStyle/>
                    <a:p>
                      <a:endParaRPr lang="en-US" b="1" dirty="0">
                        <a:solidFill>
                          <a:schemeClr val="bg1"/>
                        </a:solidFill>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r>
                        <a:rPr lang="en-US" dirty="0">
                          <a:latin typeface="Gill Sans MT" panose="020B0502020104020203" pitchFamily="34" charset="0"/>
                        </a:rPr>
                        <a:t>Defining supply chain: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endParaRPr lang="en-US"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tc gridSpan="2">
                  <a:txBody>
                    <a:bodyPr/>
                    <a:lstStyle/>
                    <a:p>
                      <a:endParaRPr lang="en-US" dirty="0">
                        <a:latin typeface="Gill Sans MT" panose="020B0502020104020203"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1"/>
                  </a:ext>
                </a:extLst>
              </a:tr>
              <a:tr h="1136887">
                <a:tc gridSpan="2">
                  <a:txBody>
                    <a:bodyPr/>
                    <a:lstStyle/>
                    <a:p>
                      <a:pPr algn="ctr"/>
                      <a:r>
                        <a:rPr lang="en-US" b="1" dirty="0">
                          <a:solidFill>
                            <a:schemeClr val="bg1"/>
                          </a:solidFill>
                          <a:latin typeface="Gill Sans MT" panose="020B0502020104020203" pitchFamily="34" charset="0"/>
                        </a:rPr>
                        <a:t>Supply Chain Map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indent="0">
                        <a:buAutoNum type="arabicPeriod"/>
                      </a:pPr>
                      <a:r>
                        <a:rPr lang="en-US" dirty="0">
                          <a:latin typeface="Gill Sans MT" panose="020B0502020104020203" pitchFamily="34" charset="0"/>
                        </a:rPr>
                        <a:t> Structure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3">
                  <a:txBody>
                    <a:bodyPr/>
                    <a:lstStyle/>
                    <a:p>
                      <a:pPr algn="ctr"/>
                      <a:r>
                        <a:rPr lang="en-US" dirty="0">
                          <a:latin typeface="Gill Sans MT" panose="020B0502020104020203" pitchFamily="34" charset="0"/>
                        </a:rPr>
                        <a:t>Synthesis</a:t>
                      </a:r>
                      <a:r>
                        <a:rPr lang="en-US" baseline="0" dirty="0">
                          <a:latin typeface="Gill Sans MT" panose="020B0502020104020203" pitchFamily="34" charset="0"/>
                        </a:rPr>
                        <a:t> and feedback</a:t>
                      </a:r>
                      <a:endParaRPr lang="en-US" dirty="0">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p>
                      <a:endParaRPr lang="en-US" dirty="0">
                        <a:latin typeface="Gill Sans MT" panose="020B0502020104020203" pitchFamily="34" charset="0"/>
                      </a:endParaRPr>
                    </a:p>
                    <a:p>
                      <a:endParaRPr lang="en-US" dirty="0">
                        <a:latin typeface="Gill Sans MT" panose="020B0502020104020203" pitchFamily="34" charset="0"/>
                      </a:endParaRPr>
                    </a:p>
                    <a:p>
                      <a:endParaRPr lang="en-US" dirty="0">
                        <a:latin typeface="Gill Sans MT" panose="020B0502020104020203" pitchFamily="34" charset="0"/>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419552">
                <a:tc>
                  <a:txBody>
                    <a:bodyPr/>
                    <a:lstStyle/>
                    <a:p>
                      <a:pPr algn="ctr"/>
                      <a:endParaRPr lang="en-US" b="1" dirty="0">
                        <a:solidFill>
                          <a:schemeClr val="bg1"/>
                        </a:solidFill>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lang="en-US" dirty="0">
                          <a:latin typeface="Gill Sans MT" panose="020B0502020104020203" pitchFamily="34" charset="0"/>
                        </a:rPr>
                        <a:t>2. M</a:t>
                      </a:r>
                      <a:r>
                        <a:rPr lang="en-US" baseline="0" dirty="0">
                          <a:latin typeface="Gill Sans MT" panose="020B0502020104020203" pitchFamily="34" charset="0"/>
                        </a:rPr>
                        <a:t>aturity</a:t>
                      </a:r>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rowSpan="6" gridSpan="2">
                  <a:txBody>
                    <a:bodyPr/>
                    <a:lstStyle/>
                    <a:p>
                      <a:r>
                        <a:rPr lang="en-US" b="1" dirty="0">
                          <a:latin typeface="Gill Sans MT" panose="020B0502020104020203" pitchFamily="34" charset="0"/>
                        </a:rPr>
                        <a:t>Results</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0000">
                        <a:alpha val="44000"/>
                      </a:srgbClr>
                    </a:solidFill>
                  </a:tcPr>
                </a:tc>
                <a:tc rowSpan="6" hMerge="1">
                  <a:txBody>
                    <a:bodyPr/>
                    <a:lstStyle/>
                    <a:p>
                      <a:endParaRPr lang="en-US"/>
                    </a:p>
                  </a:txBody>
                  <a:tcPr/>
                </a:tc>
                <a:extLst>
                  <a:ext uri="{0D108BD9-81ED-4DB2-BD59-A6C34878D82A}">
                    <a16:rowId xmlns:a16="http://schemas.microsoft.com/office/drawing/2014/main" xmlns="" val="10003"/>
                  </a:ext>
                </a:extLst>
              </a:tr>
              <a:tr h="232732">
                <a:tc gridSpan="2">
                  <a:txBody>
                    <a:bodyPr/>
                    <a:lstStyle/>
                    <a:p>
                      <a:pPr algn="ctr"/>
                      <a:r>
                        <a:rPr lang="en-US" b="1" dirty="0">
                          <a:solidFill>
                            <a:schemeClr val="bg1"/>
                          </a:solidFill>
                          <a:latin typeface="Gill Sans MT" panose="020B0502020104020203" pitchFamily="34" charset="0"/>
                        </a:rPr>
                        <a:t>KPIs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lang="en-US" dirty="0">
                          <a:latin typeface="Gill Sans MT" panose="020B0502020104020203" pitchFamily="34" charset="0"/>
                        </a:rPr>
                        <a:t>3. P</a:t>
                      </a:r>
                      <a:r>
                        <a:rPr lang="en-US" baseline="0" dirty="0">
                          <a:latin typeface="Gill Sans MT" panose="020B0502020104020203" pitchFamily="34" charset="0"/>
                        </a:rPr>
                        <a:t>erformance</a:t>
                      </a:r>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en-US"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hMerge="1" vMerge="1">
                  <a:txBody>
                    <a:bodyPr/>
                    <a:lstStyle/>
                    <a:p>
                      <a:endParaRPr lang="en-US"/>
                    </a:p>
                  </a:txBody>
                  <a:tcPr/>
                </a:tc>
                <a:extLst>
                  <a:ext uri="{0D108BD9-81ED-4DB2-BD59-A6C34878D82A}">
                    <a16:rowId xmlns:a16="http://schemas.microsoft.com/office/drawing/2014/main" xmlns="" val="10004"/>
                  </a:ext>
                </a:extLst>
              </a:tr>
              <a:tr h="362606">
                <a:tc>
                  <a:txBody>
                    <a:bodyPr/>
                    <a:lstStyle/>
                    <a:p>
                      <a:endParaRPr lang="en-US" b="1" dirty="0">
                        <a:solidFill>
                          <a:schemeClr val="bg1"/>
                        </a:solidFill>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lang="en-US" dirty="0">
                          <a:latin typeface="Gill Sans MT" panose="020B0502020104020203" pitchFamily="34" charset="0"/>
                        </a:rPr>
                        <a:t>And areas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endParaRPr lang="en-US"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vMerge="1">
                  <a:txBody>
                    <a:bodyPr/>
                    <a:lstStyle/>
                    <a:p>
                      <a:endParaRPr lang="en-US"/>
                    </a:p>
                  </a:txBody>
                  <a:tcPr/>
                </a:tc>
                <a:extLst>
                  <a:ext uri="{0D108BD9-81ED-4DB2-BD59-A6C34878D82A}">
                    <a16:rowId xmlns:a16="http://schemas.microsoft.com/office/drawing/2014/main" xmlns="" val="10005"/>
                  </a:ext>
                </a:extLst>
              </a:tr>
              <a:tr h="0">
                <a:tc rowSpan="2" gridSpan="2">
                  <a:txBody>
                    <a:bodyPr/>
                    <a:lstStyle/>
                    <a:p>
                      <a:pPr algn="ctr"/>
                      <a:r>
                        <a:rPr lang="en-US" b="1" dirty="0">
                          <a:solidFill>
                            <a:schemeClr val="bg1"/>
                          </a:solidFill>
                          <a:latin typeface="Gill Sans MT" panose="020B0502020104020203" pitchFamily="34" charset="0"/>
                        </a:rPr>
                        <a:t>Capability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rowSpan="2" h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rowSpan="2">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rowSpan="2">
                  <a:txBody>
                    <a:bodyPr/>
                    <a:lstStyle/>
                    <a:p>
                      <a:r>
                        <a:rPr lang="en-US" dirty="0">
                          <a:latin typeface="Gill Sans MT" panose="020B0502020104020203" pitchFamily="34" charset="0"/>
                        </a:rPr>
                        <a:t>1. Of success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rowSpan="2">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rowSpan="4">
                  <a:txBody>
                    <a:bodyPr/>
                    <a:lstStyle/>
                    <a:p>
                      <a:pPr algn="ctr"/>
                      <a:r>
                        <a:rPr lang="en-US" dirty="0">
                          <a:latin typeface="Gill Sans MT" panose="020B0502020104020203" pitchFamily="34" charset="0"/>
                        </a:rPr>
                        <a:t>Other data collected before / during</a:t>
                      </a:r>
                      <a:r>
                        <a:rPr lang="en-US" baseline="0" dirty="0">
                          <a:latin typeface="Gill Sans MT" panose="020B0502020104020203" pitchFamily="34" charset="0"/>
                        </a:rPr>
                        <a:t> the assessment</a:t>
                      </a:r>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en-US" dirty="0">
                        <a:latin typeface="Gill Sans MT" panose="020B0502020104020203"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hMerge="1" vMerge="1">
                  <a:txBody>
                    <a:bodyPr/>
                    <a:lstStyle/>
                    <a:p>
                      <a:endParaRPr lang="en-US"/>
                    </a:p>
                  </a:txBody>
                  <a:tcPr/>
                </a:tc>
                <a:extLst>
                  <a:ext uri="{0D108BD9-81ED-4DB2-BD59-A6C34878D82A}">
                    <a16:rowId xmlns:a16="http://schemas.microsoft.com/office/drawing/2014/main" xmlns="" val="10006"/>
                  </a:ext>
                </a:extLst>
              </a:tr>
              <a:tr h="302712">
                <a:tc gridSpan="2" vMerge="1">
                  <a:txBody>
                    <a:bodyPr/>
                    <a:lstStyle/>
                    <a:p>
                      <a:pPr algn="ctr"/>
                      <a:endParaRPr lang="en-US" b="1" dirty="0">
                        <a:solidFill>
                          <a:schemeClr val="bg1"/>
                        </a:solidFill>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hMerge="1" vMerge="1">
                  <a:txBody>
                    <a:bodyPr/>
                    <a:lstStyle/>
                    <a:p>
                      <a:endParaRPr lang="en-US"/>
                    </a:p>
                  </a:txBody>
                  <a:tcPr/>
                </a:tc>
                <a:tc vMerge="1">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vMerge="1">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vMerge="1">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en-US"/>
                    </a:p>
                  </a:txBody>
                  <a:tcPr/>
                </a:tc>
                <a:tc rowSpan="2">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en-US" dirty="0">
                        <a:latin typeface="Gill Sans MT" panose="020B0502020104020203"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vMerge="1">
                  <a:txBody>
                    <a:bodyPr/>
                    <a:lstStyle/>
                    <a:p>
                      <a:endParaRPr lang="en-US"/>
                    </a:p>
                  </a:txBody>
                  <a:tcPr/>
                </a:tc>
                <a:extLst>
                  <a:ext uri="{0D108BD9-81ED-4DB2-BD59-A6C34878D82A}">
                    <a16:rowId xmlns:a16="http://schemas.microsoft.com/office/drawing/2014/main" xmlns="" val="4187348321"/>
                  </a:ext>
                </a:extLst>
              </a:tr>
              <a:tr h="419552">
                <a:tc rowSpan="2" gridSpan="2">
                  <a:txBody>
                    <a:bodyPr/>
                    <a:lstStyle/>
                    <a:p>
                      <a:r>
                        <a:rPr lang="en-US" sz="2000" b="1" dirty="0">
                          <a:solidFill>
                            <a:schemeClr val="bg1"/>
                          </a:solidFill>
                          <a:latin typeface="Gill Sans MT" panose="020B0502020104020203" pitchFamily="34" charset="0"/>
                        </a:rPr>
                        <a:t>-Core</a:t>
                      </a:r>
                    </a:p>
                    <a:p>
                      <a:r>
                        <a:rPr lang="en-US" sz="2000" b="1" dirty="0">
                          <a:solidFill>
                            <a:schemeClr val="bg1"/>
                          </a:solidFill>
                          <a:latin typeface="Gill Sans MT" panose="020B0502020104020203" pitchFamily="34" charset="0"/>
                        </a:rPr>
                        <a:t>-Cross</a:t>
                      </a:r>
                      <a:r>
                        <a:rPr lang="en-US" sz="2000" b="1" baseline="0" dirty="0">
                          <a:solidFill>
                            <a:schemeClr val="bg1"/>
                          </a:solidFill>
                          <a:latin typeface="Gill Sans MT" panose="020B0502020104020203" pitchFamily="34" charset="0"/>
                        </a:rPr>
                        <a:t> cutting (Management, Finance, Policy/Governance, LMIS)</a:t>
                      </a:r>
                      <a:endParaRPr lang="en-US" sz="2000" b="1" dirty="0">
                        <a:solidFill>
                          <a:schemeClr val="bg1"/>
                        </a:solidFill>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h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lang="en-US" dirty="0">
                          <a:latin typeface="Gill Sans MT" panose="020B0502020104020203" pitchFamily="34" charset="0"/>
                        </a:rPr>
                        <a:t>2. For improvement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vMerge="1">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en-US" dirty="0">
                        <a:latin typeface="Gill Sans MT" panose="020B0502020104020203"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vMerge="1">
                  <a:txBody>
                    <a:bodyPr/>
                    <a:lstStyle/>
                    <a:p>
                      <a:endParaRPr lang="en-US"/>
                    </a:p>
                  </a:txBody>
                  <a:tcPr/>
                </a:tc>
                <a:extLst>
                  <a:ext uri="{0D108BD9-81ED-4DB2-BD59-A6C34878D82A}">
                    <a16:rowId xmlns:a16="http://schemas.microsoft.com/office/drawing/2014/main" xmlns="" val="10007"/>
                  </a:ext>
                </a:extLst>
              </a:tr>
              <a:tr h="1752919">
                <a:tc gridSpan="2" v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v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v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2">
                  <a:txBody>
                    <a:bodyPr/>
                    <a:lstStyle/>
                    <a:p>
                      <a:endParaRPr lang="en-US" dirty="0">
                        <a:latin typeface="Gill Sans MT" panose="020B0502020104020203"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8"/>
                  </a:ext>
                </a:extLst>
              </a:tr>
            </a:tbl>
          </a:graphicData>
        </a:graphic>
      </p:graphicFrame>
      <p:sp>
        <p:nvSpPr>
          <p:cNvPr id="8" name="Right Brace 7"/>
          <p:cNvSpPr/>
          <p:nvPr/>
        </p:nvSpPr>
        <p:spPr>
          <a:xfrm>
            <a:off x="3384362" y="204866"/>
            <a:ext cx="595544" cy="6552773"/>
          </a:xfrm>
          <a:prstGeom prst="rightBrace">
            <a:avLst>
              <a:gd name="adj1" fmla="val 0"/>
              <a:gd name="adj2" fmla="val 49489"/>
            </a:avLst>
          </a:prstGeom>
          <a:ln w="47625"/>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Right Brace 8"/>
          <p:cNvSpPr/>
          <p:nvPr/>
        </p:nvSpPr>
        <p:spPr>
          <a:xfrm>
            <a:off x="9055349" y="264125"/>
            <a:ext cx="380256" cy="6434254"/>
          </a:xfrm>
          <a:prstGeom prst="rightBrace">
            <a:avLst>
              <a:gd name="adj1" fmla="val 0"/>
              <a:gd name="adj2" fmla="val 50000"/>
            </a:avLst>
          </a:prstGeom>
          <a:ln w="41275">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5481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KPIs and Capability maturity scores work together to define</a:t>
            </a:r>
          </a:p>
        </p:txBody>
      </p:sp>
      <p:sp>
        <p:nvSpPr>
          <p:cNvPr id="4" name="Text Placeholder 3"/>
          <p:cNvSpPr>
            <a:spLocks noGrp="1"/>
          </p:cNvSpPr>
          <p:nvPr>
            <p:ph idx="1"/>
          </p:nvPr>
        </p:nvSpPr>
        <p:spPr/>
        <p:txBody>
          <a:bodyPr>
            <a:normAutofit/>
          </a:bodyPr>
          <a:lstStyle/>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Identify areas of higher/lower performance</a:t>
            </a:r>
          </a:p>
          <a:p>
            <a:pPr>
              <a:buFont typeface="Wingdings" panose="05000000000000000000" pitchFamily="2" charset="2"/>
              <a:buChar char="ü"/>
            </a:pPr>
            <a:r>
              <a:rPr lang="en-US" sz="3200" dirty="0">
                <a:latin typeface="Gill Sans MT" panose="020B0502020104020203" pitchFamily="34" charset="0"/>
              </a:rPr>
              <a:t>Identify areas of greater/lesser maturity</a:t>
            </a:r>
          </a:p>
          <a:p>
            <a:pPr>
              <a:buFont typeface="Wingdings" panose="05000000000000000000" pitchFamily="2" charset="2"/>
              <a:buChar char="ü"/>
            </a:pPr>
            <a:r>
              <a:rPr lang="en-US" sz="3200" dirty="0">
                <a:latin typeface="Gill Sans MT" panose="020B0502020104020203" pitchFamily="34" charset="0"/>
              </a:rPr>
              <a:t>Analysis process is to define how these may relate to each other</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(But, further, deeper dives may be in certain areas may be one of the recommendations of an NSCA)</a:t>
            </a:r>
          </a:p>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5640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High level questions</a:t>
            </a:r>
          </a:p>
        </p:txBody>
      </p:sp>
      <p:sp>
        <p:nvSpPr>
          <p:cNvPr id="4" name="Text Placeholder 3"/>
          <p:cNvSpPr>
            <a:spLocks noGrp="1"/>
          </p:cNvSpPr>
          <p:nvPr>
            <p:ph idx="1"/>
          </p:nvPr>
        </p:nvSpPr>
        <p:spPr/>
        <p:txBody>
          <a:bodyPr>
            <a:normAutofit/>
          </a:bodyPr>
          <a:lstStyle/>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What are the performance weaknesses?</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What capacity challenges might be contributing?</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What capability improvements might positively impact the key KPIs? </a:t>
            </a:r>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0346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399" y="408714"/>
            <a:ext cx="10363200" cy="580800"/>
          </a:xfrm>
        </p:spPr>
        <p:txBody>
          <a:bodyPr>
            <a:noAutofit/>
          </a:bodyPr>
          <a:lstStyle/>
          <a:p>
            <a:r>
              <a:rPr lang="en-US" sz="3200" b="1" dirty="0">
                <a:solidFill>
                  <a:srgbClr val="C00000"/>
                </a:solidFill>
                <a:latin typeface="Gill Sans MT" panose="020B0502020104020203" pitchFamily="34" charset="0"/>
              </a:rPr>
              <a:t>Can / should look at the data both ‘backwards’ and ‘forwards’</a:t>
            </a:r>
          </a:p>
        </p:txBody>
      </p:sp>
      <p:sp>
        <p:nvSpPr>
          <p:cNvPr id="4" name="Text Placeholder 3"/>
          <p:cNvSpPr>
            <a:spLocks noGrp="1"/>
          </p:cNvSpPr>
          <p:nvPr>
            <p:ph idx="1"/>
          </p:nvPr>
        </p:nvSpPr>
        <p:spPr>
          <a:xfrm>
            <a:off x="914399" y="1306835"/>
            <a:ext cx="10459233" cy="5142451"/>
          </a:xfrm>
        </p:spPr>
        <p:txBody>
          <a:bodyPr>
            <a:normAutofit/>
          </a:bodyPr>
          <a:lstStyle/>
          <a:p>
            <a:pPr>
              <a:buFont typeface="Wingdings" panose="05000000000000000000" pitchFamily="2" charset="2"/>
              <a:buChar char="ü"/>
            </a:pPr>
            <a:r>
              <a:rPr lang="en-US" sz="3200" dirty="0">
                <a:latin typeface="Gill Sans MT" panose="020B0502020104020203" pitchFamily="34" charset="0"/>
              </a:rPr>
              <a:t>Backwards: Start with the KPIs and then link CMM into the results.</a:t>
            </a:r>
          </a:p>
          <a:p>
            <a:pPr lvl="1">
              <a:buFont typeface="Arial" panose="020B0604020202020204" pitchFamily="34" charset="0"/>
              <a:buChar char="•"/>
            </a:pPr>
            <a:r>
              <a:rPr lang="en-US" sz="3200" dirty="0">
                <a:latin typeface="Gill Sans MT" panose="020B0502020104020203" pitchFamily="34" charset="0"/>
              </a:rPr>
              <a:t>But also: there are relations amongst the KPIs that should be assessed and understood.</a:t>
            </a:r>
          </a:p>
          <a:p>
            <a:pPr lvl="1">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Forward: Start with the cross cutting modules and then link to other parts of the CMM</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Also need to look ‘across levels’</a:t>
            </a:r>
          </a:p>
          <a:p>
            <a:pPr>
              <a:buFont typeface="Wingdings" panose="05000000000000000000" pitchFamily="2" charset="2"/>
              <a:buChar char="ü"/>
            </a:pPr>
            <a:endParaRPr lang="en-US" sz="3200" dirty="0">
              <a:latin typeface="Gill Sans MT" panose="020B0502020104020203" pitchFamily="34" charset="0"/>
            </a:endParaRPr>
          </a:p>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9726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7653126" y="1458092"/>
            <a:ext cx="4281563" cy="4695669"/>
          </a:xfrm>
          <a:prstGeom prst="rect">
            <a:avLst/>
          </a:prstGeom>
          <a:solidFill>
            <a:schemeClr val="bg1"/>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endParaRPr>
          </a:p>
        </p:txBody>
      </p:sp>
      <p:sp>
        <p:nvSpPr>
          <p:cNvPr id="17" name="Rectangle 16"/>
          <p:cNvSpPr/>
          <p:nvPr/>
        </p:nvSpPr>
        <p:spPr>
          <a:xfrm>
            <a:off x="761999" y="1380459"/>
            <a:ext cx="5658678" cy="4695669"/>
          </a:xfrm>
          <a:prstGeom prst="rect">
            <a:avLst/>
          </a:prstGeom>
          <a:solidFill>
            <a:schemeClr val="bg1"/>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endParaRPr>
          </a:p>
        </p:txBody>
      </p:sp>
      <p:sp>
        <p:nvSpPr>
          <p:cNvPr id="3" name="Title 2"/>
          <p:cNvSpPr>
            <a:spLocks noGrp="1"/>
          </p:cNvSpPr>
          <p:nvPr>
            <p:ph type="title"/>
          </p:nvPr>
        </p:nvSpPr>
        <p:spPr>
          <a:xfrm>
            <a:off x="379143" y="247941"/>
            <a:ext cx="12467062" cy="580800"/>
          </a:xfrm>
        </p:spPr>
        <p:txBody>
          <a:bodyPr>
            <a:noAutofit/>
          </a:bodyPr>
          <a:lstStyle/>
          <a:p>
            <a:r>
              <a:rPr lang="en-US" sz="3200" b="1" dirty="0">
                <a:solidFill>
                  <a:srgbClr val="C00000"/>
                </a:solidFill>
                <a:latin typeface="Gill Sans MT" panose="020B0502020104020203" pitchFamily="34" charset="0"/>
              </a:rPr>
              <a:t>Looking at the data working ‘backwards’ (simplified example)</a:t>
            </a:r>
          </a:p>
        </p:txBody>
      </p:sp>
      <p:sp>
        <p:nvSpPr>
          <p:cNvPr id="2" name="Slide Number Placeholder 1"/>
          <p:cNvSpPr>
            <a:spLocks noGrp="1"/>
          </p:cNvSpPr>
          <p:nvPr>
            <p:ph type="sldNum" sz="quarter" idx="12"/>
          </p:nvPr>
        </p:nvSpPr>
        <p:spPr>
          <a:xfrm>
            <a:off x="8610600" y="6720791"/>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tint val="75000"/>
                </a:prstClr>
              </a:solidFill>
              <a:effectLst/>
              <a:uLnTx/>
              <a:uFillTx/>
              <a:latin typeface="Gill Sans MT" panose="020B0502020104020203" pitchFamily="34" charset="0"/>
              <a:ea typeface="+mn-ea"/>
              <a:cs typeface="+mn-cs"/>
            </a:endParaRPr>
          </a:p>
        </p:txBody>
      </p:sp>
      <p:sp>
        <p:nvSpPr>
          <p:cNvPr id="5" name="TextBox 4"/>
          <p:cNvSpPr txBox="1"/>
          <p:nvPr/>
        </p:nvSpPr>
        <p:spPr>
          <a:xfrm>
            <a:off x="907773" y="1770902"/>
            <a:ext cx="2411897" cy="2677656"/>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Stock out data </a:t>
            </a:r>
            <a:r>
              <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(SDP)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Gill Sans MT" panose="020B0502020104020203" pitchFamily="34" charset="0"/>
                <a:ea typeface="+mn-ea"/>
                <a:cs typeface="+mn-cs"/>
              </a:rPr>
              <a:t>-Stockouts!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Stocked according to plan?</a:t>
            </a:r>
          </a:p>
        </p:txBody>
      </p:sp>
      <p:sp>
        <p:nvSpPr>
          <p:cNvPr id="8" name="TextBox 7"/>
          <p:cNvSpPr txBox="1"/>
          <p:nvPr/>
        </p:nvSpPr>
        <p:spPr>
          <a:xfrm>
            <a:off x="3677475" y="2100440"/>
            <a:ext cx="2411897" cy="1569660"/>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Ordering data?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-On time?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-In full?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-Emergency?</a:t>
            </a:r>
          </a:p>
        </p:txBody>
      </p:sp>
      <p:cxnSp>
        <p:nvCxnSpPr>
          <p:cNvPr id="10" name="Straight Arrow Connector 9"/>
          <p:cNvCxnSpPr/>
          <p:nvPr/>
        </p:nvCxnSpPr>
        <p:spPr>
          <a:xfrm flipH="1">
            <a:off x="3359425" y="5177500"/>
            <a:ext cx="4976191" cy="0"/>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3677476" y="4050920"/>
            <a:ext cx="2411897" cy="830997"/>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Stock out data? </a:t>
            </a:r>
            <a:r>
              <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(Supplier)</a:t>
            </a:r>
          </a:p>
        </p:txBody>
      </p:sp>
      <p:cxnSp>
        <p:nvCxnSpPr>
          <p:cNvPr id="12" name="Straight Arrow Connector 11"/>
          <p:cNvCxnSpPr/>
          <p:nvPr/>
        </p:nvCxnSpPr>
        <p:spPr>
          <a:xfrm flipH="1">
            <a:off x="3359425" y="2078783"/>
            <a:ext cx="4976191" cy="0"/>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2120346" y="4448558"/>
            <a:ext cx="0" cy="3808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endCxn id="8" idx="1"/>
          </p:cNvCxnSpPr>
          <p:nvPr/>
        </p:nvCxnSpPr>
        <p:spPr>
          <a:xfrm flipV="1">
            <a:off x="3359425" y="2885270"/>
            <a:ext cx="318050" cy="2"/>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4883424" y="3670100"/>
            <a:ext cx="0" cy="3808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947530" y="4839713"/>
            <a:ext cx="2411897" cy="461665"/>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Adequate HR?</a:t>
            </a:r>
            <a:endPar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sp>
        <p:nvSpPr>
          <p:cNvPr id="19" name="TextBox 18"/>
          <p:cNvSpPr txBox="1"/>
          <p:nvPr/>
        </p:nvSpPr>
        <p:spPr>
          <a:xfrm>
            <a:off x="1" y="1256731"/>
            <a:ext cx="1497495" cy="461665"/>
          </a:xfrm>
          <a:prstGeom prst="rect">
            <a:avLst/>
          </a:prstGeom>
          <a:solidFill>
            <a:schemeClr val="bg1"/>
          </a:solidFill>
          <a:ln>
            <a:solidFill>
              <a:schemeClr val="accent1"/>
            </a:solidFill>
            <a:prstDash val="dash"/>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KPI Data</a:t>
            </a:r>
            <a:endPar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sp>
        <p:nvSpPr>
          <p:cNvPr id="21" name="TextBox 20"/>
          <p:cNvSpPr txBox="1"/>
          <p:nvPr/>
        </p:nvSpPr>
        <p:spPr>
          <a:xfrm>
            <a:off x="6897757" y="1123744"/>
            <a:ext cx="1133060" cy="830997"/>
          </a:xfrm>
          <a:prstGeom prst="rect">
            <a:avLst/>
          </a:prstGeom>
          <a:solidFill>
            <a:schemeClr val="bg1"/>
          </a:solidFill>
          <a:ln>
            <a:solidFill>
              <a:schemeClr val="accent1"/>
            </a:solidFill>
            <a:prstDash val="dash"/>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CMMData</a:t>
            </a:r>
            <a:endPar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sp>
        <p:nvSpPr>
          <p:cNvPr id="22" name="TextBox 21"/>
          <p:cNvSpPr txBox="1"/>
          <p:nvPr/>
        </p:nvSpPr>
        <p:spPr>
          <a:xfrm>
            <a:off x="8335616" y="3364637"/>
            <a:ext cx="2411897" cy="830997"/>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LMIS low maturity areas?</a:t>
            </a:r>
            <a:endPar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sp>
        <p:nvSpPr>
          <p:cNvPr id="23" name="TextBox 22"/>
          <p:cNvSpPr txBox="1"/>
          <p:nvPr/>
        </p:nvSpPr>
        <p:spPr>
          <a:xfrm>
            <a:off x="8335617" y="1994389"/>
            <a:ext cx="2411897" cy="1200329"/>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Warehousing / storage low maturity areas?</a:t>
            </a:r>
            <a:endPar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sp>
        <p:nvSpPr>
          <p:cNvPr id="24" name="TextBox 23"/>
          <p:cNvSpPr txBox="1"/>
          <p:nvPr/>
        </p:nvSpPr>
        <p:spPr>
          <a:xfrm>
            <a:off x="8335617" y="4655046"/>
            <a:ext cx="2411897" cy="1200329"/>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Human resources low maturity areas?</a:t>
            </a:r>
            <a:endPar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cxnSp>
        <p:nvCxnSpPr>
          <p:cNvPr id="26" name="Straight Arrow Connector 25"/>
          <p:cNvCxnSpPr/>
          <p:nvPr/>
        </p:nvCxnSpPr>
        <p:spPr>
          <a:xfrm flipH="1">
            <a:off x="6089372" y="3511379"/>
            <a:ext cx="2246244" cy="0"/>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4747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98471"/>
            <a:ext cx="10515600" cy="1325563"/>
          </a:xfrm>
        </p:spPr>
        <p:txBody>
          <a:bodyPr>
            <a:noAutofit/>
          </a:bodyPr>
          <a:lstStyle/>
          <a:p>
            <a:r>
              <a:rPr lang="en-US" sz="3200" b="1" dirty="0">
                <a:solidFill>
                  <a:srgbClr val="C00000"/>
                </a:solidFill>
                <a:latin typeface="Gill Sans MT" panose="020B0502020104020203" pitchFamily="34" charset="0"/>
              </a:rPr>
              <a:t>Looking at the data backwards (easier example)</a:t>
            </a:r>
          </a:p>
        </p:txBody>
      </p:sp>
      <p:sp>
        <p:nvSpPr>
          <p:cNvPr id="4" name="Text Placeholder 3"/>
          <p:cNvSpPr>
            <a:spLocks noGrp="1"/>
          </p:cNvSpPr>
          <p:nvPr>
            <p:ph idx="1"/>
          </p:nvPr>
        </p:nvSpPr>
        <p:spPr>
          <a:xfrm>
            <a:off x="914400" y="892098"/>
            <a:ext cx="10939346" cy="6478858"/>
          </a:xfrm>
        </p:spPr>
        <p:txBody>
          <a:bodyPr>
            <a:normAutofit/>
          </a:bodyPr>
          <a:lstStyle/>
          <a:p>
            <a:pPr>
              <a:buFont typeface="Wingdings" panose="05000000000000000000" pitchFamily="2" charset="2"/>
              <a:buChar char="ü"/>
            </a:pPr>
            <a:r>
              <a:rPr lang="en-US" sz="3200" dirty="0">
                <a:latin typeface="Gill Sans MT" panose="020B0502020104020203" pitchFamily="34" charset="0"/>
              </a:rPr>
              <a:t>If there is poor forecast accuracy for most of commodities assessed:</a:t>
            </a:r>
          </a:p>
          <a:p>
            <a:pPr>
              <a:buFont typeface="Wingdings" panose="05000000000000000000" pitchFamily="2" charset="2"/>
              <a:buChar char="ü"/>
            </a:pPr>
            <a:r>
              <a:rPr lang="en-US" sz="3200" dirty="0">
                <a:latin typeface="Gill Sans MT" panose="020B0502020104020203" pitchFamily="34" charset="0"/>
              </a:rPr>
              <a:t>Look at the CMM module of forecasting</a:t>
            </a:r>
          </a:p>
          <a:p>
            <a:pPr lvl="1">
              <a:buFont typeface="Arial" panose="020B0604020202020204" pitchFamily="34" charset="0"/>
              <a:buChar char="•"/>
            </a:pPr>
            <a:r>
              <a:rPr lang="en-US" sz="3200" dirty="0">
                <a:latin typeface="Gill Sans MT" panose="020B0502020104020203" pitchFamily="34" charset="0"/>
              </a:rPr>
              <a:t>Is forecasts quality checked, adjustments made?</a:t>
            </a:r>
          </a:p>
          <a:p>
            <a:pPr lvl="1">
              <a:buFont typeface="Arial" panose="020B0604020202020204" pitchFamily="34" charset="0"/>
              <a:buChar char="•"/>
            </a:pPr>
            <a:r>
              <a:rPr lang="en-US" sz="3200" dirty="0">
                <a:latin typeface="Gill Sans MT" panose="020B0502020104020203" pitchFamily="34" charset="0"/>
              </a:rPr>
              <a:t>What data are used</a:t>
            </a:r>
          </a:p>
          <a:p>
            <a:pPr lvl="1">
              <a:buFont typeface="Arial" panose="020B0604020202020204" pitchFamily="34" charset="0"/>
              <a:buChar char="•"/>
            </a:pPr>
            <a:r>
              <a:rPr lang="en-US" sz="3200" dirty="0">
                <a:latin typeface="Gill Sans MT" panose="020B0502020104020203" pitchFamily="34" charset="0"/>
              </a:rPr>
              <a:t>Are data up to date? Checked for quality?</a:t>
            </a:r>
          </a:p>
          <a:p>
            <a:pPr lvl="1">
              <a:buFont typeface="Arial" panose="020B0604020202020204" pitchFamily="34" charset="0"/>
              <a:buChar char="•"/>
            </a:pPr>
            <a:r>
              <a:rPr lang="en-US" sz="3200" dirty="0">
                <a:latin typeface="Gill Sans MT" panose="020B0502020104020203" pitchFamily="34" charset="0"/>
              </a:rPr>
              <a:t>How are forecasts done?</a:t>
            </a:r>
          </a:p>
          <a:p>
            <a:pPr lvl="1">
              <a:buFont typeface="Wingdings" panose="05000000000000000000" pitchFamily="2" charset="2"/>
              <a:buChar char="ü"/>
            </a:pPr>
            <a:endParaRPr lang="en-US" sz="3200" dirty="0">
              <a:latin typeface="Gill Sans MT" panose="020B0502020104020203" pitchFamily="34" charset="0"/>
            </a:endParaRPr>
          </a:p>
          <a:p>
            <a:pPr lvl="1">
              <a:buFont typeface="Wingdings" panose="05000000000000000000" pitchFamily="2" charset="2"/>
              <a:buChar char="ü"/>
            </a:pPr>
            <a:r>
              <a:rPr lang="en-US" sz="3200" u="sng" dirty="0">
                <a:latin typeface="Gill Sans MT" panose="020B0502020104020203" pitchFamily="34" charset="0"/>
              </a:rPr>
              <a:t>Procurement Question 401</a:t>
            </a:r>
            <a:r>
              <a:rPr lang="en-US" sz="3200" dirty="0">
                <a:latin typeface="Gill Sans MT" panose="020B0502020104020203" pitchFamily="34" charset="0"/>
              </a:rPr>
              <a:t>: </a:t>
            </a:r>
            <a:r>
              <a:rPr lang="en-US" sz="3200" dirty="0">
                <a:latin typeface="Gill Sans MT" panose="020B0502020104020203" pitchFamily="34" charset="0"/>
              </a:rPr>
              <a:t>During sourcing and procurement (prequalification or bidding), is reference made to the following</a:t>
            </a:r>
            <a:r>
              <a:rPr lang="en-US" sz="3200" dirty="0" smtClean="0">
                <a:latin typeface="Gill Sans MT" panose="020B0502020104020203" pitchFamily="34" charset="0"/>
              </a:rPr>
              <a:t>?</a:t>
            </a:r>
          </a:p>
          <a:p>
            <a:pPr marL="457200" lvl="1" indent="0">
              <a:buNone/>
            </a:pPr>
            <a:r>
              <a:rPr lang="en-US" sz="3200" dirty="0">
                <a:latin typeface="Gill Sans MT" panose="020B0502020104020203" pitchFamily="34" charset="0"/>
              </a:rPr>
              <a:t>	</a:t>
            </a:r>
            <a:r>
              <a:rPr lang="en-US" sz="3465" dirty="0" smtClean="0">
                <a:latin typeface="Gill Sans MT" panose="020B0502020104020203" pitchFamily="34" charset="0"/>
              </a:rPr>
              <a:t>…</a:t>
            </a:r>
            <a:r>
              <a:rPr lang="en-US" sz="3465" dirty="0">
                <a:latin typeface="Gill Sans MT" panose="020B0502020104020203" pitchFamily="34" charset="0"/>
              </a:rPr>
              <a:t>forecasts</a:t>
            </a:r>
          </a:p>
          <a:p>
            <a:pPr>
              <a:buFont typeface="Wingdings" panose="05000000000000000000" pitchFamily="2" charset="2"/>
              <a:buChar char="ü"/>
            </a:pPr>
            <a:endParaRPr lang="en-US" sz="3200" dirty="0">
              <a:latin typeface="Gill Sans MT" panose="020B0502020104020203" pitchFamily="34" charset="0"/>
            </a:endParaRPr>
          </a:p>
          <a:p>
            <a:pPr>
              <a:buFont typeface="Arial" panose="020B0604020202020204" pitchFamily="34" charset="0"/>
              <a:buChar char="•"/>
            </a:pPr>
            <a:endParaRPr lang="en-US" sz="3200"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1360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136525"/>
            <a:ext cx="10515600" cy="1325563"/>
          </a:xfrm>
        </p:spPr>
        <p:txBody>
          <a:bodyPr>
            <a:noAutofit/>
          </a:bodyPr>
          <a:lstStyle/>
          <a:p>
            <a:r>
              <a:rPr lang="en-US" sz="3200" b="1" dirty="0">
                <a:solidFill>
                  <a:srgbClr val="C00000"/>
                </a:solidFill>
                <a:latin typeface="Gill Sans MT" panose="020B0502020104020203" pitchFamily="34" charset="0"/>
              </a:rPr>
              <a:t>Looking at the data ‘forwards’</a:t>
            </a:r>
          </a:p>
        </p:txBody>
      </p:sp>
      <p:sp>
        <p:nvSpPr>
          <p:cNvPr id="4" name="Text Placeholder 3"/>
          <p:cNvSpPr>
            <a:spLocks noGrp="1"/>
          </p:cNvSpPr>
          <p:nvPr>
            <p:ph idx="1"/>
          </p:nvPr>
        </p:nvSpPr>
        <p:spPr>
          <a:xfrm>
            <a:off x="838200" y="1382751"/>
            <a:ext cx="10515600" cy="4794212"/>
          </a:xfrm>
        </p:spPr>
        <p:txBody>
          <a:bodyPr>
            <a:normAutofit/>
          </a:bodyPr>
          <a:lstStyle/>
          <a:p>
            <a:pPr>
              <a:buFont typeface="Wingdings" panose="05000000000000000000" pitchFamily="2" charset="2"/>
              <a:buChar char="ü"/>
            </a:pPr>
            <a:r>
              <a:rPr lang="en-US" sz="3200" dirty="0">
                <a:latin typeface="Gill Sans MT" panose="020B0502020104020203" pitchFamily="34" charset="0"/>
              </a:rPr>
              <a:t>Distal causes may (or may not) override proximate causes</a:t>
            </a:r>
          </a:p>
          <a:p>
            <a:pPr lvl="1">
              <a:buFont typeface="Arial" panose="020B0604020202020204" pitchFamily="34" charset="0"/>
              <a:buChar char="•"/>
            </a:pPr>
            <a:r>
              <a:rPr lang="en-US" sz="3200" dirty="0">
                <a:latin typeface="Gill Sans MT" panose="020B0502020104020203" pitchFamily="34" charset="0"/>
              </a:rPr>
              <a:t>Money shortfall </a:t>
            </a:r>
            <a:r>
              <a:rPr lang="en-US" sz="3200" u="sng" dirty="0">
                <a:latin typeface="Gill Sans MT" panose="020B0502020104020203" pitchFamily="34" charset="0"/>
              </a:rPr>
              <a:t>may</a:t>
            </a:r>
            <a:r>
              <a:rPr lang="en-US" sz="3200" dirty="0">
                <a:latin typeface="Gill Sans MT" panose="020B0502020104020203" pitchFamily="34" charset="0"/>
              </a:rPr>
              <a:t> affect stockouts more than pharmacy management…</a:t>
            </a:r>
          </a:p>
          <a:p>
            <a:pPr lvl="1">
              <a:buFont typeface="Arial" panose="020B0604020202020204" pitchFamily="34" charset="0"/>
              <a:buChar char="•"/>
            </a:pPr>
            <a:r>
              <a:rPr lang="en-US" sz="3200" dirty="0">
                <a:latin typeface="Gill Sans MT" panose="020B0502020104020203" pitchFamily="34" charset="0"/>
              </a:rPr>
              <a:t>Start with the ‘cross cutting’ modules and questions in the CMM</a:t>
            </a:r>
          </a:p>
          <a:p>
            <a:pPr>
              <a:buFont typeface="Arial" panose="020B0604020202020204" pitchFamily="34" charset="0"/>
              <a:buChar char="•"/>
            </a:pPr>
            <a:endParaRPr lang="en-US" sz="3200"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52644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TotalTime>
  <Words>4220</Words>
  <Application>Microsoft Office PowerPoint</Application>
  <PresentationFormat>Widescreen</PresentationFormat>
  <Paragraphs>259</Paragraphs>
  <Slides>19</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Light</vt:lpstr>
      <vt:lpstr>Gill Sans MT</vt:lpstr>
      <vt:lpstr>Times</vt:lpstr>
      <vt:lpstr>Wingdings</vt:lpstr>
      <vt:lpstr>Office Theme</vt:lpstr>
      <vt:lpstr>PowerPoint Presentation</vt:lpstr>
      <vt:lpstr>Data analysis is both iterative and a team activity</vt:lpstr>
      <vt:lpstr>Framework</vt:lpstr>
      <vt:lpstr>KPIs and Capability maturity scores work together to define</vt:lpstr>
      <vt:lpstr>High level questions</vt:lpstr>
      <vt:lpstr>Can / should look at the data both ‘backwards’ and ‘forwards’</vt:lpstr>
      <vt:lpstr>Looking at the data working ‘backwards’ (simplified example)</vt:lpstr>
      <vt:lpstr>Looking at the data backwards (easier example)</vt:lpstr>
      <vt:lpstr>Looking at the data ‘forwards’</vt:lpstr>
      <vt:lpstr>Examples of looking at the data ‘forwards’</vt:lpstr>
      <vt:lpstr>Notes (1)</vt:lpstr>
      <vt:lpstr>Notes (2)</vt:lpstr>
      <vt:lpstr>Optional analyses</vt:lpstr>
      <vt:lpstr>Why optional?</vt:lpstr>
      <vt:lpstr>The supply chain is a complex system</vt:lpstr>
      <vt:lpstr>Caveats (1)</vt:lpstr>
      <vt:lpstr>Caveats (2)</vt:lpstr>
      <vt:lpstr>Type of advanced analyses</vt:lpstr>
      <vt:lpstr>How to do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Ben Johns</cp:lastModifiedBy>
  <cp:revision>48</cp:revision>
  <dcterms:created xsi:type="dcterms:W3CDTF">2018-05-01T03:53:35Z</dcterms:created>
  <dcterms:modified xsi:type="dcterms:W3CDTF">2018-08-22T14:20:41Z</dcterms:modified>
</cp:coreProperties>
</file>