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301" r:id="rId2"/>
    <p:sldId id="281" r:id="rId3"/>
    <p:sldId id="282" r:id="rId4"/>
    <p:sldId id="310" r:id="rId5"/>
    <p:sldId id="425"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58" autoAdjust="0"/>
    <p:restoredTop sz="60961" autoAdjust="0"/>
  </p:normalViewPr>
  <p:slideViewPr>
    <p:cSldViewPr snapToGrid="0">
      <p:cViewPr varScale="1">
        <p:scale>
          <a:sx n="53" d="100"/>
          <a:sy n="53" d="100"/>
        </p:scale>
        <p:origin x="1795" y="43"/>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291C70-431F-43F3-882F-3D5BBECB1160}" type="datetimeFigureOut">
              <a:rPr lang="en-US" smtClean="0"/>
              <a:t>9/17/2018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B1AEA3-8E71-4BE8-9394-E2C1302B336F}" type="slidenum">
              <a:rPr lang="en-US" smtClean="0"/>
              <a:t>‹#›</a:t>
            </a:fld>
            <a:endParaRPr lang="en-US"/>
          </a:p>
        </p:txBody>
      </p:sp>
    </p:spTree>
    <p:extLst>
      <p:ext uri="{BB962C8B-B14F-4D97-AF65-F5344CB8AC3E}">
        <p14:creationId xmlns:p14="http://schemas.microsoft.com/office/powerpoint/2010/main" val="748456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40964" name="Slide Number Placeholder 3">
            <a:extLst>
              <a:ext uri="{FF2B5EF4-FFF2-40B4-BE49-F238E27FC236}">
                <a16:creationId xmlns:a16="http://schemas.microsoft.com/office/drawing/2014/main"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C872BA43-7AC7-4C85-A475-09DD78EA8C9A}" type="slidenum">
              <a:rPr lang="en-US" altLang="en-US" sz="1200">
                <a:solidFill>
                  <a:prstClr val="black"/>
                </a:solidFill>
                <a:latin typeface="Times" charset="0"/>
              </a:rPr>
              <a:pPr>
                <a:defRPr/>
              </a:pPr>
              <a:t>1</a:t>
            </a:fld>
            <a:endParaRPr lang="en-US" altLang="en-US" sz="1200" dirty="0">
              <a:solidFill>
                <a:prstClr val="black"/>
              </a:solidFill>
              <a:latin typeface="Times" charset="0"/>
            </a:endParaRPr>
          </a:p>
        </p:txBody>
      </p:sp>
    </p:spTree>
    <p:extLst>
      <p:ext uri="{BB962C8B-B14F-4D97-AF65-F5344CB8AC3E}">
        <p14:creationId xmlns:p14="http://schemas.microsoft.com/office/powerpoint/2010/main" val="1488036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purpose of this session is to the purpose and usage of collecting and reporting on KPIs.  Although only 3 slides this presentation could lead to quite extensive discussions.  It is recommended that the presenter has available the KPI Definitions document to refer to if needed during the discussions to respond to detailed question on individual KPIs.</a:t>
            </a:r>
          </a:p>
          <a:p>
            <a:r>
              <a:rPr lang="en-US" dirty="0"/>
              <a:t>Key messages are:</a:t>
            </a:r>
          </a:p>
          <a:p>
            <a:pPr marL="171450" indent="-171450">
              <a:buFont typeface="Arial" charset="0"/>
              <a:buChar char="•"/>
            </a:pPr>
            <a:r>
              <a:rPr lang="en-US" dirty="0"/>
              <a:t>The Core KPIs must all be collected and reported on in all implementations</a:t>
            </a:r>
            <a:r>
              <a:rPr lang="en-US" baseline="0" dirty="0"/>
              <a:t> of NSCA 2.0.  In addition to be essential to understand the performance of the supply chain, these Core KPIs are used to compare performance across countries, and across time to assess progress.</a:t>
            </a:r>
          </a:p>
          <a:p>
            <a:pPr marL="171450" indent="-171450">
              <a:buFont typeface="Arial" charset="0"/>
              <a:buChar char="•"/>
            </a:pPr>
            <a:r>
              <a:rPr lang="en-US" baseline="0" dirty="0"/>
              <a:t>Ensure that trainees are aware of the KPI Definitions document, and read it thoroughly to understand the KPIs, and how data will be collected, analyzed and reported.</a:t>
            </a:r>
          </a:p>
          <a:p>
            <a:pPr marL="171450" indent="-171450">
              <a:buFont typeface="Arial" charset="0"/>
              <a:buChar char="•"/>
            </a:pPr>
            <a:r>
              <a:rPr lang="en-US" baseline="0" dirty="0"/>
              <a:t>Describe the purpose of the Optional KPIs and how they can be used.</a:t>
            </a:r>
          </a:p>
          <a:p>
            <a:pPr marL="171450" indent="-171450">
              <a:buFont typeface="Arial" charset="0"/>
              <a:buChar char="•"/>
            </a:pPr>
            <a:r>
              <a:rPr lang="en-US" baseline="0" dirty="0"/>
              <a:t>Stress that KPI definitions and formulae cannot be changed</a:t>
            </a:r>
          </a:p>
          <a:p>
            <a:pPr marL="171450" indent="-171450">
              <a:buFont typeface="Arial" charset="0"/>
              <a:buChar char="•"/>
            </a:pPr>
            <a:r>
              <a:rPr lang="en-US" baseline="0" dirty="0"/>
              <a:t>Mention that 7 of the Core KPIs may also be used for routine monitoring and management of supply chain operations.  This can be discussed further in the next slide when the title of these 7 KPIs are shown.</a:t>
            </a:r>
            <a:endParaRPr lang="en-US" dirty="0"/>
          </a:p>
        </p:txBody>
      </p:sp>
      <p:sp>
        <p:nvSpPr>
          <p:cNvPr id="4" name="Slide Number Placeholder 3"/>
          <p:cNvSpPr>
            <a:spLocks noGrp="1"/>
          </p:cNvSpPr>
          <p:nvPr>
            <p:ph type="sldNum" sz="quarter" idx="10"/>
          </p:nvPr>
        </p:nvSpPr>
        <p:spPr/>
        <p:txBody>
          <a:bodyPr/>
          <a:lstStyle/>
          <a:p>
            <a:fld id="{950B9C52-E2F9-4229-A752-FF3A322C8BC5}" type="slidenum">
              <a:rPr lang="en-US" smtClean="0"/>
              <a:t>2</a:t>
            </a:fld>
            <a:endParaRPr lang="en-US" dirty="0"/>
          </a:p>
        </p:txBody>
      </p:sp>
    </p:spTree>
    <p:extLst>
      <p:ext uri="{BB962C8B-B14F-4D97-AF65-F5344CB8AC3E}">
        <p14:creationId xmlns:p14="http://schemas.microsoft.com/office/powerpoint/2010/main" val="2622628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slide the presenter should go through each section of the KPI briefly describing the purpose of the KPIs in each sub-section e.g. Forecasting, procurement, Warehousing</a:t>
            </a:r>
            <a:r>
              <a:rPr lang="mr-IN" dirty="0"/>
              <a:t>…</a:t>
            </a:r>
            <a:r>
              <a:rPr lang="en-US" dirty="0"/>
              <a:t>. Etc.</a:t>
            </a:r>
          </a:p>
          <a:p>
            <a:r>
              <a:rPr lang="en-US" dirty="0"/>
              <a:t>In each section discuss</a:t>
            </a:r>
            <a:r>
              <a:rPr lang="en-US" baseline="0" dirty="0"/>
              <a:t> how the Optional KPIs can supplement to data and analysis obtained from the Core KPIs, and give examples of where and how this may be useful for deeper analysis, or if the a particular Optional KPI is directly relevant to the scope of the NSCA being conducted, or where a specific challenge, e.g. Customs delays (KPI2.7) may be relevant.</a:t>
            </a:r>
          </a:p>
          <a:p>
            <a:r>
              <a:rPr lang="en-US" baseline="0" dirty="0"/>
              <a:t>If time allows and trainees show interest, the presenter may also discuss how the results of different KPIs impact other KPI results, e.g. delayed delivery to facility</a:t>
            </a:r>
            <a:r>
              <a:rPr lang="en-US" baseline="0"/>
              <a:t>, any </a:t>
            </a:r>
            <a:r>
              <a:rPr lang="en-US" baseline="0" dirty="0"/>
              <a:t>impact stock out rates, stocked according to plan and stock accuracy may also have direct impact on stock out rates, high staff turnover could impact any and all KPIs, on time reporting may be especially vulnerable in time of rapid staff turnover.  </a:t>
            </a:r>
          </a:p>
          <a:p>
            <a:r>
              <a:rPr lang="en-US" baseline="0" dirty="0"/>
              <a:t>The </a:t>
            </a:r>
            <a:r>
              <a:rPr lang="en-US" b="1" baseline="0" dirty="0"/>
              <a:t>Bolded </a:t>
            </a:r>
            <a:r>
              <a:rPr lang="en-US" b="0" baseline="0" dirty="0"/>
              <a:t>KPIs are those recommended for routine monitoring.  The data for these KPIs should be available to supply chain managers on a monthly basis, and can give early warning signs of challenges, and may also also be useful in monitoring if planned improvements are actually coming through in performance outcomes.</a:t>
            </a:r>
            <a:endParaRPr lang="en-US" dirty="0"/>
          </a:p>
        </p:txBody>
      </p:sp>
      <p:sp>
        <p:nvSpPr>
          <p:cNvPr id="4" name="Slide Number Placeholder 3"/>
          <p:cNvSpPr>
            <a:spLocks noGrp="1"/>
          </p:cNvSpPr>
          <p:nvPr>
            <p:ph type="sldNum" sz="quarter" idx="10"/>
          </p:nvPr>
        </p:nvSpPr>
        <p:spPr/>
        <p:txBody>
          <a:bodyPr/>
          <a:lstStyle/>
          <a:p>
            <a:fld id="{950B9C52-E2F9-4229-A752-FF3A322C8BC5}" type="slidenum">
              <a:rPr lang="en-US" smtClean="0"/>
              <a:t>3</a:t>
            </a:fld>
            <a:endParaRPr lang="en-US" dirty="0"/>
          </a:p>
        </p:txBody>
      </p:sp>
    </p:spTree>
    <p:extLst>
      <p:ext uri="{BB962C8B-B14F-4D97-AF65-F5344CB8AC3E}">
        <p14:creationId xmlns:p14="http://schemas.microsoft.com/office/powerpoint/2010/main" val="38800285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a:t>
            </a:r>
            <a:r>
              <a:rPr lang="en-US" baseline="0" dirty="0"/>
              <a:t> one of the how a typical </a:t>
            </a:r>
            <a:r>
              <a:rPr lang="en-US" baseline="0" dirty="0" err="1"/>
              <a:t>heatmap</a:t>
            </a:r>
            <a:r>
              <a:rPr lang="en-US" baseline="0" dirty="0"/>
              <a:t> may display, and should be used for a discussion on what it tells the reviewer. Use this graphic to stir discussion among the trainees rather than just describing the results.</a:t>
            </a:r>
          </a:p>
          <a:p>
            <a:r>
              <a:rPr lang="en-US" baseline="0" dirty="0"/>
              <a:t>It is important to stress that what we see here is correlation, but not necessarily causality, that would require a deeper analysis. For example the relatively poor levels of stock card accuracy, appear to correlate the low stocked according to plan results, and higher levels of days of stock out, but equally challenges in stocking according to plan could be a result of poor forecasting, late delivery by suppliers, or delays in in-country distribution.</a:t>
            </a:r>
          </a:p>
          <a:p>
            <a:r>
              <a:rPr lang="en-US" baseline="0" dirty="0"/>
              <a:t>The results may also show stand alone challenges, in this example the poor performance in electronic stock card accuracy, may be unexpected, and should be investigated further to establish cause.</a:t>
            </a:r>
          </a:p>
          <a:p>
            <a:r>
              <a:rPr lang="en-US" b="1" dirty="0"/>
              <a:t>The key message on reviewing </a:t>
            </a:r>
            <a:r>
              <a:rPr lang="en-US" b="1" dirty="0" err="1"/>
              <a:t>heatmaps</a:t>
            </a:r>
            <a:r>
              <a:rPr lang="en-US" b="1" dirty="0"/>
              <a:t> is that they prompt questions, but do not necessarily provide answers.</a:t>
            </a:r>
          </a:p>
        </p:txBody>
      </p:sp>
      <p:sp>
        <p:nvSpPr>
          <p:cNvPr id="4" name="Slide Number Placeholder 3"/>
          <p:cNvSpPr>
            <a:spLocks noGrp="1"/>
          </p:cNvSpPr>
          <p:nvPr>
            <p:ph type="sldNum" sz="quarter" idx="10"/>
          </p:nvPr>
        </p:nvSpPr>
        <p:spPr/>
        <p:txBody>
          <a:bodyPr/>
          <a:lstStyle/>
          <a:p>
            <a:fld id="{BEB1AEA3-8E71-4BE8-9394-E2C1302B336F}" type="slidenum">
              <a:rPr lang="en-US" smtClean="0"/>
              <a:t>4</a:t>
            </a:fld>
            <a:endParaRPr lang="en-US"/>
          </a:p>
        </p:txBody>
      </p:sp>
    </p:spTree>
    <p:extLst>
      <p:ext uri="{BB962C8B-B14F-4D97-AF65-F5344CB8AC3E}">
        <p14:creationId xmlns:p14="http://schemas.microsoft.com/office/powerpoint/2010/main" val="698393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way of looking at</a:t>
            </a:r>
            <a:r>
              <a:rPr lang="en-US" baseline="0" dirty="0"/>
              <a:t> the results with the actual numbers.  Points to bring include what can be learned from the range of scores (see Stocked According to Plan) rather than just the average or aggregate scores.  This table also identifies areas for specific investigation, in this example that could be why emergency orders are not delivered on time.  These low results seem to indicate that emergency action isn’t matching the emergency categorization. As with the previous slide use these data to stir discussion among the trainees rather than just reading through the results.</a:t>
            </a:r>
            <a:endParaRPr lang="en-US" dirty="0"/>
          </a:p>
        </p:txBody>
      </p:sp>
      <p:sp>
        <p:nvSpPr>
          <p:cNvPr id="4" name="Slide Number Placeholder 3"/>
          <p:cNvSpPr>
            <a:spLocks noGrp="1"/>
          </p:cNvSpPr>
          <p:nvPr>
            <p:ph type="sldNum" sz="quarter" idx="10"/>
          </p:nvPr>
        </p:nvSpPr>
        <p:spPr/>
        <p:txBody>
          <a:bodyPr/>
          <a:lstStyle/>
          <a:p>
            <a:fld id="{BEB1AEA3-8E71-4BE8-9394-E2C1302B336F}" type="slidenum">
              <a:rPr lang="en-US" smtClean="0"/>
              <a:t>5</a:t>
            </a:fld>
            <a:endParaRPr lang="en-US"/>
          </a:p>
        </p:txBody>
      </p:sp>
    </p:spTree>
    <p:extLst>
      <p:ext uri="{BB962C8B-B14F-4D97-AF65-F5344CB8AC3E}">
        <p14:creationId xmlns:p14="http://schemas.microsoft.com/office/powerpoint/2010/main" val="1767655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BEECF-28B0-4D6A-A3F3-0971A693AC5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F71C964-5D0E-431B-833F-DFC8005991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510EBAB-9E8C-46DD-8B3B-6D1B91099EA0}"/>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827B1501-F06D-445C-9AE4-1D66C1EB01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E0B827-F486-42A0-9377-39A7C4F2508A}"/>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237679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48BED1-F1F7-4FC5-A32B-F9294BB269F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AB3F7AE-F1A1-4F3C-B07D-3CE3E7AF263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1064B2-9B5F-458D-9081-C45EED752AB4}"/>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D13B89DB-7B23-41B9-BF31-3743302499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42DD82-FA78-4CE2-B50F-1B088941B016}"/>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095991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91B0AA1-ABDC-4976-84B0-EA853B5B439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4DEAB1B-1412-4B9F-9BC8-22A2BE8476F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6C8DFA-681F-4176-A366-13E7559D20F4}"/>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2601BB1A-119B-46C4-9966-9F0C2F8E83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0DA2BA-EAB8-44AA-8254-05C9E3D9681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435918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DBA17-5977-4CD7-988C-5448730D360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C6D6F6C-C07A-4CDA-A9E5-741A3819756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F4F6D6-4804-464E-8C56-6D0C0FFDDD5E}"/>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52B14380-5ACF-458A-889C-34B4F51A4B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D465B5-4D9E-465B-AD56-AA834672523F}"/>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999082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678EF4-C8AB-4CB3-9769-0023F5FE111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5F8FA49-62D9-4173-84DA-C1DCDB5E63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5BB55BE-68BD-418A-8D14-23B5EED91FF7}"/>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89EF46CE-3602-4BD4-A8B5-031729CD24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1092F2-0B93-4170-98DF-D45BC4816A77}"/>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08347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08FE8-CE95-41D1-BB8B-D2B3DE0358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A7F7060-09EC-4089-951B-629BBD4F94C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9AD1197-5901-49B6-B63E-02643A2B6F6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4728968-245F-4029-8817-12DA8A939315}"/>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6" name="Footer Placeholder 5">
            <a:extLst>
              <a:ext uri="{FF2B5EF4-FFF2-40B4-BE49-F238E27FC236}">
                <a16:creationId xmlns:a16="http://schemas.microsoft.com/office/drawing/2014/main" id="{43287E48-38AE-403B-9D4F-253A44634B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26DCA9-4EF3-41CA-8999-E2C491BCFE69}"/>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07903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54FAF-D8C1-43E7-BFC9-554EC6A4370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4D8C204-1FC6-4A85-8EBB-EDA77AB0CA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720ABAE-46B2-4117-9877-5AD6761FF44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D2DC154-AFB0-4800-A099-37BDCC2C62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65BAB57-C74E-4A1B-8433-C44696A4A35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0491CFC-D33C-45DF-9342-5A5026E3A363}"/>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8" name="Footer Placeholder 7">
            <a:extLst>
              <a:ext uri="{FF2B5EF4-FFF2-40B4-BE49-F238E27FC236}">
                <a16:creationId xmlns:a16="http://schemas.microsoft.com/office/drawing/2014/main" id="{A2D66656-A59E-4C47-8FCC-84AEB322F1D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E7F47EA-AA41-44B4-96D4-E4CD8AA10D0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613885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E8654-9CC2-45E1-B93E-5C0E919F0AD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E61D3EB-04BD-427D-BE31-A6DDF7B82B7B}"/>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4" name="Footer Placeholder 3">
            <a:extLst>
              <a:ext uri="{FF2B5EF4-FFF2-40B4-BE49-F238E27FC236}">
                <a16:creationId xmlns:a16="http://schemas.microsoft.com/office/drawing/2014/main" id="{D53BB1CE-6EFB-47EE-8B20-DDBBC3DF5E1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542D365-EE17-4EED-B174-A2B25935DCD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82424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F96F803-2E97-497E-A31B-F95E7F8BC142}"/>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3" name="Footer Placeholder 2">
            <a:extLst>
              <a:ext uri="{FF2B5EF4-FFF2-40B4-BE49-F238E27FC236}">
                <a16:creationId xmlns:a16="http://schemas.microsoft.com/office/drawing/2014/main" id="{4F3DA8C1-22B4-4D4A-AF6E-9F1E42EEAB9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34B8791-0317-41B4-B64E-17AA0C97046B}"/>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72644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FD843-05E9-463F-9BA7-6DBDB81296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4068B76-928C-4421-964C-36ECCAD92F0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62F403F-F7C5-4C36-B7E0-2601D3AE48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37D03BF-E99B-4ED1-BCF7-5C693AF6CA37}"/>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6" name="Footer Placeholder 5">
            <a:extLst>
              <a:ext uri="{FF2B5EF4-FFF2-40B4-BE49-F238E27FC236}">
                <a16:creationId xmlns:a16="http://schemas.microsoft.com/office/drawing/2014/main" id="{F440680D-8BF9-4404-BEC9-5D163FDC10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511097-F2A0-47A5-892D-220413DBE41D}"/>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368151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2358F-62CC-432D-BF12-5DB968E399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A245B27-8250-4480-87BE-BC9C0BE9F5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384BB05-3DDF-4FEB-AB58-22F733B3CC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453B291-01C8-43E5-8EBE-62E2FB9DF7CF}"/>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6" name="Footer Placeholder 5">
            <a:extLst>
              <a:ext uri="{FF2B5EF4-FFF2-40B4-BE49-F238E27FC236}">
                <a16:creationId xmlns:a16="http://schemas.microsoft.com/office/drawing/2014/main" id="{CE72967C-9870-4C07-BBAA-08387B396A4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64A4813-F1B1-49CF-A095-360B3019A8B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100174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55C2CC3-261F-4E95-A756-61BF161E2C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F128BD3-47A8-41BC-BC00-A0B099D18A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C0CEE3-D11D-4F5F-8ED9-DE8B43D2DB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A2EA3BE8-C0F2-4100-8652-AA3E9DE63C8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8EAADAB-C19B-4132-87B6-8892AA5FC5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73E24F-B861-4B2F-975D-4D7677F2F5B7}" type="slidenum">
              <a:rPr lang="en-US" smtClean="0"/>
              <a:t>‹#›</a:t>
            </a:fld>
            <a:endParaRPr lang="en-US"/>
          </a:p>
        </p:txBody>
      </p:sp>
    </p:spTree>
    <p:extLst>
      <p:ext uri="{BB962C8B-B14F-4D97-AF65-F5344CB8AC3E}">
        <p14:creationId xmlns:p14="http://schemas.microsoft.com/office/powerpoint/2010/main" val="15274961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61" kern="0" dirty="0">
              <a:solidFill>
                <a:sysClr val="windowText" lastClr="000000"/>
              </a:solidFill>
            </a:endParaRPr>
          </a:p>
        </p:txBody>
      </p:sp>
      <p:cxnSp>
        <p:nvCxnSpPr>
          <p:cNvPr id="6" name="Straight Connector 5">
            <a:extLst>
              <a:ext uri="{FF2B5EF4-FFF2-40B4-BE49-F238E27FC236}">
                <a16:creationId xmlns:a16="http://schemas.microsoft.com/office/drawing/2014/main"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65F477E9-DF8E-4C9C-9F9D-9EA894096F0D}"/>
              </a:ext>
            </a:extLst>
          </p:cNvPr>
          <p:cNvSpPr>
            <a:spLocks noGrp="1"/>
          </p:cNvSpPr>
          <p:nvPr/>
        </p:nvSpPr>
        <p:spPr>
          <a:xfrm>
            <a:off x="2362201" y="1479551"/>
            <a:ext cx="8317522"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nSpc>
                <a:spcPct val="80000"/>
              </a:lnSpc>
            </a:pP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a:t>
            </a:r>
            <a:r>
              <a:rPr lang="en-US" altLang="en-US" sz="3200">
                <a:solidFill>
                  <a:srgbClr val="FFFFFF"/>
                </a:solidFill>
                <a:latin typeface="Gill Sans MT" panose="020B0502020104020203" pitchFamily="34" charset="0"/>
                <a:ea typeface="Gill Sans MT" panose="020B0502020104020203" pitchFamily="34" charset="0"/>
                <a:cs typeface="Gill Sans MT" panose="020B0502020104020203" pitchFamily="34" charset="0"/>
              </a:rPr>
              <a:t>(NSCA 2.0</a:t>
            </a: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 STAKEHOLDER TRAINING</a:t>
            </a:r>
          </a:p>
          <a:p>
            <a:pPr marL="1211263" indent="-1211263">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1:  Key Performance Indicators</a:t>
            </a:r>
          </a:p>
          <a:p>
            <a:pPr>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--:--am/pm : --:--am/pm</a:t>
            </a:r>
          </a:p>
          <a:p>
            <a:pPr>
              <a:lnSpc>
                <a:spcPct val="80000"/>
              </a:lnSpc>
            </a:pPr>
            <a:endParaRPr lang="en-US"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id="{A5DA08E8-AE8A-4B9E-A800-6267744BB982}"/>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defRPr/>
            </a:pPr>
            <a:r>
              <a:rPr lang="en-US" sz="1800">
                <a:solidFill>
                  <a:srgbClr val="FFFFFF"/>
                </a:solidFill>
              </a:rPr>
              <a:t>--/--/----</a:t>
            </a:r>
            <a:endParaRPr lang="en-US" sz="1800" dirty="0">
              <a:solidFill>
                <a:srgbClr val="FFFFFF"/>
              </a:solidFill>
            </a:endParaRPr>
          </a:p>
        </p:txBody>
      </p:sp>
      <p:cxnSp>
        <p:nvCxnSpPr>
          <p:cNvPr id="12" name="Straight Connector 11">
            <a:extLst>
              <a:ext uri="{FF2B5EF4-FFF2-40B4-BE49-F238E27FC236}">
                <a16:creationId xmlns:a16="http://schemas.microsoft.com/office/drawing/2014/main" id="{0AB3C290-D446-4057-B83C-6A2ED36A336D}"/>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9943" name="Picture 3" descr="C:\Users\Mariana Rodrigues\AppData\Local\Microsoft\Windows\INetCacheContent.Word\Horizontal_RGB_294_White.png">
            <a:extLst>
              <a:ext uri="{FF2B5EF4-FFF2-40B4-BE49-F238E27FC236}">
                <a16:creationId xmlns:a16="http://schemas.microsoft.com/office/drawing/2014/main" id="{B66CD02E-BDDC-4D38-B0AF-B1EDBE2856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id="{918F998B-3CDE-42DF-AF26-6A2CE33904E3}"/>
              </a:ext>
            </a:extLst>
          </p:cNvPr>
          <p:cNvSpPr txBox="1"/>
          <p:nvPr/>
        </p:nvSpPr>
        <p:spPr>
          <a:xfrm>
            <a:off x="6147252" y="6100390"/>
            <a:ext cx="5912774" cy="584775"/>
          </a:xfrm>
          <a:prstGeom prst="rect">
            <a:avLst/>
          </a:prstGeom>
          <a:noFill/>
        </p:spPr>
        <p:txBody>
          <a:bodyPr wrap="square" rtlCol="0">
            <a:spAutoFit/>
          </a:bodyPr>
          <a:lstStyle/>
          <a:p>
            <a:r>
              <a:rPr lang="en-US" sz="1600" b="1" dirty="0">
                <a:solidFill>
                  <a:prstClr val="white"/>
                </a:solidFill>
                <a:latin typeface="Calibri Light" panose="020F0302020204030204"/>
              </a:rPr>
              <a:t>USAID Global Health Supply Chain Program - Technical Assistance - National Supply Chain Assessment Task Order </a:t>
            </a:r>
          </a:p>
        </p:txBody>
      </p:sp>
    </p:spTree>
    <p:extLst>
      <p:ext uri="{BB962C8B-B14F-4D97-AF65-F5344CB8AC3E}">
        <p14:creationId xmlns:p14="http://schemas.microsoft.com/office/powerpoint/2010/main" val="2046399298"/>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2"/>
          <p:cNvSpPr>
            <a:spLocks noGrp="1"/>
          </p:cNvSpPr>
          <p:nvPr>
            <p:ph type="title"/>
          </p:nvPr>
        </p:nvSpPr>
        <p:spPr>
          <a:xfrm>
            <a:off x="2801815" y="42052"/>
            <a:ext cx="6564923" cy="609600"/>
          </a:xfrm>
        </p:spPr>
        <p:txBody>
          <a:bodyPr>
            <a:noAutofit/>
          </a:bodyPr>
          <a:lstStyle/>
          <a:p>
            <a:r>
              <a:rPr lang="en-US" altLang="en-US" sz="3200" b="1" dirty="0">
                <a:solidFill>
                  <a:srgbClr val="C00000"/>
                </a:solidFill>
                <a:latin typeface="Gill Sans MT" panose="020B0502020104020203" pitchFamily="34" charset="0"/>
                <a:ea typeface="Arial" charset="0"/>
                <a:cs typeface="Arial" charset="0"/>
              </a:rPr>
              <a:t>Key Performance Indicators(KPI)</a:t>
            </a:r>
          </a:p>
        </p:txBody>
      </p:sp>
      <p:sp>
        <p:nvSpPr>
          <p:cNvPr id="5" name="TextBox 4"/>
          <p:cNvSpPr txBox="1"/>
          <p:nvPr/>
        </p:nvSpPr>
        <p:spPr>
          <a:xfrm>
            <a:off x="656492" y="640697"/>
            <a:ext cx="6635262" cy="6170920"/>
          </a:xfrm>
          <a:prstGeom prst="rect">
            <a:avLst/>
          </a:prstGeom>
          <a:noFill/>
        </p:spPr>
        <p:txBody>
          <a:bodyPr wrap="square">
            <a:spAutoFit/>
          </a:bodyPr>
          <a:lstStyle/>
          <a:p>
            <a:pPr marL="285750" indent="-285750">
              <a:buFont typeface="Arial" panose="020B0604020202020204" pitchFamily="34" charset="0"/>
              <a:buChar char="•"/>
              <a:defRPr/>
            </a:pPr>
            <a:r>
              <a:rPr lang="en-US" sz="2000" dirty="0">
                <a:latin typeface="Gill Sans MT" panose="020B0502020104020203" pitchFamily="34" charset="0"/>
              </a:rPr>
              <a:t>Set of Core and Optional KPIs that measure supply chain performance by collecting quantitative data in selected functional areas over agreed time periods.  All core KPIs must be incorporated into NSCA implementations unless data is unavailable.</a:t>
            </a:r>
          </a:p>
          <a:p>
            <a:pPr marL="285750" indent="-285750">
              <a:spcAft>
                <a:spcPts val="600"/>
              </a:spcAft>
              <a:buFont typeface="Arial" panose="020B0604020202020204" pitchFamily="34" charset="0"/>
              <a:buChar char="•"/>
              <a:defRPr/>
            </a:pPr>
            <a:r>
              <a:rPr lang="en-US" sz="2000" dirty="0">
                <a:latin typeface="Gill Sans MT" panose="020B0502020104020203" pitchFamily="34" charset="0"/>
              </a:rPr>
              <a:t>KPIs are:</a:t>
            </a:r>
          </a:p>
          <a:p>
            <a:pPr marL="742950" lvl="1" indent="-285750">
              <a:spcAft>
                <a:spcPts val="600"/>
              </a:spcAft>
              <a:buFont typeface="Wingdings" panose="05000000000000000000" pitchFamily="2" charset="2"/>
              <a:buChar char="ü"/>
              <a:defRPr/>
            </a:pPr>
            <a:r>
              <a:rPr lang="en-US" sz="2000" dirty="0">
                <a:latin typeface="Gill Sans MT" panose="020B0502020104020203" pitchFamily="34" charset="0"/>
              </a:rPr>
              <a:t>Feasible to collect in the timeframe of the analysis.</a:t>
            </a:r>
          </a:p>
          <a:p>
            <a:pPr marL="742950" lvl="1" indent="-285750">
              <a:spcAft>
                <a:spcPts val="600"/>
              </a:spcAft>
              <a:buFont typeface="Wingdings" panose="05000000000000000000" pitchFamily="2" charset="2"/>
              <a:buChar char="ü"/>
              <a:defRPr/>
            </a:pPr>
            <a:r>
              <a:rPr lang="en-US" sz="2000" dirty="0">
                <a:latin typeface="Gill Sans MT" panose="020B0502020104020203" pitchFamily="34" charset="0"/>
              </a:rPr>
              <a:t>Comparable across time, levels of the supply chain, and between countries/areas. </a:t>
            </a:r>
          </a:p>
          <a:p>
            <a:pPr marL="742950" lvl="1" indent="-285750">
              <a:spcAft>
                <a:spcPts val="600"/>
              </a:spcAft>
              <a:buFont typeface="Wingdings" panose="05000000000000000000" pitchFamily="2" charset="2"/>
              <a:buChar char="ü"/>
              <a:defRPr/>
            </a:pPr>
            <a:r>
              <a:rPr lang="en-US" sz="2000" dirty="0">
                <a:latin typeface="Gill Sans MT" panose="020B0502020104020203" pitchFamily="34" charset="0"/>
              </a:rPr>
              <a:t>7 Core KPIs are recommended for routine monitoring as part of supply chain management</a:t>
            </a:r>
          </a:p>
          <a:p>
            <a:pPr marL="742950" lvl="1" indent="-285750">
              <a:spcAft>
                <a:spcPts val="600"/>
              </a:spcAft>
              <a:buFont typeface="Wingdings" panose="05000000000000000000" pitchFamily="2" charset="2"/>
              <a:buChar char="ü"/>
              <a:defRPr/>
            </a:pPr>
            <a:r>
              <a:rPr lang="en-US" sz="2000" dirty="0">
                <a:latin typeface="Gill Sans MT" panose="020B0502020104020203" pitchFamily="34" charset="0"/>
              </a:rPr>
              <a:t>When data is available, optional KPIs allow for a deeper dive to identify specific root causes or areas for improvement</a:t>
            </a:r>
          </a:p>
          <a:p>
            <a:pPr marL="742950" lvl="1" indent="-285750">
              <a:spcAft>
                <a:spcPts val="600"/>
              </a:spcAft>
              <a:buFont typeface="Wingdings" panose="05000000000000000000" pitchFamily="2" charset="2"/>
              <a:buChar char="ü"/>
              <a:defRPr/>
            </a:pPr>
            <a:r>
              <a:rPr lang="en-US" sz="2000" dirty="0">
                <a:latin typeface="Gill Sans MT" panose="020B0502020104020203" pitchFamily="34" charset="0"/>
              </a:rPr>
              <a:t>Defined within the tool, with set formulae, collection and analysis tips, and reference performance levels</a:t>
            </a:r>
          </a:p>
          <a:p>
            <a:pPr marL="742950" lvl="1" indent="-285750">
              <a:spcAft>
                <a:spcPts val="600"/>
              </a:spcAft>
              <a:buFont typeface="Wingdings" panose="05000000000000000000" pitchFamily="2" charset="2"/>
              <a:buChar char="ü"/>
              <a:defRPr/>
            </a:pPr>
            <a:r>
              <a:rPr lang="en-US" sz="2000" dirty="0">
                <a:latin typeface="Gill Sans MT" panose="020B0502020104020203" pitchFamily="34" charset="0"/>
              </a:rPr>
              <a:t>Measure variants of KPI if beneficial.</a:t>
            </a:r>
          </a:p>
          <a:p>
            <a:pPr marL="742950" lvl="1" indent="-285750">
              <a:spcAft>
                <a:spcPts val="600"/>
              </a:spcAft>
              <a:buFont typeface="Wingdings" panose="05000000000000000000" pitchFamily="2" charset="2"/>
              <a:buChar char="ü"/>
              <a:defRPr/>
            </a:pPr>
            <a:r>
              <a:rPr lang="en-US" sz="2000" dirty="0">
                <a:solidFill>
                  <a:srgbClr val="C00000"/>
                </a:solidFill>
                <a:latin typeface="Gill Sans MT" panose="020B0502020104020203" pitchFamily="34" charset="0"/>
              </a:rPr>
              <a:t>KPI definitions and formula should not be altered</a:t>
            </a:r>
          </a:p>
        </p:txBody>
      </p:sp>
      <p:sp>
        <p:nvSpPr>
          <p:cNvPr id="3" name="TextBox 2"/>
          <p:cNvSpPr txBox="1"/>
          <p:nvPr/>
        </p:nvSpPr>
        <p:spPr>
          <a:xfrm>
            <a:off x="7496063" y="1406769"/>
            <a:ext cx="3887045" cy="4308872"/>
          </a:xfrm>
          <a:prstGeom prst="rect">
            <a:avLst/>
          </a:prstGeom>
          <a:solidFill>
            <a:srgbClr val="0070C0"/>
          </a:solidFill>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b="1" dirty="0">
                <a:solidFill>
                  <a:schemeClr val="bg1"/>
                </a:solidFill>
                <a:latin typeface="Gill Sans MT" panose="020B0502020104020203" pitchFamily="34" charset="0"/>
                <a:ea typeface="Arial" charset="0"/>
                <a:cs typeface="Arial" charset="0"/>
              </a:rPr>
              <a:t>Discussion of Core/Optional,  </a:t>
            </a:r>
          </a:p>
          <a:p>
            <a:pPr>
              <a:spcAft>
                <a:spcPts val="600"/>
              </a:spcAft>
            </a:pPr>
            <a:r>
              <a:rPr lang="en-US" b="1" dirty="0">
                <a:solidFill>
                  <a:schemeClr val="bg1"/>
                </a:solidFill>
                <a:latin typeface="Gill Sans MT" panose="020B0502020104020203" pitchFamily="34" charset="0"/>
                <a:ea typeface="Arial" charset="0"/>
                <a:cs typeface="Arial" charset="0"/>
              </a:rPr>
              <a:t>Core</a:t>
            </a:r>
            <a:r>
              <a:rPr lang="en-US" dirty="0">
                <a:solidFill>
                  <a:schemeClr val="bg1"/>
                </a:solidFill>
                <a:latin typeface="Gill Sans MT" panose="020B0502020104020203" pitchFamily="34" charset="0"/>
                <a:ea typeface="Arial" charset="0"/>
                <a:cs typeface="Arial" charset="0"/>
              </a:rPr>
              <a:t>: Must have, </a:t>
            </a:r>
          </a:p>
          <a:p>
            <a:pPr marL="285750" indent="-285750">
              <a:spcAft>
                <a:spcPts val="600"/>
              </a:spcAft>
              <a:buFont typeface="Arial" panose="020B0604020202020204" pitchFamily="34" charset="0"/>
              <a:buChar char="•"/>
            </a:pPr>
            <a:r>
              <a:rPr lang="en-US" dirty="0">
                <a:solidFill>
                  <a:schemeClr val="bg1"/>
                </a:solidFill>
                <a:latin typeface="Gill Sans MT" panose="020B0502020104020203" pitchFamily="34" charset="0"/>
                <a:ea typeface="Arial" charset="0"/>
                <a:cs typeface="Arial" charset="0"/>
              </a:rPr>
              <a:t>Most straightforward, most likely to affect patient service</a:t>
            </a:r>
          </a:p>
          <a:p>
            <a:pPr marL="285750" indent="-285750">
              <a:spcAft>
                <a:spcPts val="600"/>
              </a:spcAft>
              <a:buFont typeface="Arial" panose="020B0604020202020204" pitchFamily="34" charset="0"/>
              <a:buChar char="•"/>
            </a:pPr>
            <a:r>
              <a:rPr lang="en-US" dirty="0">
                <a:solidFill>
                  <a:schemeClr val="bg1"/>
                </a:solidFill>
                <a:latin typeface="Gill Sans MT" panose="020B0502020104020203" pitchFamily="34" charset="0"/>
                <a:ea typeface="Arial" charset="0"/>
                <a:cs typeface="Arial" charset="0"/>
              </a:rPr>
              <a:t>Likely to have data or anticipate soon</a:t>
            </a:r>
          </a:p>
          <a:p>
            <a:pPr marL="285750" indent="-285750">
              <a:spcAft>
                <a:spcPts val="600"/>
              </a:spcAft>
              <a:buFont typeface="Arial" panose="020B0604020202020204" pitchFamily="34" charset="0"/>
              <a:buChar char="•"/>
            </a:pPr>
            <a:r>
              <a:rPr lang="en-US" dirty="0">
                <a:solidFill>
                  <a:schemeClr val="bg1"/>
                </a:solidFill>
                <a:latin typeface="Gill Sans MT" panose="020B0502020104020203" pitchFamily="34" charset="0"/>
                <a:ea typeface="Arial" charset="0"/>
                <a:cs typeface="Arial" charset="0"/>
              </a:rPr>
              <a:t>Can/should be monitoring</a:t>
            </a:r>
          </a:p>
          <a:p>
            <a:pPr>
              <a:spcAft>
                <a:spcPts val="600"/>
              </a:spcAft>
            </a:pPr>
            <a:r>
              <a:rPr lang="en-US" b="1" dirty="0">
                <a:solidFill>
                  <a:schemeClr val="bg1"/>
                </a:solidFill>
                <a:latin typeface="Gill Sans MT" panose="020B0502020104020203" pitchFamily="34" charset="0"/>
                <a:ea typeface="Arial" charset="0"/>
                <a:cs typeface="Arial" charset="0"/>
              </a:rPr>
              <a:t>Optional</a:t>
            </a:r>
            <a:r>
              <a:rPr lang="en-US" dirty="0">
                <a:solidFill>
                  <a:schemeClr val="bg1"/>
                </a:solidFill>
                <a:latin typeface="Gill Sans MT" panose="020B0502020104020203" pitchFamily="34" charset="0"/>
                <a:ea typeface="Arial" charset="0"/>
                <a:cs typeface="Arial" charset="0"/>
              </a:rPr>
              <a:t>: </a:t>
            </a:r>
          </a:p>
          <a:p>
            <a:pPr marL="285750" indent="-285750">
              <a:spcAft>
                <a:spcPts val="600"/>
              </a:spcAft>
              <a:buFont typeface="Arial" panose="020B0604020202020204" pitchFamily="34" charset="0"/>
              <a:buChar char="•"/>
            </a:pPr>
            <a:r>
              <a:rPr lang="en-US" dirty="0">
                <a:solidFill>
                  <a:schemeClr val="bg1"/>
                </a:solidFill>
                <a:latin typeface="Gill Sans MT" panose="020B0502020104020203" pitchFamily="34" charset="0"/>
                <a:ea typeface="Arial" charset="0"/>
                <a:cs typeface="Arial" charset="0"/>
              </a:rPr>
              <a:t>Specialist (e.g. cold chain)</a:t>
            </a:r>
          </a:p>
          <a:p>
            <a:pPr marL="285750" indent="-285750">
              <a:spcAft>
                <a:spcPts val="600"/>
              </a:spcAft>
              <a:buFont typeface="Arial" panose="020B0604020202020204" pitchFamily="34" charset="0"/>
              <a:buChar char="•"/>
            </a:pPr>
            <a:r>
              <a:rPr lang="en-US" dirty="0">
                <a:solidFill>
                  <a:schemeClr val="bg1"/>
                </a:solidFill>
                <a:latin typeface="Gill Sans MT" panose="020B0502020104020203" pitchFamily="34" charset="0"/>
                <a:ea typeface="Arial" charset="0"/>
                <a:cs typeface="Arial" charset="0"/>
              </a:rPr>
              <a:t>Data not yet regularly available</a:t>
            </a:r>
          </a:p>
          <a:p>
            <a:pPr marL="285750" indent="-285750">
              <a:spcAft>
                <a:spcPts val="600"/>
              </a:spcAft>
              <a:buFont typeface="Arial" panose="020B0604020202020204" pitchFamily="34" charset="0"/>
              <a:buChar char="•"/>
            </a:pPr>
            <a:r>
              <a:rPr lang="en-US" dirty="0">
                <a:solidFill>
                  <a:schemeClr val="bg1"/>
                </a:solidFill>
                <a:latin typeface="Gill Sans MT" panose="020B0502020104020203" pitchFamily="34" charset="0"/>
                <a:ea typeface="Arial" charset="0"/>
                <a:cs typeface="Arial" charset="0"/>
              </a:rPr>
              <a:t>Possible sensitivity (e.g. Finance) </a:t>
            </a:r>
          </a:p>
          <a:p>
            <a:pPr marL="285750" indent="-285750">
              <a:spcAft>
                <a:spcPts val="600"/>
              </a:spcAft>
              <a:buFont typeface="Arial" panose="020B0604020202020204" pitchFamily="34" charset="0"/>
              <a:buChar char="•"/>
            </a:pPr>
            <a:r>
              <a:rPr lang="en-US" dirty="0">
                <a:solidFill>
                  <a:schemeClr val="bg1"/>
                </a:solidFill>
                <a:latin typeface="Gill Sans MT" panose="020B0502020104020203" pitchFamily="34" charset="0"/>
                <a:ea typeface="Arial" charset="0"/>
                <a:cs typeface="Arial" charset="0"/>
              </a:rPr>
              <a:t>Some are aspirational (e.g. required for SOA performance)</a:t>
            </a:r>
          </a:p>
        </p:txBody>
      </p:sp>
      <p:sp>
        <p:nvSpPr>
          <p:cNvPr id="2" name="Slide Number Placeholder 1"/>
          <p:cNvSpPr>
            <a:spLocks noGrp="1"/>
          </p:cNvSpPr>
          <p:nvPr>
            <p:ph type="sldNum" sz="quarter" idx="12"/>
          </p:nvPr>
        </p:nvSpPr>
        <p:spPr>
          <a:xfrm>
            <a:off x="8305800" y="6407486"/>
            <a:ext cx="1905000" cy="336215"/>
          </a:xfrm>
        </p:spPr>
        <p:txBody>
          <a:bodyPr/>
          <a:lstStyle/>
          <a:p>
            <a:fld id="{B9F1CF4F-F94A-4E72-8A7A-1D90E0D98BB3}" type="slidenum">
              <a:rPr lang="en-US" altLang="en-US" smtClean="0"/>
              <a:pPr/>
              <a:t>2</a:t>
            </a:fld>
            <a:endParaRPr lang="en-US" altLang="en-US" dirty="0"/>
          </a:p>
        </p:txBody>
      </p:sp>
    </p:spTree>
    <p:extLst>
      <p:ext uri="{BB962C8B-B14F-4D97-AF65-F5344CB8AC3E}">
        <p14:creationId xmlns:p14="http://schemas.microsoft.com/office/powerpoint/2010/main" val="3523511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808892" y="339971"/>
          <a:ext cx="10433539" cy="6454281"/>
        </p:xfrm>
        <a:graphic>
          <a:graphicData uri="http://schemas.openxmlformats.org/drawingml/2006/table">
            <a:tbl>
              <a:tblPr firstRow="1">
                <a:tableStyleId>{69012ECD-51FC-41F1-AA8D-1B2483CD663E}</a:tableStyleId>
              </a:tblPr>
              <a:tblGrid>
                <a:gridCol w="1497661">
                  <a:extLst>
                    <a:ext uri="{9D8B030D-6E8A-4147-A177-3AD203B41FA5}">
                      <a16:colId xmlns:a16="http://schemas.microsoft.com/office/drawing/2014/main" val="20000"/>
                    </a:ext>
                  </a:extLst>
                </a:gridCol>
                <a:gridCol w="3836339">
                  <a:extLst>
                    <a:ext uri="{9D8B030D-6E8A-4147-A177-3AD203B41FA5}">
                      <a16:colId xmlns:a16="http://schemas.microsoft.com/office/drawing/2014/main" val="20001"/>
                    </a:ext>
                  </a:extLst>
                </a:gridCol>
                <a:gridCol w="5099539">
                  <a:extLst>
                    <a:ext uri="{9D8B030D-6E8A-4147-A177-3AD203B41FA5}">
                      <a16:colId xmlns:a16="http://schemas.microsoft.com/office/drawing/2014/main" val="20002"/>
                    </a:ext>
                  </a:extLst>
                </a:gridCol>
              </a:tblGrid>
              <a:tr h="397112">
                <a:tc>
                  <a:txBody>
                    <a:bodyPr/>
                    <a:lstStyle/>
                    <a:p>
                      <a:pPr marL="0" marR="0" indent="0">
                        <a:lnSpc>
                          <a:spcPct val="107000"/>
                        </a:lnSpc>
                        <a:spcBef>
                          <a:spcPts val="0"/>
                        </a:spcBef>
                        <a:spcAft>
                          <a:spcPts val="1200"/>
                        </a:spcAft>
                        <a:buFont typeface="Arial" panose="020B0604020202020204" pitchFamily="34" charset="0"/>
                        <a:buNone/>
                      </a:pPr>
                      <a:r>
                        <a:rPr lang="en-US" sz="2000" dirty="0">
                          <a:effectLst/>
                          <a:latin typeface="Arial" charset="0"/>
                          <a:ea typeface="Arial" charset="0"/>
                          <a:cs typeface="Arial" charset="0"/>
                        </a:rPr>
                        <a:t>Category</a:t>
                      </a:r>
                      <a:endParaRPr lang="en-US" sz="2000" b="1" dirty="0">
                        <a:solidFill>
                          <a:schemeClr val="tx1"/>
                        </a:solidFill>
                        <a:effectLst/>
                        <a:latin typeface="Arial"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nSpc>
                          <a:spcPct val="107000"/>
                        </a:lnSpc>
                        <a:spcBef>
                          <a:spcPts val="0"/>
                        </a:spcBef>
                        <a:spcAft>
                          <a:spcPts val="0"/>
                        </a:spcAft>
                        <a:buFont typeface="Symbol" panose="05050102010706020507" pitchFamily="18" charset="2"/>
                        <a:buNone/>
                      </a:pPr>
                      <a:r>
                        <a:rPr lang="en-US" sz="2000" dirty="0">
                          <a:effectLst/>
                          <a:latin typeface="Arial" charset="0"/>
                          <a:ea typeface="Arial" charset="0"/>
                          <a:cs typeface="Arial" charset="0"/>
                        </a:rPr>
                        <a:t>Core KPI</a:t>
                      </a:r>
                      <a:endParaRPr lang="en-US" sz="2000" b="1" dirty="0">
                        <a:solidFill>
                          <a:schemeClr val="tx1"/>
                        </a:solidFill>
                        <a:effectLst/>
                        <a:latin typeface="Arial"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nSpc>
                          <a:spcPct val="107000"/>
                        </a:lnSpc>
                        <a:spcBef>
                          <a:spcPts val="0"/>
                        </a:spcBef>
                        <a:spcAft>
                          <a:spcPts val="1200"/>
                        </a:spcAft>
                        <a:buFont typeface="Symbol" panose="05050102010706020507" pitchFamily="18" charset="2"/>
                        <a:buNone/>
                      </a:pPr>
                      <a:r>
                        <a:rPr lang="en-US" sz="2000" dirty="0">
                          <a:effectLst/>
                          <a:latin typeface="Arial" charset="0"/>
                          <a:ea typeface="Arial" charset="0"/>
                          <a:cs typeface="Arial" charset="0"/>
                        </a:rPr>
                        <a:t>Optional KPI</a:t>
                      </a:r>
                      <a:endParaRPr lang="en-US" sz="2000" b="1" dirty="0">
                        <a:solidFill>
                          <a:schemeClr val="tx1"/>
                        </a:solidFill>
                        <a:effectLst/>
                        <a:latin typeface="Arial"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91425">
                <a:tc>
                  <a:txBody>
                    <a:bodyPr/>
                    <a:lstStyle/>
                    <a:p>
                      <a:pPr marL="0" marR="0">
                        <a:lnSpc>
                          <a:spcPct val="107000"/>
                        </a:lnSpc>
                        <a:spcBef>
                          <a:spcPts val="0"/>
                        </a:spcBef>
                        <a:spcAft>
                          <a:spcPts val="1200"/>
                        </a:spcAft>
                      </a:pPr>
                      <a:r>
                        <a:rPr lang="en-US" sz="1600" dirty="0">
                          <a:effectLst/>
                          <a:latin typeface="Gill Sans MT" panose="020B0502020104020203" pitchFamily="34" charset="0"/>
                          <a:ea typeface="Arial" charset="0"/>
                          <a:cs typeface="Arial" charset="0"/>
                        </a:rPr>
                        <a:t>Forecasting</a:t>
                      </a:r>
                      <a:endParaRPr lang="en-US" sz="16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nSpc>
                          <a:spcPct val="107000"/>
                        </a:lnSpc>
                        <a:spcBef>
                          <a:spcPts val="0"/>
                        </a:spcBef>
                        <a:spcAft>
                          <a:spcPts val="0"/>
                        </a:spcAft>
                        <a:buFont typeface="Symbol" panose="05050102010706020507" pitchFamily="18" charset="2"/>
                        <a:buNone/>
                      </a:pPr>
                      <a:r>
                        <a:rPr lang="en-US" sz="1600" dirty="0">
                          <a:effectLst/>
                          <a:latin typeface="Gill Sans MT" panose="020B0502020104020203" pitchFamily="34" charset="0"/>
                          <a:ea typeface="Arial" charset="0"/>
                          <a:cs typeface="Arial" charset="0"/>
                        </a:rPr>
                        <a:t>1.1 Forecast accuracy </a:t>
                      </a:r>
                    </a:p>
                    <a:p>
                      <a:pPr marL="0" marR="0" lvl="0" indent="0">
                        <a:lnSpc>
                          <a:spcPct val="107000"/>
                        </a:lnSpc>
                        <a:spcBef>
                          <a:spcPts val="0"/>
                        </a:spcBef>
                        <a:spcAft>
                          <a:spcPts val="0"/>
                        </a:spcAft>
                        <a:buFont typeface="Symbol" panose="05050102010706020507" pitchFamily="18" charset="2"/>
                        <a:buNone/>
                      </a:pPr>
                      <a:r>
                        <a:rPr lang="en-US" sz="1600" dirty="0">
                          <a:effectLst/>
                          <a:latin typeface="Gill Sans MT" panose="020B0502020104020203" pitchFamily="34" charset="0"/>
                          <a:ea typeface="Arial" charset="0"/>
                          <a:cs typeface="Arial" charset="0"/>
                        </a:rPr>
                        <a:t>1.2 Source of funds</a:t>
                      </a:r>
                      <a:endParaRPr lang="en-US" sz="16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en-US" sz="1600" kern="1200" dirty="0">
                          <a:effectLst/>
                          <a:latin typeface="Gill Sans MT" panose="020B0502020104020203" pitchFamily="34" charset="0"/>
                          <a:ea typeface="Arial" charset="0"/>
                          <a:cs typeface="Arial" charset="0"/>
                        </a:rPr>
                        <a:t>1.2 Supply plan accuracy</a:t>
                      </a:r>
                      <a:endParaRPr lang="en-US" sz="1600" kern="12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511384">
                <a:tc>
                  <a:txBody>
                    <a:bodyPr/>
                    <a:lstStyle/>
                    <a:p>
                      <a:pPr marL="0" marR="0">
                        <a:lnSpc>
                          <a:spcPct val="107000"/>
                        </a:lnSpc>
                        <a:spcBef>
                          <a:spcPts val="0"/>
                        </a:spcBef>
                        <a:spcAft>
                          <a:spcPts val="1200"/>
                        </a:spcAft>
                      </a:pPr>
                      <a:r>
                        <a:rPr lang="en-US" sz="1600" dirty="0">
                          <a:effectLst/>
                          <a:latin typeface="Gill Sans MT" panose="020B0502020104020203" pitchFamily="34" charset="0"/>
                          <a:ea typeface="Arial" charset="0"/>
                          <a:cs typeface="Arial" charset="0"/>
                        </a:rPr>
                        <a:t>Procurement</a:t>
                      </a:r>
                      <a:endParaRPr lang="en-US" sz="16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0363" marR="0" lvl="0" indent="-360363" algn="l" defTabSz="914400" rtl="0" eaLnBrk="1" latinLnBrk="0" hangingPunct="1">
                        <a:lnSpc>
                          <a:spcPct val="107000"/>
                        </a:lnSpc>
                        <a:spcBef>
                          <a:spcPts val="0"/>
                        </a:spcBef>
                        <a:spcAft>
                          <a:spcPts val="0"/>
                        </a:spcAft>
                        <a:buFont typeface="Symbol" panose="05050102010706020507" pitchFamily="18" charset="2"/>
                        <a:buNone/>
                        <a:tabLst/>
                      </a:pPr>
                      <a:r>
                        <a:rPr lang="en-US" sz="1600" b="1" u="sng" kern="1200" dirty="0">
                          <a:effectLst/>
                          <a:latin typeface="Gill Sans MT" panose="020B0502020104020203" pitchFamily="34" charset="0"/>
                          <a:ea typeface="Arial" charset="0"/>
                          <a:cs typeface="Arial" charset="0"/>
                        </a:rPr>
                        <a:t>2.1 Vendor on-time and in full delivery rate</a:t>
                      </a:r>
                    </a:p>
                    <a:p>
                      <a:pPr marL="360363" marR="0" lvl="0" indent="-360363" algn="l" defTabSz="914400" rtl="0" eaLnBrk="1" latinLnBrk="0" hangingPunct="1">
                        <a:lnSpc>
                          <a:spcPct val="107000"/>
                        </a:lnSpc>
                        <a:spcBef>
                          <a:spcPts val="0"/>
                        </a:spcBef>
                        <a:spcAft>
                          <a:spcPts val="0"/>
                        </a:spcAft>
                        <a:buFont typeface="Symbol" panose="05050102010706020507" pitchFamily="18" charset="2"/>
                        <a:buNone/>
                        <a:tabLst/>
                      </a:pPr>
                      <a:r>
                        <a:rPr lang="en-US" sz="1600" kern="1200" dirty="0">
                          <a:effectLst/>
                          <a:latin typeface="Gill Sans MT" panose="020B0502020104020203" pitchFamily="34" charset="0"/>
                          <a:ea typeface="Arial" charset="0"/>
                          <a:cs typeface="Arial" charset="0"/>
                        </a:rPr>
                        <a:t>2.2 Percent of international reference price</a:t>
                      </a:r>
                      <a:r>
                        <a:rPr lang="en-US" sz="1600" kern="1200" baseline="0" dirty="0">
                          <a:effectLst/>
                          <a:latin typeface="Gill Sans MT" panose="020B0502020104020203" pitchFamily="34" charset="0"/>
                          <a:ea typeface="Arial" charset="0"/>
                          <a:cs typeface="Arial" charset="0"/>
                        </a:rPr>
                        <a:t> paid</a:t>
                      </a:r>
                      <a:endParaRPr lang="en-US" sz="1600" kern="12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en-US" sz="1600" kern="1200" dirty="0">
                          <a:effectLst/>
                          <a:latin typeface="Gill Sans MT" panose="020B0502020104020203" pitchFamily="34" charset="0"/>
                          <a:ea typeface="Arial" charset="0"/>
                          <a:cs typeface="Arial" charset="0"/>
                        </a:rPr>
                        <a:t>2.3 Number of emergency orders placed on vendors, as a % of total orders placed</a:t>
                      </a:r>
                    </a:p>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en-US" sz="1600" kern="1200" dirty="0">
                          <a:effectLst/>
                          <a:latin typeface="Gill Sans MT" panose="020B0502020104020203" pitchFamily="34" charset="0"/>
                          <a:ea typeface="Arial" charset="0"/>
                          <a:cs typeface="Arial" charset="0"/>
                        </a:rPr>
                        <a:t>2.4 Supplier fill rate</a:t>
                      </a:r>
                    </a:p>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en-US" sz="1600" kern="1200" dirty="0">
                          <a:effectLst/>
                          <a:latin typeface="Gill Sans MT" panose="020B0502020104020203" pitchFamily="34" charset="0"/>
                          <a:ea typeface="Arial" charset="0"/>
                          <a:cs typeface="Arial" charset="0"/>
                        </a:rPr>
                        <a:t>2.5 Procurement methods employed</a:t>
                      </a:r>
                    </a:p>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en-US" sz="1600" kern="1200" dirty="0">
                          <a:effectLst/>
                          <a:latin typeface="Gill Sans MT" panose="020B0502020104020203" pitchFamily="34" charset="0"/>
                          <a:ea typeface="Arial" charset="0"/>
                          <a:cs typeface="Arial" charset="0"/>
                        </a:rPr>
                        <a:t>2.6 Percentage of product selection based on NEML</a:t>
                      </a:r>
                    </a:p>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en-US" sz="1600" kern="1200" dirty="0">
                          <a:effectLst/>
                          <a:latin typeface="Gill Sans MT" panose="020B0502020104020203" pitchFamily="34" charset="0"/>
                          <a:ea typeface="Arial" charset="0"/>
                          <a:cs typeface="Arial" charset="0"/>
                        </a:rPr>
                        <a:t>2.7 Customs clearance time</a:t>
                      </a:r>
                      <a:endParaRPr lang="en-US" sz="1600" kern="12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276353">
                <a:tc>
                  <a:txBody>
                    <a:bodyPr/>
                    <a:lstStyle/>
                    <a:p>
                      <a:pPr marL="0" marR="0">
                        <a:lnSpc>
                          <a:spcPct val="107000"/>
                        </a:lnSpc>
                        <a:spcBef>
                          <a:spcPts val="0"/>
                        </a:spcBef>
                        <a:spcAft>
                          <a:spcPts val="1200"/>
                        </a:spcAft>
                      </a:pPr>
                      <a:r>
                        <a:rPr lang="en-US" sz="1600" dirty="0">
                          <a:effectLst/>
                          <a:latin typeface="Gill Sans MT" panose="020B0502020104020203" pitchFamily="34" charset="0"/>
                          <a:ea typeface="Arial" charset="0"/>
                          <a:cs typeface="Arial" charset="0"/>
                        </a:rPr>
                        <a:t>Warehousing and inventory management</a:t>
                      </a:r>
                      <a:endParaRPr lang="en-US" sz="16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0363" marR="0" lvl="0" indent="-360363" algn="l" defTabSz="914400" rtl="0" eaLnBrk="1" latinLnBrk="0" hangingPunct="1">
                        <a:lnSpc>
                          <a:spcPct val="107000"/>
                        </a:lnSpc>
                        <a:spcBef>
                          <a:spcPts val="0"/>
                        </a:spcBef>
                        <a:spcAft>
                          <a:spcPts val="0"/>
                        </a:spcAft>
                        <a:buFont typeface="Symbol" panose="05050102010706020507" pitchFamily="18" charset="2"/>
                        <a:buNone/>
                        <a:tabLst/>
                      </a:pPr>
                      <a:r>
                        <a:rPr lang="en-US" sz="1600" b="1" u="sng" kern="1200" dirty="0">
                          <a:effectLst/>
                          <a:latin typeface="Gill Sans MT" panose="020B0502020104020203" pitchFamily="34" charset="0"/>
                          <a:ea typeface="Arial" charset="0"/>
                          <a:cs typeface="Arial" charset="0"/>
                        </a:rPr>
                        <a:t>3.1 Stocked according to plan</a:t>
                      </a:r>
                    </a:p>
                    <a:p>
                      <a:pPr marL="360363" marR="0" lvl="0" indent="-360363" algn="l" defTabSz="914400" rtl="0" eaLnBrk="1" latinLnBrk="0" hangingPunct="1">
                        <a:lnSpc>
                          <a:spcPct val="107000"/>
                        </a:lnSpc>
                        <a:spcBef>
                          <a:spcPts val="0"/>
                        </a:spcBef>
                        <a:spcAft>
                          <a:spcPts val="0"/>
                        </a:spcAft>
                        <a:buFont typeface="Symbol" panose="05050102010706020507" pitchFamily="18" charset="2"/>
                        <a:buNone/>
                        <a:tabLst/>
                      </a:pPr>
                      <a:r>
                        <a:rPr lang="en-US" sz="1600" b="1" u="sng" kern="1200" dirty="0">
                          <a:effectLst/>
                          <a:latin typeface="Gill Sans MT" panose="020B0502020104020203" pitchFamily="34" charset="0"/>
                          <a:ea typeface="Arial" charset="0"/>
                          <a:cs typeface="Arial" charset="0"/>
                        </a:rPr>
                        <a:t>3.2 Stockout rate by tracer commodity by level in</a:t>
                      </a:r>
                      <a:r>
                        <a:rPr lang="en-US" sz="1600" b="1" u="sng" kern="1200" baseline="0" dirty="0">
                          <a:effectLst/>
                          <a:latin typeface="Gill Sans MT" panose="020B0502020104020203" pitchFamily="34" charset="0"/>
                          <a:ea typeface="Arial" charset="0"/>
                          <a:cs typeface="Arial" charset="0"/>
                        </a:rPr>
                        <a:t> the system</a:t>
                      </a:r>
                      <a:endParaRPr lang="en-US" sz="1600" b="1" u="sng" kern="1200" dirty="0">
                        <a:effectLst/>
                        <a:latin typeface="Gill Sans MT" panose="020B0502020104020203" pitchFamily="34" charset="0"/>
                        <a:ea typeface="Arial" charset="0"/>
                        <a:cs typeface="Arial" charset="0"/>
                      </a:endParaRPr>
                    </a:p>
                    <a:p>
                      <a:pPr marL="360363" marR="0" lvl="0" indent="-360363" algn="l" defTabSz="914400" rtl="0" eaLnBrk="1" latinLnBrk="0" hangingPunct="1">
                        <a:lnSpc>
                          <a:spcPct val="107000"/>
                        </a:lnSpc>
                        <a:spcBef>
                          <a:spcPts val="0"/>
                        </a:spcBef>
                        <a:spcAft>
                          <a:spcPts val="0"/>
                        </a:spcAft>
                        <a:buFont typeface="Symbol" panose="05050102010706020507" pitchFamily="18" charset="2"/>
                        <a:buNone/>
                        <a:tabLst/>
                      </a:pPr>
                      <a:r>
                        <a:rPr lang="en-US" sz="1600" b="0" u="none" kern="1200" dirty="0">
                          <a:effectLst/>
                          <a:latin typeface="Gill Sans MT" panose="020B0502020104020203" pitchFamily="34" charset="0"/>
                          <a:ea typeface="Arial" charset="0"/>
                          <a:cs typeface="Arial" charset="0"/>
                        </a:rPr>
                        <a:t>3.3 Stock accuracy</a:t>
                      </a:r>
                    </a:p>
                    <a:p>
                      <a:pPr marL="360363" marR="0" lvl="0" indent="-360363" algn="l" defTabSz="914400" rtl="0" eaLnBrk="1" latinLnBrk="0" hangingPunct="1">
                        <a:lnSpc>
                          <a:spcPct val="107000"/>
                        </a:lnSpc>
                        <a:spcBef>
                          <a:spcPts val="0"/>
                        </a:spcBef>
                        <a:spcAft>
                          <a:spcPts val="0"/>
                        </a:spcAft>
                        <a:buFont typeface="Symbol" panose="05050102010706020507" pitchFamily="18" charset="2"/>
                        <a:buNone/>
                        <a:tabLst/>
                      </a:pPr>
                      <a:r>
                        <a:rPr lang="en-US" sz="1600" b="1" u="sng" kern="1200" dirty="0">
                          <a:effectLst/>
                          <a:latin typeface="Gill Sans MT" panose="020B0502020104020203" pitchFamily="34" charset="0"/>
                          <a:ea typeface="Arial" charset="0"/>
                          <a:cs typeface="Arial" charset="0"/>
                        </a:rPr>
                        <a:t>3.4 Order fill rate</a:t>
                      </a:r>
                    </a:p>
                    <a:p>
                      <a:pPr marL="360363" marR="0" lvl="0" indent="-360363" algn="l" defTabSz="914400" rtl="0" eaLnBrk="1" latinLnBrk="0" hangingPunct="1">
                        <a:lnSpc>
                          <a:spcPct val="107000"/>
                        </a:lnSpc>
                        <a:spcBef>
                          <a:spcPts val="0"/>
                        </a:spcBef>
                        <a:spcAft>
                          <a:spcPts val="0"/>
                        </a:spcAft>
                        <a:buFont typeface="Symbol" panose="05050102010706020507" pitchFamily="18" charset="2"/>
                        <a:buNone/>
                        <a:tabLst/>
                      </a:pPr>
                      <a:r>
                        <a:rPr lang="en-US" sz="1600" b="0" u="none" kern="1200" dirty="0">
                          <a:effectLst/>
                          <a:latin typeface="Gill Sans MT" panose="020B0502020104020203" pitchFamily="34" charset="0"/>
                          <a:ea typeface="Arial" charset="0"/>
                          <a:cs typeface="Arial" charset="0"/>
                        </a:rPr>
                        <a:t>3.5 Wastage from damage, theft and expiry </a:t>
                      </a:r>
                      <a:endParaRPr lang="en-US" sz="1600" b="0" u="none" kern="12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0363" marR="0" lvl="0" indent="-360363" algn="l" defTabSz="914400" rtl="0" eaLnBrk="1" latinLnBrk="0" hangingPunct="1">
                        <a:lnSpc>
                          <a:spcPct val="107000"/>
                        </a:lnSpc>
                        <a:spcBef>
                          <a:spcPts val="0"/>
                        </a:spcBef>
                        <a:spcAft>
                          <a:spcPts val="0"/>
                        </a:spcAft>
                        <a:buFont typeface="Symbol" panose="05050102010706020507" pitchFamily="18" charset="2"/>
                        <a:buNone/>
                        <a:tabLst/>
                      </a:pPr>
                      <a:r>
                        <a:rPr lang="en-US" sz="1600" kern="1200" dirty="0">
                          <a:effectLst/>
                          <a:latin typeface="Gill Sans MT" panose="020B0502020104020203" pitchFamily="34" charset="0"/>
                          <a:ea typeface="Arial" charset="0"/>
                          <a:cs typeface="Arial" charset="0"/>
                        </a:rPr>
                        <a:t>3.6 Stock turn per annum</a:t>
                      </a:r>
                    </a:p>
                    <a:p>
                      <a:pPr marL="360363" marR="0" lvl="0" indent="-360363" algn="l" defTabSz="914400" rtl="0" eaLnBrk="1" latinLnBrk="0" hangingPunct="1">
                        <a:lnSpc>
                          <a:spcPct val="107000"/>
                        </a:lnSpc>
                        <a:spcBef>
                          <a:spcPts val="0"/>
                        </a:spcBef>
                        <a:spcAft>
                          <a:spcPts val="0"/>
                        </a:spcAft>
                        <a:buFont typeface="Symbol" panose="05050102010706020507" pitchFamily="18" charset="2"/>
                        <a:buNone/>
                        <a:tabLst/>
                      </a:pPr>
                      <a:r>
                        <a:rPr lang="en-US" sz="1600" b="0" u="none" kern="1200" dirty="0">
                          <a:effectLst/>
                          <a:latin typeface="Gill Sans MT" panose="020B0502020104020203" pitchFamily="34" charset="0"/>
                          <a:ea typeface="Arial" charset="0"/>
                          <a:cs typeface="Arial" charset="0"/>
                        </a:rPr>
                        <a:t>3.7 Number and duration</a:t>
                      </a:r>
                      <a:r>
                        <a:rPr lang="en-US" sz="1600" b="0" u="none" kern="1200" baseline="0" dirty="0">
                          <a:effectLst/>
                          <a:latin typeface="Gill Sans MT" panose="020B0502020104020203" pitchFamily="34" charset="0"/>
                          <a:ea typeface="Arial" charset="0"/>
                          <a:cs typeface="Arial" charset="0"/>
                        </a:rPr>
                        <a:t> of t</a:t>
                      </a:r>
                      <a:r>
                        <a:rPr lang="en-US" sz="1600" b="0" u="none" kern="1200" dirty="0">
                          <a:effectLst/>
                          <a:latin typeface="Gill Sans MT" panose="020B0502020104020203" pitchFamily="34" charset="0"/>
                          <a:ea typeface="Arial" charset="0"/>
                          <a:cs typeface="Arial" charset="0"/>
                        </a:rPr>
                        <a:t>emperature excursions in cold storage facility</a:t>
                      </a:r>
                    </a:p>
                    <a:p>
                      <a:pPr marL="360363" marR="0" lvl="0" indent="-360363" algn="l" defTabSz="914400" rtl="0" eaLnBrk="1" fontAlgn="auto" latinLnBrk="0" hangingPunct="1">
                        <a:lnSpc>
                          <a:spcPct val="107000"/>
                        </a:lnSpc>
                        <a:spcBef>
                          <a:spcPts val="0"/>
                        </a:spcBef>
                        <a:spcAft>
                          <a:spcPts val="0"/>
                        </a:spcAft>
                        <a:buClrTx/>
                        <a:buSzTx/>
                        <a:buFont typeface="Symbol" panose="05050102010706020507" pitchFamily="18" charset="2"/>
                        <a:buNone/>
                        <a:tabLst/>
                        <a:defRPr/>
                      </a:pPr>
                      <a:r>
                        <a:rPr lang="en-US" sz="1600" b="0" u="none" kern="1200" dirty="0">
                          <a:effectLst/>
                          <a:latin typeface="Gill Sans MT" panose="020B0502020104020203" pitchFamily="34" charset="0"/>
                          <a:ea typeface="Arial" charset="0"/>
                          <a:cs typeface="Arial" charset="0"/>
                        </a:rPr>
                        <a:t>3.8 Stockout rate of one or more tracer products by facility</a:t>
                      </a:r>
                    </a:p>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en-US" sz="1600" kern="1200" dirty="0">
                          <a:effectLst/>
                          <a:latin typeface="Gill Sans MT" panose="020B0502020104020203" pitchFamily="34" charset="0"/>
                          <a:ea typeface="Arial" charset="0"/>
                          <a:cs typeface="Arial" charset="0"/>
                        </a:rPr>
                        <a:t>3.9 Cost of warehousing operation</a:t>
                      </a:r>
                    </a:p>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en-US" sz="1600" kern="1200" dirty="0">
                          <a:effectLst/>
                          <a:latin typeface="Gill Sans MT" panose="020B0502020104020203" pitchFamily="34" charset="0"/>
                          <a:ea typeface="Arial" charset="0"/>
                          <a:cs typeface="Arial" charset="0"/>
                        </a:rPr>
                        <a:t>3.10 Order turnaround time</a:t>
                      </a:r>
                    </a:p>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en-US" sz="1600" kern="1200" dirty="0">
                          <a:effectLst/>
                          <a:latin typeface="Gill Sans MT" panose="020B0502020104020203" pitchFamily="34" charset="0"/>
                          <a:ea typeface="Arial" charset="0"/>
                          <a:cs typeface="Arial" charset="0"/>
                        </a:rPr>
                        <a:t>3.11 % of incoming batches tested for quality</a:t>
                      </a:r>
                    </a:p>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en-US" sz="1600" kern="1200" dirty="0">
                          <a:effectLst/>
                          <a:latin typeface="Gill Sans MT" panose="020B0502020104020203" pitchFamily="34" charset="0"/>
                          <a:ea typeface="Arial" charset="0"/>
                          <a:cs typeface="Arial" charset="0"/>
                        </a:rPr>
                        <a:t>3.12 % of batches tested that meet quality standards </a:t>
                      </a:r>
                      <a:endParaRPr lang="en-US" sz="1600" kern="12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746414">
                <a:tc>
                  <a:txBody>
                    <a:bodyPr/>
                    <a:lstStyle/>
                    <a:p>
                      <a:pPr marL="0" marR="0">
                        <a:lnSpc>
                          <a:spcPct val="107000"/>
                        </a:lnSpc>
                        <a:spcBef>
                          <a:spcPts val="0"/>
                        </a:spcBef>
                        <a:spcAft>
                          <a:spcPts val="1200"/>
                        </a:spcAft>
                      </a:pPr>
                      <a:r>
                        <a:rPr lang="en-US" sz="1600" dirty="0">
                          <a:effectLst/>
                          <a:latin typeface="Gill Sans MT" panose="020B0502020104020203" pitchFamily="34" charset="0"/>
                          <a:ea typeface="Arial" charset="0"/>
                          <a:cs typeface="Arial" charset="0"/>
                        </a:rPr>
                        <a:t>Distribution</a:t>
                      </a:r>
                      <a:endParaRPr lang="en-US" sz="16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en-US" sz="1600" b="1" u="sng" kern="1200" dirty="0">
                          <a:effectLst/>
                          <a:latin typeface="Gill Sans MT" panose="020B0502020104020203" pitchFamily="34" charset="0"/>
                          <a:ea typeface="Arial" charset="0"/>
                          <a:cs typeface="Arial" charset="0"/>
                        </a:rPr>
                        <a:t>4.1 On-time delivery to facility</a:t>
                      </a:r>
                    </a:p>
                    <a:p>
                      <a:pPr marL="360363" marR="0" lvl="0" indent="-360363" algn="l" defTabSz="914400" rtl="0" eaLnBrk="1" latinLnBrk="0" hangingPunct="1">
                        <a:lnSpc>
                          <a:spcPct val="107000"/>
                        </a:lnSpc>
                        <a:spcBef>
                          <a:spcPts val="0"/>
                        </a:spcBef>
                        <a:spcAft>
                          <a:spcPts val="0"/>
                        </a:spcAft>
                        <a:buFont typeface="Symbol" panose="05050102010706020507" pitchFamily="18" charset="2"/>
                        <a:buNone/>
                        <a:tabLst/>
                      </a:pPr>
                      <a:r>
                        <a:rPr lang="en-US" sz="1600" b="1" u="sng" kern="1200" dirty="0">
                          <a:effectLst/>
                          <a:latin typeface="Gill Sans MT" panose="020B0502020104020203" pitchFamily="34" charset="0"/>
                          <a:ea typeface="Arial" charset="0"/>
                          <a:cs typeface="Arial" charset="0"/>
                        </a:rPr>
                        <a:t>4.2 Percentage of orders placed by health facilities as emergency orders</a:t>
                      </a:r>
                      <a:endParaRPr lang="en-US" sz="1600" b="1" u="sng" kern="12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en-US" sz="1600" kern="1200" dirty="0">
                          <a:effectLst/>
                          <a:latin typeface="Gill Sans MT" panose="020B0502020104020203" pitchFamily="34" charset="0"/>
                          <a:ea typeface="Arial" charset="0"/>
                          <a:cs typeface="Arial" charset="0"/>
                        </a:rPr>
                        <a:t>4.3 Cost of distribution operation</a:t>
                      </a:r>
                      <a:endParaRPr lang="en-US" sz="1600" kern="12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43188">
                <a:tc>
                  <a:txBody>
                    <a:bodyPr/>
                    <a:lstStyle/>
                    <a:p>
                      <a:pPr marL="0" marR="0">
                        <a:lnSpc>
                          <a:spcPct val="107000"/>
                        </a:lnSpc>
                        <a:spcBef>
                          <a:spcPts val="0"/>
                        </a:spcBef>
                        <a:spcAft>
                          <a:spcPts val="1200"/>
                        </a:spcAft>
                      </a:pPr>
                      <a:r>
                        <a:rPr lang="en-US" sz="1600" dirty="0">
                          <a:effectLst/>
                          <a:latin typeface="Gill Sans MT" panose="020B0502020104020203" pitchFamily="34" charset="0"/>
                          <a:ea typeface="Arial" charset="0"/>
                          <a:cs typeface="Arial" charset="0"/>
                        </a:rPr>
                        <a:t>HR</a:t>
                      </a:r>
                      <a:endParaRPr lang="en-US" sz="16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en-US" sz="1600" b="0" u="none" kern="1200" dirty="0">
                          <a:effectLst/>
                          <a:latin typeface="Gill Sans MT" panose="020B0502020104020203" pitchFamily="34" charset="0"/>
                          <a:ea typeface="Arial" charset="0"/>
                          <a:cs typeface="Arial" charset="0"/>
                        </a:rPr>
                        <a:t>5.1 Staff turnover rate</a:t>
                      </a:r>
                      <a:endParaRPr lang="en-US" sz="1600" b="0" u="none" kern="12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en-US" sz="1600" kern="1200" dirty="0">
                          <a:effectLst/>
                          <a:latin typeface="Gill Sans MT" panose="020B0502020104020203" pitchFamily="34" charset="0"/>
                          <a:ea typeface="Arial" charset="0"/>
                          <a:cs typeface="Arial" charset="0"/>
                        </a:rPr>
                        <a:t>5.2 Percent of key positions vacant</a:t>
                      </a:r>
                      <a:endParaRPr lang="en-US" sz="1600" kern="12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455637">
                <a:tc>
                  <a:txBody>
                    <a:bodyPr/>
                    <a:lstStyle/>
                    <a:p>
                      <a:pPr marL="0" marR="0">
                        <a:lnSpc>
                          <a:spcPct val="107000"/>
                        </a:lnSpc>
                        <a:spcBef>
                          <a:spcPts val="0"/>
                        </a:spcBef>
                        <a:spcAft>
                          <a:spcPts val="1200"/>
                        </a:spcAft>
                      </a:pPr>
                      <a:r>
                        <a:rPr lang="en-US" sz="1600" dirty="0">
                          <a:effectLst/>
                          <a:latin typeface="Gill Sans MT" panose="020B0502020104020203" pitchFamily="34" charset="0"/>
                          <a:ea typeface="Arial" charset="0"/>
                          <a:cs typeface="Arial" charset="0"/>
                        </a:rPr>
                        <a:t>Data</a:t>
                      </a:r>
                      <a:endParaRPr lang="en-US" sz="16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en-US" sz="1600" b="1" u="sng" kern="1200" dirty="0">
                          <a:effectLst/>
                          <a:latin typeface="Gill Sans MT" panose="020B0502020104020203" pitchFamily="34" charset="0"/>
                          <a:ea typeface="Arial" charset="0"/>
                          <a:cs typeface="Arial" charset="0"/>
                        </a:rPr>
                        <a:t>6.1 Facility reporting rates on time</a:t>
                      </a:r>
                      <a:endParaRPr lang="en-US" sz="1600" b="1" u="sng" kern="12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en-US" sz="1600" kern="1200" dirty="0">
                          <a:effectLst/>
                          <a:latin typeface="Gill Sans MT" panose="020B0502020104020203" pitchFamily="34" charset="0"/>
                          <a:ea typeface="Arial" charset="0"/>
                          <a:cs typeface="Arial" charset="0"/>
                        </a:rPr>
                        <a:t>6.2 Facility reporting rates (complete)</a:t>
                      </a:r>
                      <a:endParaRPr lang="en-US" sz="1600" kern="12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2" name="Slide Number Placeholder 1"/>
          <p:cNvSpPr>
            <a:spLocks noGrp="1"/>
          </p:cNvSpPr>
          <p:nvPr>
            <p:ph type="sldNum" sz="quarter" idx="12"/>
          </p:nvPr>
        </p:nvSpPr>
        <p:spPr>
          <a:xfrm>
            <a:off x="8455355" y="6461484"/>
            <a:ext cx="1905000" cy="291480"/>
          </a:xfrm>
        </p:spPr>
        <p:txBody>
          <a:bodyPr/>
          <a:lstStyle/>
          <a:p>
            <a:fld id="{B9F1CF4F-F94A-4E72-8A7A-1D90E0D98BB3}" type="slidenum">
              <a:rPr lang="en-US" altLang="en-US" smtClean="0"/>
              <a:pPr/>
              <a:t>3</a:t>
            </a:fld>
            <a:endParaRPr lang="en-US" altLang="en-US" dirty="0"/>
          </a:p>
        </p:txBody>
      </p:sp>
    </p:spTree>
    <p:extLst>
      <p:ext uri="{BB962C8B-B14F-4D97-AF65-F5344CB8AC3E}">
        <p14:creationId xmlns:p14="http://schemas.microsoft.com/office/powerpoint/2010/main" val="30396366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3"/>
          <a:stretch>
            <a:fillRect/>
          </a:stretch>
        </p:blipFill>
        <p:spPr>
          <a:xfrm>
            <a:off x="838200" y="3340894"/>
            <a:ext cx="10515600" cy="1320800"/>
          </a:xfrm>
          <a:prstGeom prst="rect">
            <a:avLst/>
          </a:prstGeom>
        </p:spPr>
      </p:pic>
      <p:pic>
        <p:nvPicPr>
          <p:cNvPr id="9" name="Picture 8"/>
          <p:cNvPicPr>
            <a:picLocks noChangeAspect="1"/>
          </p:cNvPicPr>
          <p:nvPr/>
        </p:nvPicPr>
        <p:blipFill>
          <a:blip r:embed="rId3"/>
          <a:stretch>
            <a:fillRect/>
          </a:stretch>
        </p:blipFill>
        <p:spPr>
          <a:xfrm>
            <a:off x="838200" y="2768600"/>
            <a:ext cx="10515600" cy="1320800"/>
          </a:xfrm>
          <a:prstGeom prst="rect">
            <a:avLst/>
          </a:prstGeom>
        </p:spPr>
      </p:pic>
      <p:sp>
        <p:nvSpPr>
          <p:cNvPr id="6" name="Title 2"/>
          <p:cNvSpPr>
            <a:spLocks noGrp="1"/>
          </p:cNvSpPr>
          <p:nvPr>
            <p:ph type="title"/>
          </p:nvPr>
        </p:nvSpPr>
        <p:spPr>
          <a:xfrm>
            <a:off x="2801815" y="42052"/>
            <a:ext cx="6564923" cy="609600"/>
          </a:xfrm>
        </p:spPr>
        <p:txBody>
          <a:bodyPr>
            <a:noAutofit/>
          </a:bodyPr>
          <a:lstStyle/>
          <a:p>
            <a:r>
              <a:rPr lang="en-US" altLang="en-US" sz="3200" b="1" dirty="0">
                <a:solidFill>
                  <a:srgbClr val="C00000"/>
                </a:solidFill>
                <a:latin typeface="Gill Sans MT" panose="020B0502020104020203" pitchFamily="34" charset="0"/>
                <a:ea typeface="Arial" charset="0"/>
                <a:cs typeface="Arial" charset="0"/>
              </a:rPr>
              <a:t>Example </a:t>
            </a:r>
            <a:r>
              <a:rPr lang="en-US" altLang="en-US" sz="3200" b="1" dirty="0" err="1">
                <a:solidFill>
                  <a:srgbClr val="C00000"/>
                </a:solidFill>
                <a:latin typeface="Gill Sans MT" panose="020B0502020104020203" pitchFamily="34" charset="0"/>
                <a:ea typeface="Arial" charset="0"/>
                <a:cs typeface="Arial" charset="0"/>
              </a:rPr>
              <a:t>Heatmap</a:t>
            </a:r>
            <a:r>
              <a:rPr lang="en-US" altLang="en-US" sz="3200" b="1" dirty="0">
                <a:solidFill>
                  <a:srgbClr val="C00000"/>
                </a:solidFill>
                <a:latin typeface="Gill Sans MT" panose="020B0502020104020203" pitchFamily="34" charset="0"/>
                <a:ea typeface="Arial" charset="0"/>
                <a:cs typeface="Arial" charset="0"/>
              </a:rPr>
              <a:t> of KPI Results</a:t>
            </a:r>
          </a:p>
        </p:txBody>
      </p:sp>
      <p:pic>
        <p:nvPicPr>
          <p:cNvPr id="8" name="Picture 7">
            <a:extLst>
              <a:ext uri="{FF2B5EF4-FFF2-40B4-BE49-F238E27FC236}">
                <a16:creationId xmlns:a16="http://schemas.microsoft.com/office/drawing/2014/main" id="{444290FC-3519-4F43-8043-7ACCB06A49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076" y="557777"/>
            <a:ext cx="12351760" cy="6143273"/>
          </a:xfrm>
          <a:prstGeom prst="rect">
            <a:avLst/>
          </a:prstGeom>
        </p:spPr>
      </p:pic>
    </p:spTree>
    <p:extLst>
      <p:ext uri="{BB962C8B-B14F-4D97-AF65-F5344CB8AC3E}">
        <p14:creationId xmlns:p14="http://schemas.microsoft.com/office/powerpoint/2010/main" val="349726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Content Placeholder 14">
            <a:extLst>
              <a:ext uri="{FF2B5EF4-FFF2-40B4-BE49-F238E27FC236}">
                <a16:creationId xmlns:a16="http://schemas.microsoft.com/office/drawing/2014/main" id="{3606EDA7-A384-4542-85B6-3EA808066FE3}"/>
              </a:ext>
            </a:extLst>
          </p:cNvPr>
          <p:cNvGraphicFramePr>
            <a:graphicFrameLocks noGrp="1"/>
          </p:cNvGraphicFramePr>
          <p:nvPr>
            <p:ph idx="1"/>
            <p:extLst>
              <p:ext uri="{D42A27DB-BD31-4B8C-83A1-F6EECF244321}">
                <p14:modId xmlns:p14="http://schemas.microsoft.com/office/powerpoint/2010/main" val="3444702662"/>
              </p:ext>
            </p:extLst>
          </p:nvPr>
        </p:nvGraphicFramePr>
        <p:xfrm>
          <a:off x="0" y="0"/>
          <a:ext cx="12205063" cy="6876622"/>
        </p:xfrm>
        <a:graphic>
          <a:graphicData uri="http://schemas.openxmlformats.org/drawingml/2006/table">
            <a:tbl>
              <a:tblPr bandRow="1">
                <a:tableStyleId>{5C22544A-7EE6-4342-B048-85BDC9FD1C3A}</a:tableStyleId>
              </a:tblPr>
              <a:tblGrid>
                <a:gridCol w="3613470">
                  <a:extLst>
                    <a:ext uri="{9D8B030D-6E8A-4147-A177-3AD203B41FA5}">
                      <a16:colId xmlns:a16="http://schemas.microsoft.com/office/drawing/2014/main" val="972634955"/>
                    </a:ext>
                  </a:extLst>
                </a:gridCol>
                <a:gridCol w="1040417">
                  <a:extLst>
                    <a:ext uri="{9D8B030D-6E8A-4147-A177-3AD203B41FA5}">
                      <a16:colId xmlns:a16="http://schemas.microsoft.com/office/drawing/2014/main" val="3444749299"/>
                    </a:ext>
                  </a:extLst>
                </a:gridCol>
                <a:gridCol w="996286">
                  <a:extLst>
                    <a:ext uri="{9D8B030D-6E8A-4147-A177-3AD203B41FA5}">
                      <a16:colId xmlns:a16="http://schemas.microsoft.com/office/drawing/2014/main" val="1808837631"/>
                    </a:ext>
                  </a:extLst>
                </a:gridCol>
                <a:gridCol w="1160060">
                  <a:extLst>
                    <a:ext uri="{9D8B030D-6E8A-4147-A177-3AD203B41FA5}">
                      <a16:colId xmlns:a16="http://schemas.microsoft.com/office/drawing/2014/main" val="4043944787"/>
                    </a:ext>
                  </a:extLst>
                </a:gridCol>
                <a:gridCol w="1071694">
                  <a:extLst>
                    <a:ext uri="{9D8B030D-6E8A-4147-A177-3AD203B41FA5}">
                      <a16:colId xmlns:a16="http://schemas.microsoft.com/office/drawing/2014/main" val="1088072296"/>
                    </a:ext>
                  </a:extLst>
                </a:gridCol>
                <a:gridCol w="1084691">
                  <a:extLst>
                    <a:ext uri="{9D8B030D-6E8A-4147-A177-3AD203B41FA5}">
                      <a16:colId xmlns:a16="http://schemas.microsoft.com/office/drawing/2014/main" val="1483166286"/>
                    </a:ext>
                  </a:extLst>
                </a:gridCol>
                <a:gridCol w="1130971">
                  <a:extLst>
                    <a:ext uri="{9D8B030D-6E8A-4147-A177-3AD203B41FA5}">
                      <a16:colId xmlns:a16="http://schemas.microsoft.com/office/drawing/2014/main" val="2199787830"/>
                    </a:ext>
                  </a:extLst>
                </a:gridCol>
                <a:gridCol w="717269">
                  <a:extLst>
                    <a:ext uri="{9D8B030D-6E8A-4147-A177-3AD203B41FA5}">
                      <a16:colId xmlns:a16="http://schemas.microsoft.com/office/drawing/2014/main" val="260854502"/>
                    </a:ext>
                  </a:extLst>
                </a:gridCol>
                <a:gridCol w="1390205">
                  <a:extLst>
                    <a:ext uri="{9D8B030D-6E8A-4147-A177-3AD203B41FA5}">
                      <a16:colId xmlns:a16="http://schemas.microsoft.com/office/drawing/2014/main" val="3707063095"/>
                    </a:ext>
                  </a:extLst>
                </a:gridCol>
              </a:tblGrid>
              <a:tr h="314936">
                <a:tc gridSpan="9">
                  <a:txBody>
                    <a:bodyPr/>
                    <a:lstStyle/>
                    <a:p>
                      <a:pPr marL="0" marR="0">
                        <a:lnSpc>
                          <a:spcPct val="107000"/>
                        </a:lnSpc>
                        <a:spcBef>
                          <a:spcPts val="0"/>
                        </a:spcBef>
                        <a:spcAft>
                          <a:spcPts val="0"/>
                        </a:spcAft>
                      </a:pPr>
                      <a:r>
                        <a:rPr lang="en-US" sz="2000" b="1" dirty="0">
                          <a:solidFill>
                            <a:schemeClr val="bg1"/>
                          </a:solidFill>
                          <a:effectLst/>
                          <a:latin typeface="Gill Sans MT" panose="020B0502020104020203" pitchFamily="34" charset="0"/>
                        </a:rPr>
                        <a:t>Summary Table of Selected KPIs across Levels of Service</a:t>
                      </a:r>
                      <a:endParaRPr lang="en-US" sz="2000" b="1" dirty="0">
                        <a:solidFill>
                          <a:schemeClr val="bg1"/>
                        </a:solidFill>
                        <a:effectLst/>
                        <a:latin typeface="Gill Sans MT" panose="020B0502020104020203" pitchFamily="34" charset="0"/>
                        <a:ea typeface="Calibri" panose="020F0502020204030204" pitchFamily="34" charset="0"/>
                      </a:endParaRPr>
                    </a:p>
                  </a:txBody>
                  <a:tcPr marL="58940" marR="58940" marT="0" marB="0" anchor="ctr">
                    <a:solidFill>
                      <a:srgbClr val="0070C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a:lnSpc>
                          <a:spcPct val="107000"/>
                        </a:lnSpc>
                        <a:spcBef>
                          <a:spcPts val="0"/>
                        </a:spcBef>
                        <a:spcAft>
                          <a:spcPts val="0"/>
                        </a:spcAft>
                      </a:pPr>
                      <a:endParaRPr lang="en-US" sz="2000" dirty="0">
                        <a:solidFill>
                          <a:schemeClr val="bg1"/>
                        </a:solidFill>
                        <a:effectLst/>
                        <a:latin typeface="Gill Sans MT" panose="020B0502020104020203" pitchFamily="34" charset="0"/>
                        <a:ea typeface="Calibri" panose="020F0502020204030204" pitchFamily="34" charset="0"/>
                      </a:endParaRPr>
                    </a:p>
                  </a:txBody>
                  <a:tcPr marL="58940" marR="58940" marT="0" marB="0">
                    <a:solidFill>
                      <a:srgbClr val="0070C0"/>
                    </a:solidFill>
                  </a:tcPr>
                </a:tc>
                <a:tc hMerge="1">
                  <a:txBody>
                    <a:bodyPr/>
                    <a:lstStyle/>
                    <a:p>
                      <a:pPr marL="0" marR="0">
                        <a:lnSpc>
                          <a:spcPct val="107000"/>
                        </a:lnSpc>
                        <a:spcBef>
                          <a:spcPts val="0"/>
                        </a:spcBef>
                        <a:spcAft>
                          <a:spcPts val="0"/>
                        </a:spcAft>
                      </a:pPr>
                      <a:endParaRPr lang="en-US" sz="2000" dirty="0">
                        <a:solidFill>
                          <a:schemeClr val="bg1"/>
                        </a:solidFill>
                        <a:effectLst/>
                        <a:latin typeface="Gill Sans MT" panose="020B0502020104020203" pitchFamily="34" charset="0"/>
                        <a:ea typeface="Calibri" panose="020F0502020204030204" pitchFamily="34" charset="0"/>
                      </a:endParaRPr>
                    </a:p>
                  </a:txBody>
                  <a:tcPr marL="58940" marR="58940" marT="0" marB="0">
                    <a:solidFill>
                      <a:srgbClr val="0070C0"/>
                    </a:solidFill>
                  </a:tcPr>
                </a:tc>
                <a:extLst>
                  <a:ext uri="{0D108BD9-81ED-4DB2-BD59-A6C34878D82A}">
                    <a16:rowId xmlns:a16="http://schemas.microsoft.com/office/drawing/2014/main" val="4186600303"/>
                  </a:ext>
                </a:extLst>
              </a:tr>
              <a:tr h="727133">
                <a:tc>
                  <a:txBody>
                    <a:bodyPr/>
                    <a:lstStyle/>
                    <a:p>
                      <a:pPr marL="0" marR="0" algn="l">
                        <a:lnSpc>
                          <a:spcPct val="107000"/>
                        </a:lnSpc>
                        <a:spcBef>
                          <a:spcPts val="0"/>
                        </a:spcBef>
                        <a:spcAft>
                          <a:spcPts val="0"/>
                        </a:spcAft>
                      </a:pPr>
                      <a:r>
                        <a:rPr lang="en-US" sz="1600" b="1" dirty="0">
                          <a:solidFill>
                            <a:schemeClr val="bg1"/>
                          </a:solidFill>
                          <a:effectLst/>
                          <a:latin typeface="Gill Sans MT" panose="020B0502020104020203" pitchFamily="34" charset="0"/>
                        </a:rPr>
                        <a:t>INDICATOR</a:t>
                      </a:r>
                      <a:endParaRPr lang="en-US" sz="1600" b="1" dirty="0">
                        <a:solidFill>
                          <a:schemeClr val="bg1"/>
                        </a:solidFill>
                        <a:effectLst/>
                        <a:latin typeface="Gill Sans MT" panose="020B0502020104020203" pitchFamily="34" charset="0"/>
                        <a:ea typeface="Calibri" panose="020F0502020204030204" pitchFamily="34" charset="0"/>
                      </a:endParaRPr>
                    </a:p>
                  </a:txBody>
                  <a:tcPr marL="58940" marR="58940" marT="0" marB="0" anchor="ctr">
                    <a:solidFill>
                      <a:srgbClr val="0070C0"/>
                    </a:solidFill>
                  </a:tcPr>
                </a:tc>
                <a:tc>
                  <a:txBody>
                    <a:bodyPr/>
                    <a:lstStyle/>
                    <a:p>
                      <a:pPr marL="0" marR="0" algn="ctr">
                        <a:lnSpc>
                          <a:spcPct val="107000"/>
                        </a:lnSpc>
                        <a:spcBef>
                          <a:spcPts val="0"/>
                        </a:spcBef>
                        <a:spcAft>
                          <a:spcPts val="0"/>
                        </a:spcAft>
                      </a:pPr>
                      <a:r>
                        <a:rPr lang="en-US" sz="1600" b="1" i="0" dirty="0">
                          <a:solidFill>
                            <a:schemeClr val="bg1"/>
                          </a:solidFill>
                          <a:effectLst/>
                          <a:latin typeface="Gill Sans MT" panose="020B0502020104020203" pitchFamily="34" charset="0"/>
                        </a:rPr>
                        <a:t>Health Center</a:t>
                      </a:r>
                      <a:endParaRPr lang="en-US" sz="1600" b="1" i="0" dirty="0">
                        <a:solidFill>
                          <a:schemeClr val="bg1"/>
                        </a:solidFill>
                        <a:effectLst/>
                        <a:latin typeface="Gill Sans MT" panose="020B0502020104020203" pitchFamily="34" charset="0"/>
                        <a:ea typeface="Calibri" panose="020F0502020204030204" pitchFamily="34" charset="0"/>
                      </a:endParaRPr>
                    </a:p>
                  </a:txBody>
                  <a:tcPr marL="58940" marR="58940" marT="0" marB="0" anchor="ctr">
                    <a:solidFill>
                      <a:srgbClr val="0070C0"/>
                    </a:solidFill>
                  </a:tcPr>
                </a:tc>
                <a:tc>
                  <a:txBody>
                    <a:bodyPr/>
                    <a:lstStyle/>
                    <a:p>
                      <a:pPr marL="0" marR="0" algn="ctr">
                        <a:lnSpc>
                          <a:spcPct val="107000"/>
                        </a:lnSpc>
                        <a:spcBef>
                          <a:spcPts val="0"/>
                        </a:spcBef>
                        <a:spcAft>
                          <a:spcPts val="0"/>
                        </a:spcAft>
                      </a:pPr>
                      <a:r>
                        <a:rPr lang="en-US" sz="1600" b="1" i="0" dirty="0">
                          <a:solidFill>
                            <a:schemeClr val="bg1"/>
                          </a:solidFill>
                          <a:effectLst/>
                          <a:latin typeface="Gill Sans MT" panose="020B0502020104020203" pitchFamily="34" charset="0"/>
                        </a:rPr>
                        <a:t>Hospital District</a:t>
                      </a:r>
                      <a:endParaRPr lang="en-US" sz="1600" b="1" i="0" dirty="0">
                        <a:solidFill>
                          <a:schemeClr val="bg1"/>
                        </a:solidFill>
                        <a:effectLst/>
                        <a:latin typeface="Gill Sans MT" panose="020B0502020104020203" pitchFamily="34" charset="0"/>
                        <a:ea typeface="Calibri" panose="020F0502020204030204" pitchFamily="34" charset="0"/>
                      </a:endParaRPr>
                    </a:p>
                  </a:txBody>
                  <a:tcPr marL="58940" marR="58940" marT="0" marB="0" anchor="ctr">
                    <a:solidFill>
                      <a:srgbClr val="0070C0"/>
                    </a:solidFill>
                  </a:tcPr>
                </a:tc>
                <a:tc>
                  <a:txBody>
                    <a:bodyPr/>
                    <a:lstStyle/>
                    <a:p>
                      <a:pPr marL="0" marR="0" algn="ctr">
                        <a:lnSpc>
                          <a:spcPct val="107000"/>
                        </a:lnSpc>
                        <a:spcBef>
                          <a:spcPts val="0"/>
                        </a:spcBef>
                        <a:spcAft>
                          <a:spcPts val="0"/>
                        </a:spcAft>
                      </a:pPr>
                      <a:r>
                        <a:rPr lang="en-US" sz="1600" b="1" i="0" dirty="0">
                          <a:solidFill>
                            <a:schemeClr val="bg1"/>
                          </a:solidFill>
                          <a:effectLst/>
                          <a:latin typeface="Gill Sans MT" panose="020B0502020104020203" pitchFamily="34" charset="0"/>
                        </a:rPr>
                        <a:t>Hospital </a:t>
                      </a:r>
                    </a:p>
                    <a:p>
                      <a:pPr marL="0" marR="0" algn="ctr">
                        <a:lnSpc>
                          <a:spcPct val="107000"/>
                        </a:lnSpc>
                        <a:spcBef>
                          <a:spcPts val="0"/>
                        </a:spcBef>
                        <a:spcAft>
                          <a:spcPts val="0"/>
                        </a:spcAft>
                      </a:pPr>
                      <a:r>
                        <a:rPr lang="en-US" sz="1600" b="1" i="0" dirty="0">
                          <a:solidFill>
                            <a:schemeClr val="bg1"/>
                          </a:solidFill>
                          <a:effectLst/>
                          <a:latin typeface="Gill Sans MT" panose="020B0502020104020203" pitchFamily="34" charset="0"/>
                        </a:rPr>
                        <a:t>Secondary</a:t>
                      </a:r>
                    </a:p>
                  </a:txBody>
                  <a:tcPr marL="58940" marR="58940" marT="0" marB="0" anchor="ctr">
                    <a:solidFill>
                      <a:srgbClr val="0070C0"/>
                    </a:solidFill>
                  </a:tcPr>
                </a:tc>
                <a:tc>
                  <a:txBody>
                    <a:bodyPr/>
                    <a:lstStyle/>
                    <a:p>
                      <a:pPr marL="0" marR="0" algn="ctr">
                        <a:lnSpc>
                          <a:spcPct val="107000"/>
                        </a:lnSpc>
                        <a:spcBef>
                          <a:spcPts val="0"/>
                        </a:spcBef>
                        <a:spcAft>
                          <a:spcPts val="0"/>
                        </a:spcAft>
                      </a:pPr>
                      <a:r>
                        <a:rPr lang="en-US" sz="1600" b="1" i="0">
                          <a:solidFill>
                            <a:schemeClr val="bg1"/>
                          </a:solidFill>
                          <a:effectLst/>
                          <a:latin typeface="Gill Sans MT" panose="020B0502020104020203" pitchFamily="34" charset="0"/>
                        </a:rPr>
                        <a:t>Hospital Tertiary</a:t>
                      </a:r>
                      <a:endParaRPr lang="en-US" sz="1600" b="1" i="0" dirty="0">
                        <a:solidFill>
                          <a:schemeClr val="bg1"/>
                        </a:solidFill>
                        <a:effectLst/>
                        <a:latin typeface="Gill Sans MT" panose="020B0502020104020203" pitchFamily="34" charset="0"/>
                        <a:ea typeface="Calibri" panose="020F0502020204030204" pitchFamily="34" charset="0"/>
                      </a:endParaRPr>
                    </a:p>
                  </a:txBody>
                  <a:tcPr marL="58940" marR="58940" marT="0" marB="0" anchor="ctr">
                    <a:solidFill>
                      <a:srgbClr val="0070C0"/>
                    </a:solidFill>
                  </a:tcPr>
                </a:tc>
                <a:tc>
                  <a:txBody>
                    <a:bodyPr/>
                    <a:lstStyle/>
                    <a:p>
                      <a:pPr marL="0" marR="0" algn="ctr">
                        <a:lnSpc>
                          <a:spcPct val="107000"/>
                        </a:lnSpc>
                        <a:spcBef>
                          <a:spcPts val="0"/>
                        </a:spcBef>
                        <a:spcAft>
                          <a:spcPts val="0"/>
                        </a:spcAft>
                      </a:pPr>
                      <a:r>
                        <a:rPr lang="en-US" sz="1600" b="1" i="0" dirty="0">
                          <a:solidFill>
                            <a:schemeClr val="bg1"/>
                          </a:solidFill>
                          <a:effectLst/>
                          <a:latin typeface="Gill Sans MT" panose="020B0502020104020203" pitchFamily="34" charset="0"/>
                          <a:ea typeface="Calibri" panose="020F0502020204030204" pitchFamily="34" charset="0"/>
                        </a:rPr>
                        <a:t>District Store</a:t>
                      </a:r>
                    </a:p>
                  </a:txBody>
                  <a:tcPr marL="58940" marR="58940" marT="0" marB="0" anchor="ctr">
                    <a:solidFill>
                      <a:srgbClr val="0070C0"/>
                    </a:solidFill>
                  </a:tcPr>
                </a:tc>
                <a:tc>
                  <a:txBody>
                    <a:bodyPr/>
                    <a:lstStyle/>
                    <a:p>
                      <a:pPr marL="0" marR="0" algn="ctr">
                        <a:lnSpc>
                          <a:spcPct val="107000"/>
                        </a:lnSpc>
                        <a:spcBef>
                          <a:spcPts val="0"/>
                        </a:spcBef>
                        <a:spcAft>
                          <a:spcPts val="0"/>
                        </a:spcAft>
                      </a:pPr>
                      <a:r>
                        <a:rPr lang="en-US" sz="1600" b="1" i="0" dirty="0">
                          <a:solidFill>
                            <a:schemeClr val="bg1"/>
                          </a:solidFill>
                          <a:effectLst/>
                          <a:latin typeface="Gill Sans MT" panose="020B0502020104020203" pitchFamily="34" charset="0"/>
                        </a:rPr>
                        <a:t>Regional</a:t>
                      </a:r>
                    </a:p>
                    <a:p>
                      <a:pPr marL="0" marR="0" algn="ctr">
                        <a:lnSpc>
                          <a:spcPct val="107000"/>
                        </a:lnSpc>
                        <a:spcBef>
                          <a:spcPts val="0"/>
                        </a:spcBef>
                        <a:spcAft>
                          <a:spcPts val="0"/>
                        </a:spcAft>
                      </a:pPr>
                      <a:r>
                        <a:rPr lang="en-US" sz="1600" b="1" i="0" dirty="0">
                          <a:solidFill>
                            <a:schemeClr val="bg1"/>
                          </a:solidFill>
                          <a:effectLst/>
                          <a:latin typeface="Gill Sans MT" panose="020B0502020104020203" pitchFamily="34" charset="0"/>
                          <a:ea typeface="Calibri" panose="020F0502020204030204" pitchFamily="34" charset="0"/>
                        </a:rPr>
                        <a:t>Store</a:t>
                      </a:r>
                    </a:p>
                  </a:txBody>
                  <a:tcPr marL="58940" marR="58940" marT="0" marB="0" anchor="ctr">
                    <a:solidFill>
                      <a:srgbClr val="0070C0"/>
                    </a:solidFill>
                  </a:tcPr>
                </a:tc>
                <a:tc>
                  <a:txBody>
                    <a:bodyPr/>
                    <a:lstStyle/>
                    <a:p>
                      <a:pPr marL="0" marR="0" algn="ctr">
                        <a:lnSpc>
                          <a:spcPct val="107000"/>
                        </a:lnSpc>
                        <a:spcBef>
                          <a:spcPts val="0"/>
                        </a:spcBef>
                        <a:spcAft>
                          <a:spcPts val="0"/>
                        </a:spcAft>
                      </a:pPr>
                      <a:r>
                        <a:rPr lang="en-US" sz="1600" b="1" i="0" dirty="0">
                          <a:solidFill>
                            <a:schemeClr val="bg1"/>
                          </a:solidFill>
                          <a:effectLst/>
                          <a:latin typeface="Gill Sans MT" panose="020B0502020104020203" pitchFamily="34" charset="0"/>
                        </a:rPr>
                        <a:t> </a:t>
                      </a:r>
                    </a:p>
                    <a:p>
                      <a:pPr marL="0" marR="0" algn="ctr">
                        <a:lnSpc>
                          <a:spcPct val="107000"/>
                        </a:lnSpc>
                        <a:spcBef>
                          <a:spcPts val="0"/>
                        </a:spcBef>
                        <a:spcAft>
                          <a:spcPts val="0"/>
                        </a:spcAft>
                      </a:pPr>
                      <a:r>
                        <a:rPr lang="en-US" sz="1600" b="1" i="0" dirty="0">
                          <a:solidFill>
                            <a:schemeClr val="bg1"/>
                          </a:solidFill>
                          <a:effectLst/>
                          <a:latin typeface="Gill Sans MT" panose="020B0502020104020203" pitchFamily="34" charset="0"/>
                        </a:rPr>
                        <a:t>MOH</a:t>
                      </a:r>
                      <a:endParaRPr lang="en-US" sz="1600" b="1" i="0" dirty="0">
                        <a:solidFill>
                          <a:schemeClr val="bg1"/>
                        </a:solidFill>
                        <a:effectLst/>
                        <a:latin typeface="Gill Sans MT" panose="020B0502020104020203" pitchFamily="34" charset="0"/>
                        <a:ea typeface="Calibri" panose="020F0502020204030204" pitchFamily="34" charset="0"/>
                      </a:endParaRPr>
                    </a:p>
                  </a:txBody>
                  <a:tcPr marL="58940" marR="58940" marT="0" marB="0">
                    <a:solidFill>
                      <a:srgbClr val="0070C0"/>
                    </a:solidFill>
                  </a:tcPr>
                </a:tc>
                <a:tc>
                  <a:txBody>
                    <a:bodyPr/>
                    <a:lstStyle/>
                    <a:p>
                      <a:pPr marL="0" marR="0" algn="ctr">
                        <a:lnSpc>
                          <a:spcPct val="107000"/>
                        </a:lnSpc>
                        <a:spcBef>
                          <a:spcPts val="0"/>
                        </a:spcBef>
                        <a:spcAft>
                          <a:spcPts val="0"/>
                        </a:spcAft>
                      </a:pPr>
                      <a:endParaRPr lang="en-US" sz="1600" b="1" i="0" dirty="0">
                        <a:solidFill>
                          <a:schemeClr val="bg1"/>
                        </a:solidFill>
                        <a:effectLst/>
                        <a:latin typeface="Gill Sans MT" panose="020B0502020104020203" pitchFamily="34" charset="0"/>
                      </a:endParaRPr>
                    </a:p>
                    <a:p>
                      <a:pPr marL="0" marR="0" algn="ctr">
                        <a:lnSpc>
                          <a:spcPct val="107000"/>
                        </a:lnSpc>
                        <a:spcBef>
                          <a:spcPts val="0"/>
                        </a:spcBef>
                        <a:spcAft>
                          <a:spcPts val="0"/>
                        </a:spcAft>
                      </a:pPr>
                      <a:r>
                        <a:rPr lang="en-US" sz="1600" b="1" i="0" dirty="0">
                          <a:solidFill>
                            <a:schemeClr val="bg1"/>
                          </a:solidFill>
                          <a:effectLst/>
                          <a:latin typeface="Gill Sans MT" panose="020B0502020104020203" pitchFamily="34" charset="0"/>
                        </a:rPr>
                        <a:t>Central Warehouse</a:t>
                      </a:r>
                      <a:endParaRPr lang="en-US" sz="1600" b="1" i="0" dirty="0">
                        <a:solidFill>
                          <a:schemeClr val="bg1"/>
                        </a:solidFill>
                        <a:effectLst/>
                        <a:latin typeface="Gill Sans MT" panose="020B0502020104020203" pitchFamily="34" charset="0"/>
                        <a:ea typeface="Calibri" panose="020F0502020204030204" pitchFamily="34" charset="0"/>
                      </a:endParaRPr>
                    </a:p>
                  </a:txBody>
                  <a:tcPr marL="58940" marR="58940" marT="0" marB="0">
                    <a:solidFill>
                      <a:srgbClr val="0070C0"/>
                    </a:solidFill>
                  </a:tcPr>
                </a:tc>
                <a:extLst>
                  <a:ext uri="{0D108BD9-81ED-4DB2-BD59-A6C34878D82A}">
                    <a16:rowId xmlns:a16="http://schemas.microsoft.com/office/drawing/2014/main" val="420381047"/>
                  </a:ext>
                </a:extLst>
              </a:tr>
              <a:tr h="350565">
                <a:tc>
                  <a:txBody>
                    <a:bodyPr/>
                    <a:lstStyle/>
                    <a:p>
                      <a:pPr marL="0" marR="0" algn="l">
                        <a:lnSpc>
                          <a:spcPct val="107000"/>
                        </a:lnSpc>
                        <a:spcBef>
                          <a:spcPts val="0"/>
                        </a:spcBef>
                        <a:spcAft>
                          <a:spcPts val="0"/>
                        </a:spcAft>
                      </a:pPr>
                      <a:r>
                        <a:rPr lang="en-US" sz="1600" b="1" dirty="0">
                          <a:effectLst/>
                          <a:latin typeface="Gill Sans MT" panose="020B0502020104020203" pitchFamily="34" charset="0"/>
                        </a:rPr>
                        <a:t> </a:t>
                      </a:r>
                      <a:endParaRPr lang="en-US" sz="1600" b="1" dirty="0">
                        <a:solidFill>
                          <a:srgbClr val="000000"/>
                        </a:solidFill>
                        <a:effectLst/>
                        <a:latin typeface="Gill Sans MT" panose="020B0502020104020203" pitchFamily="34" charset="0"/>
                        <a:ea typeface="Calibri" panose="020F0502020204030204" pitchFamily="34" charset="0"/>
                      </a:endParaRPr>
                    </a:p>
                  </a:txBody>
                  <a:tcPr marL="58940" marR="58940" marT="0" marB="0">
                    <a:solidFill>
                      <a:srgbClr val="0070C0"/>
                    </a:solidFill>
                  </a:tcPr>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n = 45</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n = 17</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n =6</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n = 1</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n = 4</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n = 1</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nchor="ctr"/>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n = 1</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nchor="ctr"/>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n = 1</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nchor="ctr"/>
                </a:tc>
                <a:extLst>
                  <a:ext uri="{0D108BD9-81ED-4DB2-BD59-A6C34878D82A}">
                    <a16:rowId xmlns:a16="http://schemas.microsoft.com/office/drawing/2014/main" val="1038465030"/>
                  </a:ext>
                </a:extLst>
              </a:tr>
              <a:tr h="419440">
                <a:tc>
                  <a:txBody>
                    <a:bodyPr/>
                    <a:lstStyle/>
                    <a:p>
                      <a:pPr marL="0" marR="0" algn="l">
                        <a:lnSpc>
                          <a:spcPct val="107000"/>
                        </a:lnSpc>
                        <a:spcBef>
                          <a:spcPts val="0"/>
                        </a:spcBef>
                        <a:spcAft>
                          <a:spcPts val="0"/>
                        </a:spcAft>
                      </a:pPr>
                      <a:r>
                        <a:rPr lang="en-US" sz="1600" b="1" dirty="0">
                          <a:solidFill>
                            <a:schemeClr val="bg1"/>
                          </a:solidFill>
                          <a:effectLst/>
                          <a:latin typeface="Gill Sans MT" panose="020B0502020104020203" pitchFamily="34" charset="0"/>
                        </a:rPr>
                        <a:t># of Emergency Orders (Emergency orders as % of all orders)</a:t>
                      </a:r>
                      <a:endParaRPr lang="en-US" sz="1600" b="1" dirty="0">
                        <a:solidFill>
                          <a:schemeClr val="bg1"/>
                        </a:solidFill>
                        <a:effectLst/>
                        <a:latin typeface="Gill Sans MT" panose="020B0502020104020203" pitchFamily="34" charset="0"/>
                        <a:ea typeface="Calibri" panose="020F0502020204030204" pitchFamily="34" charset="0"/>
                      </a:endParaRPr>
                    </a:p>
                  </a:txBody>
                  <a:tcPr marL="58940" marR="58940" marT="0" marB="0">
                    <a:solidFill>
                      <a:srgbClr val="0070C0"/>
                    </a:solidFill>
                  </a:tcPr>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1%</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10%</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37%</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30%</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highlight>
                            <a:srgbClr val="00FFFF"/>
                          </a:highligh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highlight>
                            <a:srgbClr val="00FFFF"/>
                          </a:highligh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highlight>
                            <a:srgbClr val="00FFFF"/>
                          </a:highligh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highlight>
                            <a:srgbClr val="00FFFF"/>
                          </a:highligh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extLst>
                  <a:ext uri="{0D108BD9-81ED-4DB2-BD59-A6C34878D82A}">
                    <a16:rowId xmlns:a16="http://schemas.microsoft.com/office/drawing/2014/main" val="3297090820"/>
                  </a:ext>
                </a:extLst>
              </a:tr>
              <a:tr h="479472">
                <a:tc>
                  <a:txBody>
                    <a:bodyPr/>
                    <a:lstStyle/>
                    <a:p>
                      <a:pPr marL="0" marR="0" algn="l">
                        <a:lnSpc>
                          <a:spcPct val="107000"/>
                        </a:lnSpc>
                        <a:spcBef>
                          <a:spcPts val="0"/>
                        </a:spcBef>
                        <a:spcAft>
                          <a:spcPts val="0"/>
                        </a:spcAft>
                      </a:pPr>
                      <a:r>
                        <a:rPr lang="en-US" sz="1600" b="1" dirty="0">
                          <a:solidFill>
                            <a:schemeClr val="bg1"/>
                          </a:solidFill>
                          <a:effectLst/>
                          <a:latin typeface="Gill Sans MT" panose="020B0502020104020203" pitchFamily="34" charset="0"/>
                        </a:rPr>
                        <a:t>Stocked-according-to-plan (Tracer Commodities) </a:t>
                      </a:r>
                      <a:endParaRPr lang="en-US" sz="1600" b="1" dirty="0">
                        <a:solidFill>
                          <a:schemeClr val="bg1"/>
                        </a:solidFill>
                        <a:effectLst/>
                        <a:latin typeface="Gill Sans MT" panose="020B0502020104020203" pitchFamily="34" charset="0"/>
                        <a:ea typeface="Calibri" panose="020F0502020204030204" pitchFamily="34" charset="0"/>
                      </a:endParaRPr>
                    </a:p>
                  </a:txBody>
                  <a:tcPr marL="58940" marR="58940" marT="0" marB="0">
                    <a:solidFill>
                      <a:srgbClr val="0070C0"/>
                    </a:solidFill>
                  </a:tcPr>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20% </a:t>
                      </a:r>
                    </a:p>
                    <a:p>
                      <a:pPr marL="0" marR="0" algn="ctr">
                        <a:lnSpc>
                          <a:spcPct val="107000"/>
                        </a:lnSpc>
                        <a:spcBef>
                          <a:spcPts val="0"/>
                        </a:spcBef>
                        <a:spcAft>
                          <a:spcPts val="0"/>
                        </a:spcAft>
                      </a:pPr>
                      <a:r>
                        <a:rPr lang="en-US" sz="1600" dirty="0">
                          <a:effectLst/>
                          <a:latin typeface="Gill Sans MT" panose="020B0502020104020203" pitchFamily="34" charset="0"/>
                        </a:rPr>
                        <a:t>(16-24)</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14%    (6-32)</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18%     (4-31)</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15%    (6-28)</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highlight>
                            <a:srgbClr val="00FFFF"/>
                          </a:highligh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highlight>
                            <a:srgbClr val="00FFFF"/>
                          </a:highligh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highlight>
                            <a:srgbClr val="00FFFF"/>
                          </a:highligh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53%         (17-100)</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extLst>
                  <a:ext uri="{0D108BD9-81ED-4DB2-BD59-A6C34878D82A}">
                    <a16:rowId xmlns:a16="http://schemas.microsoft.com/office/drawing/2014/main" val="1652966580"/>
                  </a:ext>
                </a:extLst>
              </a:tr>
              <a:tr h="517480">
                <a:tc>
                  <a:txBody>
                    <a:bodyPr/>
                    <a:lstStyle/>
                    <a:p>
                      <a:pPr marL="0" marR="0" algn="l">
                        <a:lnSpc>
                          <a:spcPct val="107000"/>
                        </a:lnSpc>
                        <a:spcBef>
                          <a:spcPts val="0"/>
                        </a:spcBef>
                        <a:spcAft>
                          <a:spcPts val="0"/>
                        </a:spcAft>
                      </a:pPr>
                      <a:r>
                        <a:rPr lang="en-US" sz="1600" b="1" dirty="0">
                          <a:solidFill>
                            <a:schemeClr val="bg1"/>
                          </a:solidFill>
                          <a:effectLst/>
                          <a:latin typeface="Gill Sans MT" panose="020B0502020104020203" pitchFamily="34" charset="0"/>
                        </a:rPr>
                        <a:t>Stock out on Day of Assessment</a:t>
                      </a:r>
                      <a:endParaRPr lang="en-US" sz="1600" b="1" dirty="0">
                        <a:solidFill>
                          <a:schemeClr val="bg1"/>
                        </a:solidFill>
                        <a:effectLst/>
                        <a:latin typeface="Gill Sans MT" panose="020B0502020104020203" pitchFamily="34" charset="0"/>
                        <a:ea typeface="Calibri" panose="020F0502020204030204" pitchFamily="34" charset="0"/>
                      </a:endParaRPr>
                    </a:p>
                  </a:txBody>
                  <a:tcPr marL="58940" marR="58940" marT="0" marB="0">
                    <a:solidFill>
                      <a:srgbClr val="0070C0"/>
                    </a:solidFill>
                  </a:tcPr>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12%</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6%</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15%</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3%</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highlight>
                            <a:srgbClr val="00FFFF"/>
                          </a:highligh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0%</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highlight>
                            <a:srgbClr val="00FFFF"/>
                          </a:highligh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0%</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extLst>
                  <a:ext uri="{0D108BD9-81ED-4DB2-BD59-A6C34878D82A}">
                    <a16:rowId xmlns:a16="http://schemas.microsoft.com/office/drawing/2014/main" val="240982975"/>
                  </a:ext>
                </a:extLst>
              </a:tr>
              <a:tr h="495169">
                <a:tc>
                  <a:txBody>
                    <a:bodyPr/>
                    <a:lstStyle/>
                    <a:p>
                      <a:pPr marL="0" marR="0" algn="l">
                        <a:lnSpc>
                          <a:spcPct val="107000"/>
                        </a:lnSpc>
                        <a:spcBef>
                          <a:spcPts val="0"/>
                        </a:spcBef>
                        <a:spcAft>
                          <a:spcPts val="0"/>
                        </a:spcAft>
                      </a:pPr>
                      <a:r>
                        <a:rPr lang="en-US" sz="1600" b="1" dirty="0">
                          <a:solidFill>
                            <a:schemeClr val="bg1"/>
                          </a:solidFill>
                          <a:effectLst/>
                          <a:latin typeface="Gill Sans MT" panose="020B0502020104020203" pitchFamily="34" charset="0"/>
                        </a:rPr>
                        <a:t>% of days out of stock in previous 6 month**</a:t>
                      </a:r>
                      <a:endParaRPr lang="en-US" sz="1600" b="1" dirty="0">
                        <a:solidFill>
                          <a:schemeClr val="bg1"/>
                        </a:solidFill>
                        <a:effectLst/>
                        <a:latin typeface="Gill Sans MT" panose="020B0502020104020203" pitchFamily="34" charset="0"/>
                        <a:ea typeface="Calibri" panose="020F0502020204030204" pitchFamily="34" charset="0"/>
                      </a:endParaRPr>
                    </a:p>
                  </a:txBody>
                  <a:tcPr marL="58940" marR="58940" marT="0" marB="0">
                    <a:solidFill>
                      <a:srgbClr val="0070C0"/>
                    </a:solidFill>
                  </a:tcPr>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8%</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8.3%</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10%</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3.9%</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highlight>
                            <a:srgbClr val="00FFFF"/>
                          </a:highligh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highlight>
                            <a:srgbClr val="00FFFF"/>
                          </a:highligh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highlight>
                            <a:srgbClr val="00FFFF"/>
                          </a:highligh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5.9%</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extLst>
                  <a:ext uri="{0D108BD9-81ED-4DB2-BD59-A6C34878D82A}">
                    <a16:rowId xmlns:a16="http://schemas.microsoft.com/office/drawing/2014/main" val="2087299029"/>
                  </a:ext>
                </a:extLst>
              </a:tr>
              <a:tr h="636121">
                <a:tc>
                  <a:txBody>
                    <a:bodyPr/>
                    <a:lstStyle/>
                    <a:p>
                      <a:pPr marL="0" marR="0" algn="l">
                        <a:lnSpc>
                          <a:spcPct val="107000"/>
                        </a:lnSpc>
                        <a:spcBef>
                          <a:spcPts val="0"/>
                        </a:spcBef>
                        <a:spcAft>
                          <a:spcPts val="0"/>
                        </a:spcAft>
                      </a:pPr>
                      <a:r>
                        <a:rPr lang="en-US" sz="1600" b="1" dirty="0">
                          <a:solidFill>
                            <a:schemeClr val="bg1"/>
                          </a:solidFill>
                          <a:effectLst/>
                          <a:latin typeface="Gill Sans MT" panose="020B0502020104020203" pitchFamily="34" charset="0"/>
                        </a:rPr>
                        <a:t>Average number of days per month with stock outs, given that there was a stock out</a:t>
                      </a:r>
                      <a:endParaRPr lang="en-US" sz="1600" b="1" dirty="0">
                        <a:solidFill>
                          <a:schemeClr val="bg1"/>
                        </a:solidFill>
                        <a:effectLst/>
                        <a:latin typeface="Gill Sans MT" panose="020B0502020104020203" pitchFamily="34" charset="0"/>
                        <a:ea typeface="Calibri" panose="020F0502020204030204" pitchFamily="34" charset="0"/>
                      </a:endParaRPr>
                    </a:p>
                  </a:txBody>
                  <a:tcPr marL="58940" marR="58940" marT="0" marB="0">
                    <a:solidFill>
                      <a:srgbClr val="0070C0"/>
                    </a:solidFill>
                  </a:tcPr>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12.6</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14</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16.4</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16.8</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highlight>
                            <a:srgbClr val="00FFFF"/>
                          </a:highligh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highlight>
                            <a:srgbClr val="00FFFF"/>
                          </a:highligh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highlight>
                            <a:srgbClr val="00FFFF"/>
                          </a:highligh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13.5</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extLst>
                  <a:ext uri="{0D108BD9-81ED-4DB2-BD59-A6C34878D82A}">
                    <a16:rowId xmlns:a16="http://schemas.microsoft.com/office/drawing/2014/main" val="3503901608"/>
                  </a:ext>
                </a:extLst>
              </a:tr>
              <a:tr h="556978">
                <a:tc>
                  <a:txBody>
                    <a:bodyPr/>
                    <a:lstStyle/>
                    <a:p>
                      <a:pPr marL="0" marR="0" algn="l">
                        <a:lnSpc>
                          <a:spcPct val="107000"/>
                        </a:lnSpc>
                        <a:spcBef>
                          <a:spcPts val="0"/>
                        </a:spcBef>
                        <a:spcAft>
                          <a:spcPts val="0"/>
                        </a:spcAft>
                      </a:pPr>
                      <a:r>
                        <a:rPr lang="en-US" sz="1600" b="1" dirty="0">
                          <a:solidFill>
                            <a:schemeClr val="bg1"/>
                          </a:solidFill>
                          <a:effectLst/>
                          <a:latin typeface="Gill Sans MT" panose="020B0502020104020203" pitchFamily="34" charset="0"/>
                        </a:rPr>
                        <a:t>% of Routine Orders delivered on or before promised delivery date</a:t>
                      </a:r>
                      <a:endParaRPr lang="en-US" sz="1600" b="1" dirty="0">
                        <a:solidFill>
                          <a:schemeClr val="bg1"/>
                        </a:solidFill>
                        <a:effectLst/>
                        <a:latin typeface="Gill Sans MT" panose="020B0502020104020203" pitchFamily="34" charset="0"/>
                        <a:ea typeface="Calibri" panose="020F0502020204030204" pitchFamily="34" charset="0"/>
                      </a:endParaRPr>
                    </a:p>
                  </a:txBody>
                  <a:tcPr marL="58940" marR="58940" marT="0" marB="0">
                    <a:solidFill>
                      <a:srgbClr val="0070C0"/>
                    </a:solidFill>
                  </a:tcPr>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33%</a:t>
                      </a:r>
                    </a:p>
                    <a:p>
                      <a:pPr marL="0" marR="0" algn="ctr">
                        <a:lnSpc>
                          <a:spcPct val="107000"/>
                        </a:lnSpc>
                        <a:spcBef>
                          <a:spcPts val="0"/>
                        </a:spcBef>
                        <a:spcAft>
                          <a:spcPts val="0"/>
                        </a:spcAft>
                      </a:pPr>
                      <a:r>
                        <a:rPr lang="en-US" sz="1600" dirty="0">
                          <a:effectLs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35%</a:t>
                      </a:r>
                    </a:p>
                    <a:p>
                      <a:pPr marL="0" marR="0" algn="ctr">
                        <a:lnSpc>
                          <a:spcPct val="107000"/>
                        </a:lnSpc>
                        <a:spcBef>
                          <a:spcPts val="0"/>
                        </a:spcBef>
                        <a:spcAft>
                          <a:spcPts val="0"/>
                        </a:spcAft>
                      </a:pPr>
                      <a:r>
                        <a:rPr lang="en-US" sz="1600" dirty="0">
                          <a:effectLs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56%</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27%</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50%</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50%</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extLst>
                  <a:ext uri="{0D108BD9-81ED-4DB2-BD59-A6C34878D82A}">
                    <a16:rowId xmlns:a16="http://schemas.microsoft.com/office/drawing/2014/main" val="1044163442"/>
                  </a:ext>
                </a:extLst>
              </a:tr>
              <a:tr h="498872">
                <a:tc>
                  <a:txBody>
                    <a:bodyPr/>
                    <a:lstStyle/>
                    <a:p>
                      <a:pPr marL="0" marR="0" algn="l">
                        <a:lnSpc>
                          <a:spcPct val="107000"/>
                        </a:lnSpc>
                        <a:spcBef>
                          <a:spcPts val="0"/>
                        </a:spcBef>
                        <a:spcAft>
                          <a:spcPts val="0"/>
                        </a:spcAft>
                      </a:pPr>
                      <a:r>
                        <a:rPr lang="en-US" sz="1600" b="1" dirty="0">
                          <a:solidFill>
                            <a:schemeClr val="bg1"/>
                          </a:solidFill>
                          <a:effectLst/>
                          <a:latin typeface="Gill Sans MT" panose="020B0502020104020203" pitchFamily="34" charset="0"/>
                        </a:rPr>
                        <a:t>% of Routine Orders delivered within 2 days of promised delivery date</a:t>
                      </a:r>
                      <a:endParaRPr lang="en-US" sz="1600" b="1" dirty="0">
                        <a:solidFill>
                          <a:schemeClr val="bg1"/>
                        </a:solidFill>
                        <a:effectLst/>
                        <a:latin typeface="Gill Sans MT" panose="020B0502020104020203" pitchFamily="34" charset="0"/>
                        <a:ea typeface="Calibri" panose="020F0502020204030204" pitchFamily="34" charset="0"/>
                      </a:endParaRPr>
                    </a:p>
                  </a:txBody>
                  <a:tcPr marL="58940" marR="58940" marT="0" marB="0">
                    <a:solidFill>
                      <a:srgbClr val="0070C0"/>
                    </a:solidFill>
                  </a:tcPr>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67%</a:t>
                      </a:r>
                    </a:p>
                    <a:p>
                      <a:pPr marL="0" marR="0" algn="ctr">
                        <a:lnSpc>
                          <a:spcPct val="107000"/>
                        </a:lnSpc>
                        <a:spcBef>
                          <a:spcPts val="0"/>
                        </a:spcBef>
                        <a:spcAft>
                          <a:spcPts val="0"/>
                        </a:spcAft>
                      </a:pPr>
                      <a:r>
                        <a:rPr lang="en-US" sz="1600" dirty="0">
                          <a:effectLs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23%</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11%</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27%</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15%</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8%</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extLst>
                  <a:ext uri="{0D108BD9-81ED-4DB2-BD59-A6C34878D82A}">
                    <a16:rowId xmlns:a16="http://schemas.microsoft.com/office/drawing/2014/main" val="2792907435"/>
                  </a:ext>
                </a:extLst>
              </a:tr>
              <a:tr h="556978">
                <a:tc>
                  <a:txBody>
                    <a:bodyPr/>
                    <a:lstStyle/>
                    <a:p>
                      <a:pPr marL="0" marR="0" algn="l">
                        <a:lnSpc>
                          <a:spcPct val="107000"/>
                        </a:lnSpc>
                        <a:spcBef>
                          <a:spcPts val="0"/>
                        </a:spcBef>
                        <a:spcAft>
                          <a:spcPts val="0"/>
                        </a:spcAft>
                      </a:pPr>
                      <a:r>
                        <a:rPr lang="en-US" sz="1600" b="1" dirty="0">
                          <a:solidFill>
                            <a:schemeClr val="bg1"/>
                          </a:solidFill>
                          <a:effectLst/>
                          <a:latin typeface="Gill Sans MT" panose="020B0502020104020203" pitchFamily="34" charset="0"/>
                        </a:rPr>
                        <a:t>% of Emergency Orders delivered on or before promised delivery date</a:t>
                      </a:r>
                      <a:endParaRPr lang="en-US" sz="1600" b="1" dirty="0">
                        <a:solidFill>
                          <a:schemeClr val="bg1"/>
                        </a:solidFill>
                        <a:effectLst/>
                        <a:latin typeface="Gill Sans MT" panose="020B0502020104020203" pitchFamily="34" charset="0"/>
                        <a:ea typeface="Calibri" panose="020F0502020204030204" pitchFamily="34" charset="0"/>
                      </a:endParaRPr>
                    </a:p>
                  </a:txBody>
                  <a:tcPr marL="58940" marR="58940" marT="0" marB="0">
                    <a:solidFill>
                      <a:srgbClr val="0070C0"/>
                    </a:solidFill>
                  </a:tcPr>
                </a:tc>
                <a:tc>
                  <a:txBody>
                    <a:bodyPr/>
                    <a:lstStyle/>
                    <a:p>
                      <a:pPr marL="0" marR="0" algn="ctr">
                        <a:lnSpc>
                          <a:spcPct val="107000"/>
                        </a:lnSpc>
                        <a:spcBef>
                          <a:spcPts val="0"/>
                        </a:spcBef>
                        <a:spcAft>
                          <a:spcPts val="0"/>
                        </a:spcAft>
                      </a:pPr>
                      <a:r>
                        <a:rPr lang="en-US" sz="1600" dirty="0">
                          <a:effectLst/>
                          <a:highlight>
                            <a:srgbClr val="00FFFF"/>
                          </a:highligh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highlight>
                            <a:srgbClr val="00FFFF"/>
                          </a:highligh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0%</a:t>
                      </a:r>
                    </a:p>
                    <a:p>
                      <a:pPr marL="0" marR="0" algn="ctr">
                        <a:lnSpc>
                          <a:spcPct val="107000"/>
                        </a:lnSpc>
                        <a:spcBef>
                          <a:spcPts val="0"/>
                        </a:spcBef>
                        <a:spcAft>
                          <a:spcPts val="0"/>
                        </a:spcAft>
                      </a:pPr>
                      <a:r>
                        <a:rPr lang="en-US" sz="1600" dirty="0">
                          <a:effectLs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0%</a:t>
                      </a:r>
                    </a:p>
                    <a:p>
                      <a:pPr marL="0" marR="0" algn="ctr">
                        <a:lnSpc>
                          <a:spcPct val="107000"/>
                        </a:lnSpc>
                        <a:spcBef>
                          <a:spcPts val="0"/>
                        </a:spcBef>
                        <a:spcAft>
                          <a:spcPts val="0"/>
                        </a:spcAft>
                      </a:pPr>
                      <a:r>
                        <a:rPr lang="en-US" sz="1600" dirty="0">
                          <a:effectLs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highlight>
                            <a:srgbClr val="00FFFF"/>
                          </a:highligh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highlight>
                            <a:srgbClr val="00FFFF"/>
                          </a:highligh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highlight>
                            <a:srgbClr val="00FFFF"/>
                          </a:highligh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extLst>
                  <a:ext uri="{0D108BD9-81ED-4DB2-BD59-A6C34878D82A}">
                    <a16:rowId xmlns:a16="http://schemas.microsoft.com/office/drawing/2014/main" val="2289402195"/>
                  </a:ext>
                </a:extLst>
              </a:tr>
              <a:tr h="750938">
                <a:tc>
                  <a:txBody>
                    <a:bodyPr/>
                    <a:lstStyle/>
                    <a:p>
                      <a:pPr marL="0" marR="0" algn="l">
                        <a:lnSpc>
                          <a:spcPct val="107000"/>
                        </a:lnSpc>
                        <a:spcBef>
                          <a:spcPts val="0"/>
                        </a:spcBef>
                        <a:spcAft>
                          <a:spcPts val="0"/>
                        </a:spcAft>
                      </a:pPr>
                      <a:r>
                        <a:rPr lang="en-US" sz="1600" b="1" dirty="0">
                          <a:solidFill>
                            <a:schemeClr val="bg1"/>
                          </a:solidFill>
                          <a:effectLst/>
                          <a:latin typeface="Gill Sans MT" panose="020B0502020104020203" pitchFamily="34" charset="0"/>
                        </a:rPr>
                        <a:t>%of Emergency Orders delivered within 2 days of promised delivery date</a:t>
                      </a:r>
                      <a:endParaRPr lang="en-US" sz="1600" b="1" dirty="0">
                        <a:solidFill>
                          <a:schemeClr val="bg1"/>
                        </a:solidFill>
                        <a:effectLst/>
                        <a:latin typeface="Gill Sans MT" panose="020B0502020104020203" pitchFamily="34" charset="0"/>
                        <a:ea typeface="Calibri" panose="020F0502020204030204" pitchFamily="34" charset="0"/>
                      </a:endParaRPr>
                    </a:p>
                  </a:txBody>
                  <a:tcPr marL="58940" marR="58940" marT="0" marB="0">
                    <a:solidFill>
                      <a:srgbClr val="0070C0"/>
                    </a:solidFill>
                  </a:tcPr>
                </a:tc>
                <a:tc>
                  <a:txBody>
                    <a:bodyPr/>
                    <a:lstStyle/>
                    <a:p>
                      <a:pPr marL="0" marR="0" algn="ctr">
                        <a:lnSpc>
                          <a:spcPct val="107000"/>
                        </a:lnSpc>
                        <a:spcBef>
                          <a:spcPts val="0"/>
                        </a:spcBef>
                        <a:spcAft>
                          <a:spcPts val="0"/>
                        </a:spcAft>
                      </a:pPr>
                      <a:r>
                        <a:rPr lang="en-US" sz="1600" dirty="0">
                          <a:effectLst/>
                          <a:highlight>
                            <a:srgbClr val="00FFFF"/>
                          </a:highligh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highlight>
                            <a:srgbClr val="00FFFF"/>
                          </a:highligh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0%</a:t>
                      </a:r>
                    </a:p>
                    <a:p>
                      <a:pPr marL="0" marR="0" algn="ctr">
                        <a:lnSpc>
                          <a:spcPct val="107000"/>
                        </a:lnSpc>
                        <a:spcBef>
                          <a:spcPts val="0"/>
                        </a:spcBef>
                        <a:spcAft>
                          <a:spcPts val="0"/>
                        </a:spcAft>
                      </a:pPr>
                      <a:r>
                        <a:rPr lang="en-US" sz="1600" dirty="0">
                          <a:effectLs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100%</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highlight>
                            <a:srgbClr val="00FFFF"/>
                          </a:highligh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highlight>
                            <a:srgbClr val="00FFFF"/>
                          </a:highligh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a:lnSpc>
                          <a:spcPct val="107000"/>
                        </a:lnSpc>
                        <a:spcBef>
                          <a:spcPts val="0"/>
                        </a:spcBef>
                        <a:spcAft>
                          <a:spcPts val="0"/>
                        </a:spcAft>
                      </a:pPr>
                      <a:r>
                        <a:rPr lang="en-US" sz="1600" dirty="0">
                          <a:effectLst/>
                          <a:highlight>
                            <a:srgbClr val="00FFFF"/>
                          </a:highlight>
                          <a:latin typeface="Gill Sans MT" panose="020B0502020104020203" pitchFamily="34" charset="0"/>
                        </a:rPr>
                        <a:t> </a:t>
                      </a:r>
                      <a:endParaRPr lang="en-US" sz="1600" dirty="0">
                        <a:solidFill>
                          <a:srgbClr val="000000"/>
                        </a:solidFill>
                        <a:effectLst/>
                        <a:latin typeface="Gill Sans MT" panose="020B0502020104020203" pitchFamily="34" charset="0"/>
                        <a:ea typeface="Calibri" panose="020F0502020204030204" pitchFamily="34" charset="0"/>
                      </a:endParaRPr>
                    </a:p>
                  </a:txBody>
                  <a:tcPr marL="58940" marR="58940" marT="0" marB="0"/>
                </a:tc>
                <a:extLst>
                  <a:ext uri="{0D108BD9-81ED-4DB2-BD59-A6C34878D82A}">
                    <a16:rowId xmlns:a16="http://schemas.microsoft.com/office/drawing/2014/main" val="3192896685"/>
                  </a:ext>
                </a:extLst>
              </a:tr>
            </a:tbl>
          </a:graphicData>
        </a:graphic>
      </p:graphicFrame>
    </p:spTree>
    <p:extLst>
      <p:ext uri="{BB962C8B-B14F-4D97-AF65-F5344CB8AC3E}">
        <p14:creationId xmlns:p14="http://schemas.microsoft.com/office/powerpoint/2010/main" val="20616817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TotalTime>
  <Words>1439</Words>
  <Application>Microsoft Office PowerPoint</Application>
  <PresentationFormat>Widescreen</PresentationFormat>
  <Paragraphs>198</Paragraphs>
  <Slides>5</Slides>
  <Notes>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vt:i4>
      </vt:variant>
    </vt:vector>
  </HeadingPairs>
  <TitlesOfParts>
    <vt:vector size="14" baseType="lpstr">
      <vt:lpstr>Arial</vt:lpstr>
      <vt:lpstr>Calibri</vt:lpstr>
      <vt:lpstr>Calibri Light</vt:lpstr>
      <vt:lpstr>Gill Sans MT</vt:lpstr>
      <vt:lpstr>Mangal</vt:lpstr>
      <vt:lpstr>Symbol</vt:lpstr>
      <vt:lpstr>Times</vt:lpstr>
      <vt:lpstr>Wingdings</vt:lpstr>
      <vt:lpstr>Office Theme</vt:lpstr>
      <vt:lpstr>PowerPoint Presentation</vt:lpstr>
      <vt:lpstr>Key Performance Indicators(KPI)</vt:lpstr>
      <vt:lpstr>PowerPoint Presentation</vt:lpstr>
      <vt:lpstr>Example Heatmap of KPI Results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Kelly Earp</cp:lastModifiedBy>
  <cp:revision>18</cp:revision>
  <dcterms:created xsi:type="dcterms:W3CDTF">2018-05-01T03:36:14Z</dcterms:created>
  <dcterms:modified xsi:type="dcterms:W3CDTF">2018-09-17T15:14:48Z</dcterms:modified>
</cp:coreProperties>
</file>