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Lst>
  <p:notesMasterIdLst>
    <p:notesMasterId r:id="rId15"/>
  </p:notesMasterIdLst>
  <p:sldIdLst>
    <p:sldId id="378" r:id="rId2"/>
    <p:sldId id="379" r:id="rId3"/>
    <p:sldId id="380" r:id="rId4"/>
    <p:sldId id="381" r:id="rId5"/>
    <p:sldId id="382" r:id="rId6"/>
    <p:sldId id="383" r:id="rId7"/>
    <p:sldId id="491" r:id="rId8"/>
    <p:sldId id="492" r:id="rId9"/>
    <p:sldId id="493" r:id="rId10"/>
    <p:sldId id="495" r:id="rId11"/>
    <p:sldId id="494" r:id="rId12"/>
    <p:sldId id="385" r:id="rId13"/>
    <p:sldId id="386"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76202" autoAdjust="0"/>
  </p:normalViewPr>
  <p:slideViewPr>
    <p:cSldViewPr snapToGrid="0">
      <p:cViewPr varScale="1">
        <p:scale>
          <a:sx n="70" d="100"/>
          <a:sy n="70" d="100"/>
        </p:scale>
        <p:origin x="1123" y="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5/30/2018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a:extLst>
              <a:ext uri="{FF2B5EF4-FFF2-40B4-BE49-F238E27FC236}">
                <a16:creationId xmlns:a16="http://schemas.microsoft.com/office/drawing/2014/main" id="{173A8357-D1CB-4199-8431-20138CD37A14}"/>
              </a:ext>
            </a:extLst>
          </p:cNvPr>
          <p:cNvSpPr>
            <a:spLocks noGrp="1" noRot="1" noChangeAspect="1" noChangeArrowheads="1" noTextEdit="1"/>
          </p:cNvSpPr>
          <p:nvPr>
            <p:ph type="sldImg"/>
          </p:nvPr>
        </p:nvSpPr>
        <p:spPr>
          <a:ln/>
        </p:spPr>
      </p:sp>
      <p:sp>
        <p:nvSpPr>
          <p:cNvPr id="109571" name="Notes Placeholder 2">
            <a:extLst>
              <a:ext uri="{FF2B5EF4-FFF2-40B4-BE49-F238E27FC236}">
                <a16:creationId xmlns:a16="http://schemas.microsoft.com/office/drawing/2014/main" id="{02BFC962-63FF-473F-A009-147A9E692CF2}"/>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109572" name="Slide Number Placeholder 3">
            <a:extLst>
              <a:ext uri="{FF2B5EF4-FFF2-40B4-BE49-F238E27FC236}">
                <a16:creationId xmlns:a16="http://schemas.microsoft.com/office/drawing/2014/main" id="{965C896C-D27D-4B7E-8395-6D202AAA2537}"/>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147E6EB6-A43F-4DCB-9268-CAD014A12D2B}" type="slidenum">
              <a:rPr lang="en-US" altLang="en-US" sz="1200">
                <a:latin typeface="Times" charset="0"/>
              </a:rPr>
              <a:pPr>
                <a:defRPr/>
              </a:pPr>
              <a:t>1</a:t>
            </a:fld>
            <a:endParaRPr lang="en-US" altLang="en-US" sz="1200" dirty="0">
              <a:latin typeface="Times" charset="0"/>
            </a:endParaRPr>
          </a:p>
        </p:txBody>
      </p:sp>
    </p:spTree>
    <p:extLst>
      <p:ext uri="{BB962C8B-B14F-4D97-AF65-F5344CB8AC3E}">
        <p14:creationId xmlns:p14="http://schemas.microsoft.com/office/powerpoint/2010/main" val="24726138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a:extLst>
              <a:ext uri="{FF2B5EF4-FFF2-40B4-BE49-F238E27FC236}">
                <a16:creationId xmlns:a16="http://schemas.microsoft.com/office/drawing/2014/main" id="{DA9EDD42-04F3-47B1-97FD-D7752A2642DD}"/>
              </a:ext>
            </a:extLst>
          </p:cNvPr>
          <p:cNvSpPr>
            <a:spLocks noGrp="1" noRot="1" noChangeAspect="1" noChangeArrowheads="1" noTextEdit="1"/>
          </p:cNvSpPr>
          <p:nvPr>
            <p:ph type="sldImg"/>
          </p:nvPr>
        </p:nvSpPr>
        <p:spPr>
          <a:ln/>
        </p:spPr>
      </p:sp>
      <p:sp>
        <p:nvSpPr>
          <p:cNvPr id="117763" name="Notes Placeholder 2">
            <a:extLst>
              <a:ext uri="{FF2B5EF4-FFF2-40B4-BE49-F238E27FC236}">
                <a16:creationId xmlns:a16="http://schemas.microsoft.com/office/drawing/2014/main" id="{812E6FE2-E45B-4FE1-9243-47E4097A69C8}"/>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sz="1200" kern="1200" dirty="0">
                <a:solidFill>
                  <a:schemeClr val="tx1"/>
                </a:solidFill>
                <a:effectLst/>
                <a:latin typeface="+mn-lt"/>
                <a:ea typeface="+mn-ea"/>
                <a:cs typeface="+mn-cs"/>
              </a:rPr>
              <a:t>While the implementers of the assessment could include as many tracer commodities as they would like, they should be mindful that adding more than 11 or 12 will slow down data collection could impact the ability of the team to finish data collection at larger sites in one day. </a:t>
            </a:r>
          </a:p>
          <a:p>
            <a:endParaRPr lang="en-US" altLang="en-US" sz="120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Tracer commodities should generally reflect a good mix of both major program specific drugs (e.g., ARVs, ACTs, and rapid diagnostic kits), some essential drugs that may not necessarily be considered "priority program drugs" (e.g., critical antibiotics, MCH drugs), other  important non-program products (e.g., antibiotics, oral rehydration solution (ORS)),  and also key commodities that significantly impact the budget/expenditure (e.g., high cost/unit products, high turnover resulting in overall high total budget, etc.) </a:t>
            </a:r>
          </a:p>
          <a:p>
            <a:endParaRPr lang="en-US" altLang="en-US" dirty="0"/>
          </a:p>
        </p:txBody>
      </p:sp>
      <p:sp>
        <p:nvSpPr>
          <p:cNvPr id="117764" name="Slide Number Placeholder 3">
            <a:extLst>
              <a:ext uri="{FF2B5EF4-FFF2-40B4-BE49-F238E27FC236}">
                <a16:creationId xmlns:a16="http://schemas.microsoft.com/office/drawing/2014/main" id="{0EFE68B8-04D3-41EF-BC40-483BB992CBA0}"/>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2907B029-51A8-4F19-86FD-D0434D09A34B}" type="slidenum">
              <a:rPr lang="en-US" altLang="en-US" sz="1200">
                <a:latin typeface="Times" charset="0"/>
              </a:rPr>
              <a:pPr>
                <a:defRPr/>
              </a:pPr>
              <a:t>10</a:t>
            </a:fld>
            <a:endParaRPr lang="en-US" altLang="en-US" sz="1200" dirty="0">
              <a:latin typeface="Times" charset="0"/>
            </a:endParaRPr>
          </a:p>
        </p:txBody>
      </p:sp>
    </p:spTree>
    <p:extLst>
      <p:ext uri="{BB962C8B-B14F-4D97-AF65-F5344CB8AC3E}">
        <p14:creationId xmlns:p14="http://schemas.microsoft.com/office/powerpoint/2010/main" val="3058927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a:extLst>
              <a:ext uri="{FF2B5EF4-FFF2-40B4-BE49-F238E27FC236}">
                <a16:creationId xmlns:a16="http://schemas.microsoft.com/office/drawing/2014/main" id="{DA9EDD42-04F3-47B1-97FD-D7752A2642DD}"/>
              </a:ext>
            </a:extLst>
          </p:cNvPr>
          <p:cNvSpPr>
            <a:spLocks noGrp="1" noRot="1" noChangeAspect="1" noChangeArrowheads="1" noTextEdit="1"/>
          </p:cNvSpPr>
          <p:nvPr>
            <p:ph type="sldImg"/>
          </p:nvPr>
        </p:nvSpPr>
        <p:spPr>
          <a:ln/>
        </p:spPr>
      </p:sp>
      <p:sp>
        <p:nvSpPr>
          <p:cNvPr id="117763" name="Notes Placeholder 2">
            <a:extLst>
              <a:ext uri="{FF2B5EF4-FFF2-40B4-BE49-F238E27FC236}">
                <a16:creationId xmlns:a16="http://schemas.microsoft.com/office/drawing/2014/main" id="{812E6FE2-E45B-4FE1-9243-47E4097A69C8}"/>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a:t>Though</a:t>
            </a:r>
            <a:r>
              <a:rPr lang="en-US" altLang="en-US" baseline="0" dirty="0"/>
              <a:t> it is important to customize and update the NSCA tool to fit the needs of the country. However, making updates to the code can be time consuming and this should be considered in the timeline. We recommend keeping changes to the SurveyCTO code to a minimum. </a:t>
            </a:r>
            <a:endParaRPr lang="en-US" altLang="en-US" dirty="0"/>
          </a:p>
        </p:txBody>
      </p:sp>
      <p:sp>
        <p:nvSpPr>
          <p:cNvPr id="117764" name="Slide Number Placeholder 3">
            <a:extLst>
              <a:ext uri="{FF2B5EF4-FFF2-40B4-BE49-F238E27FC236}">
                <a16:creationId xmlns:a16="http://schemas.microsoft.com/office/drawing/2014/main" id="{0EFE68B8-04D3-41EF-BC40-483BB992CBA0}"/>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2907B029-51A8-4F19-86FD-D0434D09A34B}" type="slidenum">
              <a:rPr lang="en-US" altLang="en-US" sz="1200">
                <a:latin typeface="Times" charset="0"/>
              </a:rPr>
              <a:pPr>
                <a:defRPr/>
              </a:pPr>
              <a:t>11</a:t>
            </a:fld>
            <a:endParaRPr lang="en-US" altLang="en-US" sz="1200" dirty="0">
              <a:latin typeface="Times" charset="0"/>
            </a:endParaRPr>
          </a:p>
        </p:txBody>
      </p:sp>
    </p:spTree>
    <p:extLst>
      <p:ext uri="{BB962C8B-B14F-4D97-AF65-F5344CB8AC3E}">
        <p14:creationId xmlns:p14="http://schemas.microsoft.com/office/powerpoint/2010/main" val="11702852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a:extLst>
              <a:ext uri="{FF2B5EF4-FFF2-40B4-BE49-F238E27FC236}">
                <a16:creationId xmlns:a16="http://schemas.microsoft.com/office/drawing/2014/main" id="{3BBE70F7-5527-4A01-8374-8073CDA875A9}"/>
              </a:ext>
            </a:extLst>
          </p:cNvPr>
          <p:cNvSpPr>
            <a:spLocks noGrp="1" noRot="1" noChangeAspect="1" noChangeArrowheads="1" noTextEdit="1"/>
          </p:cNvSpPr>
          <p:nvPr>
            <p:ph type="sldImg"/>
          </p:nvPr>
        </p:nvSpPr>
        <p:spPr>
          <a:ln/>
        </p:spPr>
      </p:sp>
      <p:sp>
        <p:nvSpPr>
          <p:cNvPr id="121859" name="Notes Placeholder 2">
            <a:extLst>
              <a:ext uri="{FF2B5EF4-FFF2-40B4-BE49-F238E27FC236}">
                <a16:creationId xmlns:a16="http://schemas.microsoft.com/office/drawing/2014/main" id="{946C02AE-1512-4119-9471-C2F1788D88DE}"/>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121860" name="Slide Number Placeholder 3">
            <a:extLst>
              <a:ext uri="{FF2B5EF4-FFF2-40B4-BE49-F238E27FC236}">
                <a16:creationId xmlns:a16="http://schemas.microsoft.com/office/drawing/2014/main" id="{433C6063-F737-4976-AA23-2C15F2EEF7AE}"/>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9446179F-47F2-4CCC-9EA8-968E96815295}" type="slidenum">
              <a:rPr lang="en-US" altLang="en-US" sz="1200">
                <a:latin typeface="Times" charset="0"/>
              </a:rPr>
              <a:pPr>
                <a:defRPr/>
              </a:pPr>
              <a:t>12</a:t>
            </a:fld>
            <a:endParaRPr lang="en-US" altLang="en-US" sz="1200" dirty="0">
              <a:latin typeface="Times" charset="0"/>
            </a:endParaRPr>
          </a:p>
        </p:txBody>
      </p:sp>
    </p:spTree>
    <p:extLst>
      <p:ext uri="{BB962C8B-B14F-4D97-AF65-F5344CB8AC3E}">
        <p14:creationId xmlns:p14="http://schemas.microsoft.com/office/powerpoint/2010/main" val="40720691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Image Placeholder 1">
            <a:extLst>
              <a:ext uri="{FF2B5EF4-FFF2-40B4-BE49-F238E27FC236}">
                <a16:creationId xmlns:a16="http://schemas.microsoft.com/office/drawing/2014/main" id="{0BB8EA17-ED3F-4882-9785-DA2A6E7B0894}"/>
              </a:ext>
            </a:extLst>
          </p:cNvPr>
          <p:cNvSpPr>
            <a:spLocks noGrp="1" noRot="1" noChangeAspect="1" noChangeArrowheads="1" noTextEdit="1"/>
          </p:cNvSpPr>
          <p:nvPr>
            <p:ph type="sldImg"/>
          </p:nvPr>
        </p:nvSpPr>
        <p:spPr>
          <a:ln/>
        </p:spPr>
      </p:sp>
      <p:sp>
        <p:nvSpPr>
          <p:cNvPr id="123907" name="Notes Placeholder 2">
            <a:extLst>
              <a:ext uri="{FF2B5EF4-FFF2-40B4-BE49-F238E27FC236}">
                <a16:creationId xmlns:a16="http://schemas.microsoft.com/office/drawing/2014/main" id="{E89861FE-40AC-4A30-BC10-FEE19091BCFD}"/>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a:t>These</a:t>
            </a:r>
            <a:r>
              <a:rPr lang="en-US" altLang="en-US" baseline="0" dirty="0"/>
              <a:t> suggestions are given in order for the full tool to be used as designed with the entirety of the documentation. The CMM survey is designed to be scored with all questions as is. </a:t>
            </a:r>
            <a:endParaRPr lang="en-US" altLang="en-US" dirty="0"/>
          </a:p>
        </p:txBody>
      </p:sp>
      <p:sp>
        <p:nvSpPr>
          <p:cNvPr id="123908" name="Slide Number Placeholder 3">
            <a:extLst>
              <a:ext uri="{FF2B5EF4-FFF2-40B4-BE49-F238E27FC236}">
                <a16:creationId xmlns:a16="http://schemas.microsoft.com/office/drawing/2014/main" id="{7BB9A6BF-4A47-49EB-A0A5-871402F05D5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56232F0C-980A-48AC-99E4-CA12FF60E8DC}" type="slidenum">
              <a:rPr lang="en-US" altLang="en-US" sz="1200">
                <a:latin typeface="Times" charset="0"/>
              </a:rPr>
              <a:pPr>
                <a:defRPr/>
              </a:pPr>
              <a:t>13</a:t>
            </a:fld>
            <a:endParaRPr lang="en-US" altLang="en-US" sz="1200" dirty="0">
              <a:latin typeface="Times" charset="0"/>
            </a:endParaRPr>
          </a:p>
        </p:txBody>
      </p:sp>
    </p:spTree>
    <p:extLst>
      <p:ext uri="{BB962C8B-B14F-4D97-AF65-F5344CB8AC3E}">
        <p14:creationId xmlns:p14="http://schemas.microsoft.com/office/powerpoint/2010/main" val="2007246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Scoping</a:t>
            </a:r>
            <a:r>
              <a:rPr lang="en-US" baseline="0" dirty="0"/>
              <a:t> is laying out the variables of the assessment which will inform how the assessment is customized.</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a:t>
            </a:fld>
            <a:endParaRPr lang="en-US" dirty="0"/>
          </a:p>
        </p:txBody>
      </p:sp>
    </p:spTree>
    <p:extLst>
      <p:ext uri="{BB962C8B-B14F-4D97-AF65-F5344CB8AC3E}">
        <p14:creationId xmlns:p14="http://schemas.microsoft.com/office/powerpoint/2010/main" val="94089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Scoping</a:t>
            </a:r>
            <a:r>
              <a:rPr lang="en-US" baseline="0" dirty="0"/>
              <a:t> objective and purpose is critical. The criteria in this slide will inform the finalized scope of the assessment and some factors like budget, human resources and timelines may shape the finalized scope, objectives and purpose of the assessment. </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3</a:t>
            </a:fld>
            <a:endParaRPr lang="en-US" dirty="0"/>
          </a:p>
        </p:txBody>
      </p:sp>
    </p:spTree>
    <p:extLst>
      <p:ext uri="{BB962C8B-B14F-4D97-AF65-F5344CB8AC3E}">
        <p14:creationId xmlns:p14="http://schemas.microsoft.com/office/powerpoint/2010/main" val="7818218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a:extLst>
              <a:ext uri="{FF2B5EF4-FFF2-40B4-BE49-F238E27FC236}">
                <a16:creationId xmlns:a16="http://schemas.microsoft.com/office/drawing/2014/main" id="{4B082A50-F41E-459B-9148-087332C76BF4}"/>
              </a:ext>
            </a:extLst>
          </p:cNvPr>
          <p:cNvSpPr>
            <a:spLocks noGrp="1" noRot="1" noChangeAspect="1" noChangeArrowheads="1" noTextEdit="1"/>
          </p:cNvSpPr>
          <p:nvPr>
            <p:ph type="sldImg"/>
          </p:nvPr>
        </p:nvSpPr>
        <p:spPr>
          <a:ln/>
        </p:spPr>
      </p:sp>
      <p:sp>
        <p:nvSpPr>
          <p:cNvPr id="113667" name="Notes Placeholder 2">
            <a:extLst>
              <a:ext uri="{FF2B5EF4-FFF2-40B4-BE49-F238E27FC236}">
                <a16:creationId xmlns:a16="http://schemas.microsoft.com/office/drawing/2014/main" id="{AD70CDDB-3DDA-41E6-95AB-92976FB67B59}"/>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a:t>These</a:t>
            </a:r>
            <a:r>
              <a:rPr lang="en-US" altLang="en-US" baseline="0" dirty="0"/>
              <a:t> are scoping variables that you can consider in your planning process. During desk reviews, looking at previous assessments can inform the scope of the assessment being planned. </a:t>
            </a:r>
            <a:r>
              <a:rPr lang="en-US" sz="1200" kern="1200" dirty="0">
                <a:solidFill>
                  <a:schemeClr val="tx1"/>
                </a:solidFill>
                <a:effectLst/>
                <a:latin typeface="+mn-lt"/>
                <a:ea typeface="+mn-ea"/>
                <a:cs typeface="+mn-cs"/>
              </a:rPr>
              <a:t>Factors that may impact decisions around scope include human resources, timeline, and available budget.</a:t>
            </a:r>
            <a:endParaRPr lang="en-US" altLang="en-US" dirty="0"/>
          </a:p>
        </p:txBody>
      </p:sp>
      <p:sp>
        <p:nvSpPr>
          <p:cNvPr id="113668" name="Slide Number Placeholder 3">
            <a:extLst>
              <a:ext uri="{FF2B5EF4-FFF2-40B4-BE49-F238E27FC236}">
                <a16:creationId xmlns:a16="http://schemas.microsoft.com/office/drawing/2014/main" id="{F957CFA2-D11A-4E5F-9CB0-BF7F7515D99B}"/>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11FBB5AE-681E-442A-B6F6-2514E3D1DC55}" type="slidenum">
              <a:rPr lang="en-US" altLang="en-US" sz="1200">
                <a:latin typeface="Times" charset="0"/>
              </a:rPr>
              <a:pPr>
                <a:defRPr/>
              </a:pPr>
              <a:t>4</a:t>
            </a:fld>
            <a:endParaRPr lang="en-US" altLang="en-US" sz="1200" dirty="0">
              <a:latin typeface="Times" charset="0"/>
            </a:endParaRPr>
          </a:p>
        </p:txBody>
      </p:sp>
    </p:spTree>
    <p:extLst>
      <p:ext uri="{BB962C8B-B14F-4D97-AF65-F5344CB8AC3E}">
        <p14:creationId xmlns:p14="http://schemas.microsoft.com/office/powerpoint/2010/main" val="32013932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a:extLst>
              <a:ext uri="{FF2B5EF4-FFF2-40B4-BE49-F238E27FC236}">
                <a16:creationId xmlns:a16="http://schemas.microsoft.com/office/drawing/2014/main" id="{0E94F2A4-20F6-46A1-B44B-0B35BA161F70}"/>
              </a:ext>
            </a:extLst>
          </p:cNvPr>
          <p:cNvSpPr>
            <a:spLocks noGrp="1" noRot="1" noChangeAspect="1" noChangeArrowheads="1" noTextEdit="1"/>
          </p:cNvSpPr>
          <p:nvPr>
            <p:ph type="sldImg"/>
          </p:nvPr>
        </p:nvSpPr>
        <p:spPr>
          <a:ln/>
        </p:spPr>
      </p:sp>
      <p:sp>
        <p:nvSpPr>
          <p:cNvPr id="115715" name="Notes Placeholder 2">
            <a:extLst>
              <a:ext uri="{FF2B5EF4-FFF2-40B4-BE49-F238E27FC236}">
                <a16:creationId xmlns:a16="http://schemas.microsoft.com/office/drawing/2014/main" id="{F45F62A3-A283-42C4-971C-2460949FC0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115716" name="Slide Number Placeholder 3">
            <a:extLst>
              <a:ext uri="{FF2B5EF4-FFF2-40B4-BE49-F238E27FC236}">
                <a16:creationId xmlns:a16="http://schemas.microsoft.com/office/drawing/2014/main" id="{876E7D8B-B4C3-4C6D-9F67-925EF9BBFD6A}"/>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DBE75F34-FF07-4907-9C24-415A9BB78120}" type="slidenum">
              <a:rPr lang="en-US" altLang="en-US" sz="1200">
                <a:latin typeface="Times" charset="0"/>
              </a:rPr>
              <a:pPr>
                <a:defRPr/>
              </a:pPr>
              <a:t>5</a:t>
            </a:fld>
            <a:endParaRPr lang="en-US" altLang="en-US" sz="1200" dirty="0">
              <a:latin typeface="Times" charset="0"/>
            </a:endParaRPr>
          </a:p>
        </p:txBody>
      </p:sp>
    </p:spTree>
    <p:extLst>
      <p:ext uri="{BB962C8B-B14F-4D97-AF65-F5344CB8AC3E}">
        <p14:creationId xmlns:p14="http://schemas.microsoft.com/office/powerpoint/2010/main" val="1757414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a:extLst>
              <a:ext uri="{FF2B5EF4-FFF2-40B4-BE49-F238E27FC236}">
                <a16:creationId xmlns:a16="http://schemas.microsoft.com/office/drawing/2014/main" id="{DA9EDD42-04F3-47B1-97FD-D7752A2642DD}"/>
              </a:ext>
            </a:extLst>
          </p:cNvPr>
          <p:cNvSpPr>
            <a:spLocks noGrp="1" noRot="1" noChangeAspect="1" noChangeArrowheads="1" noTextEdit="1"/>
          </p:cNvSpPr>
          <p:nvPr>
            <p:ph type="sldImg"/>
          </p:nvPr>
        </p:nvSpPr>
        <p:spPr>
          <a:ln/>
        </p:spPr>
      </p:sp>
      <p:sp>
        <p:nvSpPr>
          <p:cNvPr id="117763" name="Notes Placeholder 2">
            <a:extLst>
              <a:ext uri="{FF2B5EF4-FFF2-40B4-BE49-F238E27FC236}">
                <a16:creationId xmlns:a16="http://schemas.microsoft.com/office/drawing/2014/main" id="{812E6FE2-E45B-4FE1-9243-47E4097A69C8}"/>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117764" name="Slide Number Placeholder 3">
            <a:extLst>
              <a:ext uri="{FF2B5EF4-FFF2-40B4-BE49-F238E27FC236}">
                <a16:creationId xmlns:a16="http://schemas.microsoft.com/office/drawing/2014/main" id="{0EFE68B8-04D3-41EF-BC40-483BB992CBA0}"/>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2907B029-51A8-4F19-86FD-D0434D09A34B}" type="slidenum">
              <a:rPr lang="en-US" altLang="en-US" sz="1200">
                <a:latin typeface="Times" charset="0"/>
              </a:rPr>
              <a:pPr>
                <a:defRPr/>
              </a:pPr>
              <a:t>6</a:t>
            </a:fld>
            <a:endParaRPr lang="en-US" altLang="en-US" sz="1200" dirty="0">
              <a:latin typeface="Times" charset="0"/>
            </a:endParaRPr>
          </a:p>
        </p:txBody>
      </p:sp>
    </p:spTree>
    <p:extLst>
      <p:ext uri="{BB962C8B-B14F-4D97-AF65-F5344CB8AC3E}">
        <p14:creationId xmlns:p14="http://schemas.microsoft.com/office/powerpoint/2010/main" val="11487557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a:extLst>
              <a:ext uri="{FF2B5EF4-FFF2-40B4-BE49-F238E27FC236}">
                <a16:creationId xmlns:a16="http://schemas.microsoft.com/office/drawing/2014/main" id="{DA9EDD42-04F3-47B1-97FD-D7752A2642DD}"/>
              </a:ext>
            </a:extLst>
          </p:cNvPr>
          <p:cNvSpPr>
            <a:spLocks noGrp="1" noRot="1" noChangeAspect="1" noChangeArrowheads="1" noTextEdit="1"/>
          </p:cNvSpPr>
          <p:nvPr>
            <p:ph type="sldImg"/>
          </p:nvPr>
        </p:nvSpPr>
        <p:spPr>
          <a:ln/>
        </p:spPr>
      </p:sp>
      <p:sp>
        <p:nvSpPr>
          <p:cNvPr id="117763" name="Notes Placeholder 2">
            <a:extLst>
              <a:ext uri="{FF2B5EF4-FFF2-40B4-BE49-F238E27FC236}">
                <a16:creationId xmlns:a16="http://schemas.microsoft.com/office/drawing/2014/main" id="{812E6FE2-E45B-4FE1-9243-47E4097A69C8}"/>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a:t>While</a:t>
            </a:r>
            <a:r>
              <a:rPr lang="en-US" altLang="en-US" baseline="0" dirty="0"/>
              <a:t> thinking about the impact of the scoping elements, think realistically about how implementation will unfold. For example, some central level facilities may take longer than lower level facilities and such details should be informed by local stakeholders. There is no one right or wrong way to shape the scope of the assessment based on your budget.</a:t>
            </a:r>
            <a:endParaRPr lang="en-US" altLang="en-US" dirty="0"/>
          </a:p>
        </p:txBody>
      </p:sp>
      <p:sp>
        <p:nvSpPr>
          <p:cNvPr id="117764" name="Slide Number Placeholder 3">
            <a:extLst>
              <a:ext uri="{FF2B5EF4-FFF2-40B4-BE49-F238E27FC236}">
                <a16:creationId xmlns:a16="http://schemas.microsoft.com/office/drawing/2014/main" id="{0EFE68B8-04D3-41EF-BC40-483BB992CBA0}"/>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2907B029-51A8-4F19-86FD-D0434D09A34B}" type="slidenum">
              <a:rPr lang="en-US" altLang="en-US" sz="1200">
                <a:latin typeface="Times" charset="0"/>
              </a:rPr>
              <a:pPr>
                <a:defRPr/>
              </a:pPr>
              <a:t>7</a:t>
            </a:fld>
            <a:endParaRPr lang="en-US" altLang="en-US" sz="1200" dirty="0">
              <a:latin typeface="Times" charset="0"/>
            </a:endParaRPr>
          </a:p>
        </p:txBody>
      </p:sp>
    </p:spTree>
    <p:extLst>
      <p:ext uri="{BB962C8B-B14F-4D97-AF65-F5344CB8AC3E}">
        <p14:creationId xmlns:p14="http://schemas.microsoft.com/office/powerpoint/2010/main" val="40996897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a:extLst>
              <a:ext uri="{FF2B5EF4-FFF2-40B4-BE49-F238E27FC236}">
                <a16:creationId xmlns:a16="http://schemas.microsoft.com/office/drawing/2014/main" id="{DA9EDD42-04F3-47B1-97FD-D7752A2642DD}"/>
              </a:ext>
            </a:extLst>
          </p:cNvPr>
          <p:cNvSpPr>
            <a:spLocks noGrp="1" noRot="1" noChangeAspect="1" noChangeArrowheads="1" noTextEdit="1"/>
          </p:cNvSpPr>
          <p:nvPr>
            <p:ph type="sldImg"/>
          </p:nvPr>
        </p:nvSpPr>
        <p:spPr>
          <a:ln/>
        </p:spPr>
      </p:sp>
      <p:sp>
        <p:nvSpPr>
          <p:cNvPr id="117763" name="Notes Placeholder 2">
            <a:extLst>
              <a:ext uri="{FF2B5EF4-FFF2-40B4-BE49-F238E27FC236}">
                <a16:creationId xmlns:a16="http://schemas.microsoft.com/office/drawing/2014/main" id="{812E6FE2-E45B-4FE1-9243-47E4097A69C8}"/>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size and total number of data collectors will depend on the assessment scope, time frame, volume of data being collected, sample size, budget, and HR capacity. </a:t>
            </a:r>
          </a:p>
          <a:p>
            <a:endParaRPr lang="en-US" altLang="en-US" dirty="0"/>
          </a:p>
        </p:txBody>
      </p:sp>
      <p:sp>
        <p:nvSpPr>
          <p:cNvPr id="117764" name="Slide Number Placeholder 3">
            <a:extLst>
              <a:ext uri="{FF2B5EF4-FFF2-40B4-BE49-F238E27FC236}">
                <a16:creationId xmlns:a16="http://schemas.microsoft.com/office/drawing/2014/main" id="{0EFE68B8-04D3-41EF-BC40-483BB992CBA0}"/>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2907B029-51A8-4F19-86FD-D0434D09A34B}" type="slidenum">
              <a:rPr lang="en-US" altLang="en-US" sz="1200">
                <a:latin typeface="Times" charset="0"/>
              </a:rPr>
              <a:pPr>
                <a:defRPr/>
              </a:pPr>
              <a:t>8</a:t>
            </a:fld>
            <a:endParaRPr lang="en-US" altLang="en-US" sz="1200" dirty="0">
              <a:latin typeface="Times" charset="0"/>
            </a:endParaRPr>
          </a:p>
        </p:txBody>
      </p:sp>
    </p:spTree>
    <p:extLst>
      <p:ext uri="{BB962C8B-B14F-4D97-AF65-F5344CB8AC3E}">
        <p14:creationId xmlns:p14="http://schemas.microsoft.com/office/powerpoint/2010/main" val="18202445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a:extLst>
              <a:ext uri="{FF2B5EF4-FFF2-40B4-BE49-F238E27FC236}">
                <a16:creationId xmlns:a16="http://schemas.microsoft.com/office/drawing/2014/main" id="{DA9EDD42-04F3-47B1-97FD-D7752A2642DD}"/>
              </a:ext>
            </a:extLst>
          </p:cNvPr>
          <p:cNvSpPr>
            <a:spLocks noGrp="1" noRot="1" noChangeAspect="1" noChangeArrowheads="1" noTextEdit="1"/>
          </p:cNvSpPr>
          <p:nvPr>
            <p:ph type="sldImg"/>
          </p:nvPr>
        </p:nvSpPr>
        <p:spPr>
          <a:ln/>
        </p:spPr>
      </p:sp>
      <p:sp>
        <p:nvSpPr>
          <p:cNvPr id="117763" name="Notes Placeholder 2">
            <a:extLst>
              <a:ext uri="{FF2B5EF4-FFF2-40B4-BE49-F238E27FC236}">
                <a16:creationId xmlns:a16="http://schemas.microsoft.com/office/drawing/2014/main" id="{812E6FE2-E45B-4FE1-9243-47E4097A69C8}"/>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sz="1200" kern="1200" dirty="0">
                <a:solidFill>
                  <a:schemeClr val="tx1"/>
                </a:solidFill>
                <a:effectLst/>
                <a:latin typeface="+mn-lt"/>
                <a:ea typeface="+mn-ea"/>
                <a:cs typeface="+mn-cs"/>
              </a:rPr>
              <a:t>While the implementers of the assessment could include as many tracer commodities as they would like, they should be mindful that adding more than 11 or 12 will slow down data collection could impact the ability of the team to finish data collection at larger sites in one day. Tracer</a:t>
            </a:r>
            <a:r>
              <a:rPr lang="en-US" sz="1200" kern="1200" baseline="0" dirty="0">
                <a:solidFill>
                  <a:schemeClr val="tx1"/>
                </a:solidFill>
                <a:effectLst/>
                <a:latin typeface="+mn-lt"/>
                <a:ea typeface="+mn-ea"/>
                <a:cs typeface="+mn-cs"/>
              </a:rPr>
              <a:t> commodity lists are developed in conjunction with stakeholders, considering how frequently drugs are administered and being representative of various programs in country. </a:t>
            </a:r>
            <a:endParaRPr lang="en-US" altLang="en-US" dirty="0"/>
          </a:p>
        </p:txBody>
      </p:sp>
      <p:sp>
        <p:nvSpPr>
          <p:cNvPr id="117764" name="Slide Number Placeholder 3">
            <a:extLst>
              <a:ext uri="{FF2B5EF4-FFF2-40B4-BE49-F238E27FC236}">
                <a16:creationId xmlns:a16="http://schemas.microsoft.com/office/drawing/2014/main" id="{0EFE68B8-04D3-41EF-BC40-483BB992CBA0}"/>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2907B029-51A8-4F19-86FD-D0434D09A34B}" type="slidenum">
              <a:rPr lang="en-US" altLang="en-US" sz="1200">
                <a:latin typeface="Times" charset="0"/>
              </a:rPr>
              <a:pPr>
                <a:defRPr/>
              </a:pPr>
              <a:t>9</a:t>
            </a:fld>
            <a:endParaRPr lang="en-US" altLang="en-US" sz="1200" dirty="0">
              <a:latin typeface="Times" charset="0"/>
            </a:endParaRPr>
          </a:p>
        </p:txBody>
      </p:sp>
    </p:spTree>
    <p:extLst>
      <p:ext uri="{BB962C8B-B14F-4D97-AF65-F5344CB8AC3E}">
        <p14:creationId xmlns:p14="http://schemas.microsoft.com/office/powerpoint/2010/main" val="85239338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9"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3"/>
            <a:ext cx="11785599" cy="6450636"/>
          </a:xfrm>
          <a:prstGeom prst="rect">
            <a:avLst/>
          </a:prstGeom>
        </p:spPr>
      </p:pic>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40C00456-721A-A94C-800A-D5E7EE91C160}" type="datetime1">
              <a:rPr lang="en-US" smtClean="0"/>
              <a:pPr/>
              <a:t>5/30/2018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a:outerShdw blurRad="254000" dir="2700000" algn="tl" rotWithShape="0">
              <a:srgbClr val="000000">
                <a:alpha val="20000"/>
              </a:srgbClr>
            </a:outerShdw>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chemeClr val="bg1"/>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1933504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5/30/2018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239341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5/30/2018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346350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5/30/2018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25958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5/30/2018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167108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5/30/2018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714208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5/30/2018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65601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5/30/2018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6013279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1"/>
            <a:ext cx="11785601" cy="6450636"/>
          </a:xfrm>
          <a:prstGeom prst="rect">
            <a:avLst/>
          </a:prstGeom>
        </p:spPr>
      </p:pic>
      <p:sp>
        <p:nvSpPr>
          <p:cNvPr id="5" name="Text Placeholder 4"/>
          <p:cNvSpPr>
            <a:spLocks noGrp="1"/>
          </p:cNvSpPr>
          <p:nvPr>
            <p:ph type="body" sz="quarter" idx="12" hasCustomPrompt="1"/>
          </p:nvPr>
        </p:nvSpPr>
        <p:spPr>
          <a:xfrm rot="16200000">
            <a:off x="104940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3F4168E2-91C5-9646-9F53-5B4E70AF759D}" type="datetime1">
              <a:rPr lang="en-US" smtClean="0"/>
              <a:pPr/>
              <a:t>5/30/2018</a:t>
            </a:fld>
            <a:endParaRPr lang="en-US" dirty="0"/>
          </a:p>
        </p:txBody>
      </p:sp>
      <p:sp>
        <p:nvSpPr>
          <p:cNvPr id="8"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sp>
        <p:nvSpPr>
          <p:cNvPr id="15"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8" name="Straight Connector 17"/>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430844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ver - Full Red">
    <p:bg>
      <p:bgPr>
        <a:solidFill>
          <a:srgbClr val="002F6C"/>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5/30/2018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45539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Divider - Full Red">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5/30/2018</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02817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5/30/2018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912311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5/30/2018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13"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639577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5/30/2018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6511338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5/30/2018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631731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5/30/2018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0136581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5/30/2018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9441309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5/30/2018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1205110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5/30/2018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461921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5/30/2018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559480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5/30/2018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530563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5/30/2018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40863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5/30/2018</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217997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5/30/2018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8624665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5/30/2018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268328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464559"/>
            <a:ext cx="10363200" cy="1045404"/>
          </a:xfrm>
        </p:spPr>
        <p:txBody>
          <a:bodyPr/>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399"/>
            </a:lvl1pPr>
            <a:lvl2pPr marL="457171" indent="0" algn="ctr">
              <a:buNone/>
              <a:defRPr sz="2000"/>
            </a:lvl2pPr>
            <a:lvl3pPr marL="914342" indent="0" algn="ctr">
              <a:buNone/>
              <a:defRPr sz="1800"/>
            </a:lvl3pPr>
            <a:lvl4pPr marL="1371513" indent="0" algn="ctr">
              <a:buNone/>
              <a:defRPr sz="1600"/>
            </a:lvl4pPr>
            <a:lvl5pPr marL="1828683" indent="0" algn="ctr">
              <a:buNone/>
              <a:defRPr sz="1600"/>
            </a:lvl5pPr>
            <a:lvl6pPr marL="2285854" indent="0" algn="ctr">
              <a:buNone/>
              <a:defRPr sz="1600"/>
            </a:lvl6pPr>
            <a:lvl7pPr marL="2743025" indent="0" algn="ctr">
              <a:buNone/>
              <a:defRPr sz="1600"/>
            </a:lvl7pPr>
            <a:lvl8pPr marL="3200196" indent="0" algn="ctr">
              <a:buNone/>
              <a:defRPr sz="1600"/>
            </a:lvl8pPr>
            <a:lvl9pPr marL="3657367"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8075974A-5553-4B27-B825-3E7107E8D77E}"/>
              </a:ext>
            </a:extLst>
          </p:cNvPr>
          <p:cNvSpPr>
            <a:spLocks noGrp="1"/>
          </p:cNvSpPr>
          <p:nvPr>
            <p:ph type="dt" sz="half" idx="10"/>
          </p:nvPr>
        </p:nvSpPr>
        <p:spPr/>
        <p:txBody>
          <a:bodyPr/>
          <a:lstStyle>
            <a:lvl1pPr>
              <a:defRPr/>
            </a:lvl1pPr>
          </a:lstStyle>
          <a:p>
            <a:fld id="{F0A3DA55-F83E-44C7-A024-E0525CCB30FC}" type="datetime1">
              <a:rPr lang="en-US" altLang="en-US"/>
              <a:pPr/>
              <a:t>5/30/2018</a:t>
            </a:fld>
            <a:endParaRPr lang="en-US" altLang="en-US" dirty="0"/>
          </a:p>
        </p:txBody>
      </p:sp>
      <p:sp>
        <p:nvSpPr>
          <p:cNvPr id="5" name="Footer Placeholder 4">
            <a:extLst>
              <a:ext uri="{FF2B5EF4-FFF2-40B4-BE49-F238E27FC236}">
                <a16:creationId xmlns:a16="http://schemas.microsoft.com/office/drawing/2014/main" id="{FB6D9E31-C202-4436-9954-09E04E642760}"/>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dirty="0"/>
          </a:p>
        </p:txBody>
      </p:sp>
      <p:sp>
        <p:nvSpPr>
          <p:cNvPr id="6" name="Slide Number Placeholder 5">
            <a:extLst>
              <a:ext uri="{FF2B5EF4-FFF2-40B4-BE49-F238E27FC236}">
                <a16:creationId xmlns:a16="http://schemas.microsoft.com/office/drawing/2014/main" id="{753162C9-00B8-472F-A8D1-4C2E213DBB7B}"/>
              </a:ext>
            </a:extLst>
          </p:cNvPr>
          <p:cNvSpPr>
            <a:spLocks noGrp="1"/>
          </p:cNvSpPr>
          <p:nvPr>
            <p:ph type="sldNum" sz="quarter" idx="12"/>
          </p:nvPr>
        </p:nvSpPr>
        <p:spPr/>
        <p:txBody>
          <a:bodyPr/>
          <a:lstStyle>
            <a:lvl1pPr>
              <a:defRPr/>
            </a:lvl1pPr>
          </a:lstStyle>
          <a:p>
            <a:fld id="{43CF92F8-9A91-49EE-9F13-AD02B8C2C9D2}" type="slidenum">
              <a:rPr lang="en-US" altLang="en-US"/>
              <a:pPr/>
              <a:t>‹#›</a:t>
            </a:fld>
            <a:endParaRPr lang="en-US" altLang="en-US" dirty="0"/>
          </a:p>
        </p:txBody>
      </p:sp>
    </p:spTree>
    <p:extLst>
      <p:ext uri="{BB962C8B-B14F-4D97-AF65-F5344CB8AC3E}">
        <p14:creationId xmlns:p14="http://schemas.microsoft.com/office/powerpoint/2010/main" val="687348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5/30/2018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271542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10363200"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5/30/2018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01260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5/30/2018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349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5/30/2018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151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5/30/2018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592323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5/30/2018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21"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743069743"/>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914400" y="1715549"/>
            <a:ext cx="10363200" cy="423323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203200" y="6449816"/>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7C017F59-29DA-6F48-B92A-5AD511CC2D63}" type="datetime1">
              <a:rPr lang="en-US" smtClean="0"/>
              <a:pPr/>
              <a:t>5/30/2018</a:t>
            </a:fld>
            <a:endParaRPr lang="en-US" dirty="0"/>
          </a:p>
        </p:txBody>
      </p:sp>
      <p:sp>
        <p:nvSpPr>
          <p:cNvPr id="5" name="Footer Placeholder 4"/>
          <p:cNvSpPr>
            <a:spLocks noGrp="1"/>
          </p:cNvSpPr>
          <p:nvPr>
            <p:ph type="ftr" sz="quarter" idx="3"/>
          </p:nvPr>
        </p:nvSpPr>
        <p:spPr>
          <a:xfrm>
            <a:off x="4165600" y="6449816"/>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6" name="Slide Number Placeholder 5"/>
          <p:cNvSpPr>
            <a:spLocks noGrp="1"/>
          </p:cNvSpPr>
          <p:nvPr>
            <p:ph type="sldNum" sz="quarter" idx="4"/>
          </p:nvPr>
        </p:nvSpPr>
        <p:spPr>
          <a:xfrm>
            <a:off x="9144000" y="6449816"/>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4" name="Frame 13"/>
          <p:cNvSpPr/>
          <p:nvPr/>
        </p:nvSpPr>
        <p:spPr>
          <a:xfrm>
            <a:off x="0" y="0"/>
            <a:ext cx="12192000" cy="6864096"/>
          </a:xfrm>
          <a:prstGeom prst="frame">
            <a:avLst>
              <a:gd name="adj1" fmla="val 2963"/>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81" b="0" i="0" dirty="0">
              <a:solidFill>
                <a:srgbClr val="FFFFFF"/>
              </a:solidFill>
              <a:latin typeface="Gill Sans MT"/>
              <a:cs typeface="Gill Sans MT"/>
            </a:endParaRPr>
          </a:p>
        </p:txBody>
      </p:sp>
    </p:spTree>
    <p:extLst>
      <p:ext uri="{BB962C8B-B14F-4D97-AF65-F5344CB8AC3E}">
        <p14:creationId xmlns:p14="http://schemas.microsoft.com/office/powerpoint/2010/main" val="1280982348"/>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 id="2147483715" r:id="rId23"/>
    <p:sldLayoutId id="2147483716" r:id="rId24"/>
    <p:sldLayoutId id="2147483717" r:id="rId25"/>
    <p:sldLayoutId id="2147483718" r:id="rId26"/>
    <p:sldLayoutId id="2147483719" r:id="rId27"/>
    <p:sldLayoutId id="2147483720" r:id="rId28"/>
    <p:sldLayoutId id="2147483721" r:id="rId29"/>
    <p:sldLayoutId id="2147483722" r:id="rId30"/>
    <p:sldLayoutId id="2147483723" r:id="rId31"/>
    <p:sldLayoutId id="2147483724" r:id="rId32"/>
  </p:sldLayoutIdLst>
  <p:hf hdr="0"/>
  <p:txStyles>
    <p:titleStyle>
      <a:lvl1pPr algn="l" defTabSz="604738" rtl="0" eaLnBrk="1" latinLnBrk="0" hangingPunct="1">
        <a:spcBef>
          <a:spcPct val="0"/>
        </a:spcBef>
        <a:buNone/>
        <a:defRPr sz="3174" b="0" i="0" kern="1200">
          <a:solidFill>
            <a:srgbClr val="BA0C2F"/>
          </a:solidFill>
          <a:latin typeface="Gill Sans MT"/>
          <a:ea typeface="+mj-ea"/>
          <a:cs typeface="Gill Sans MT"/>
        </a:defRPr>
      </a:lvl1pPr>
    </p:titleStyle>
    <p:bodyStyle>
      <a:lvl1pPr marL="304470"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1pPr>
      <a:lvl2pPr marL="905009"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2pPr>
      <a:lvl3pPr marL="1209477" indent="-304470" algn="l" defTabSz="604738" rtl="0" eaLnBrk="1" latinLnBrk="0" hangingPunct="1">
        <a:spcBef>
          <a:spcPct val="20000"/>
        </a:spcBef>
        <a:buFont typeface="Arial"/>
        <a:buChar char="•"/>
        <a:defRPr sz="2381" b="0" i="0" kern="1200">
          <a:solidFill>
            <a:srgbClr val="6C6463"/>
          </a:solidFill>
          <a:latin typeface="Gill Sans MT"/>
          <a:ea typeface="+mn-ea"/>
          <a:cs typeface="Gill Sans MT"/>
        </a:defRPr>
      </a:lvl3pPr>
      <a:lvl4pPr marL="1516046" indent="-306569" algn="l" defTabSz="604738" rtl="0" eaLnBrk="1" latinLnBrk="0" hangingPunct="1">
        <a:spcBef>
          <a:spcPct val="20000"/>
        </a:spcBef>
        <a:buFont typeface="Arial"/>
        <a:buChar char="–"/>
        <a:defRPr sz="2116" b="0" i="0" kern="1200">
          <a:solidFill>
            <a:srgbClr val="6C6463"/>
          </a:solidFill>
          <a:latin typeface="Gill Sans MT"/>
          <a:ea typeface="+mn-ea"/>
          <a:cs typeface="Gill Sans MT"/>
        </a:defRPr>
      </a:lvl4pPr>
      <a:lvl5pPr marL="1660932" indent="-304470" algn="l" defTabSz="604738" rtl="0" eaLnBrk="1" latinLnBrk="0" hangingPunct="1">
        <a:spcBef>
          <a:spcPct val="20000"/>
        </a:spcBef>
        <a:buFont typeface="Arial"/>
        <a:buChar char="»"/>
        <a:defRPr sz="1852" b="0" i="0" kern="1200">
          <a:solidFill>
            <a:srgbClr val="6C6463"/>
          </a:solidFill>
          <a:latin typeface="Gill Sans MT"/>
          <a:ea typeface="+mn-ea"/>
          <a:cs typeface="Gill Sans MT"/>
        </a:defRPr>
      </a:lvl5pPr>
      <a:lvl6pPr marL="3326061" indent="-302369" algn="l" defTabSz="604738" rtl="0" eaLnBrk="1" latinLnBrk="0" hangingPunct="1">
        <a:spcBef>
          <a:spcPct val="20000"/>
        </a:spcBef>
        <a:buFont typeface="Arial"/>
        <a:buChar char="•"/>
        <a:defRPr sz="2645" kern="1200">
          <a:solidFill>
            <a:schemeClr val="tx1"/>
          </a:solidFill>
          <a:latin typeface="+mn-lt"/>
          <a:ea typeface="+mn-ea"/>
          <a:cs typeface="+mn-cs"/>
        </a:defRPr>
      </a:lvl6pPr>
      <a:lvl7pPr marL="3930800" indent="-302369" algn="l" defTabSz="604738" rtl="0" eaLnBrk="1" latinLnBrk="0" hangingPunct="1">
        <a:spcBef>
          <a:spcPct val="20000"/>
        </a:spcBef>
        <a:buFont typeface="Arial"/>
        <a:buChar char="•"/>
        <a:defRPr sz="2645" kern="1200">
          <a:solidFill>
            <a:schemeClr val="tx1"/>
          </a:solidFill>
          <a:latin typeface="+mn-lt"/>
          <a:ea typeface="+mn-ea"/>
          <a:cs typeface="+mn-cs"/>
        </a:defRPr>
      </a:lvl7pPr>
      <a:lvl8pPr marL="4535538" indent="-302369" algn="l" defTabSz="604738" rtl="0" eaLnBrk="1" latinLnBrk="0" hangingPunct="1">
        <a:spcBef>
          <a:spcPct val="20000"/>
        </a:spcBef>
        <a:buFont typeface="Arial"/>
        <a:buChar char="•"/>
        <a:defRPr sz="2645" kern="1200">
          <a:solidFill>
            <a:schemeClr val="tx1"/>
          </a:solidFill>
          <a:latin typeface="+mn-lt"/>
          <a:ea typeface="+mn-ea"/>
          <a:cs typeface="+mn-cs"/>
        </a:defRPr>
      </a:lvl8pPr>
      <a:lvl9pPr marL="5140277" indent="-302369" algn="l" defTabSz="604738" rtl="0" eaLnBrk="1" latinLnBrk="0" hangingPunct="1">
        <a:spcBef>
          <a:spcPct val="20000"/>
        </a:spcBef>
        <a:buFont typeface="Arial"/>
        <a:buChar char="•"/>
        <a:defRPr sz="2645" kern="1200">
          <a:solidFill>
            <a:schemeClr val="tx1"/>
          </a:solidFill>
          <a:latin typeface="+mn-lt"/>
          <a:ea typeface="+mn-ea"/>
          <a:cs typeface="+mn-cs"/>
        </a:defRPr>
      </a:lvl9pPr>
    </p:bodyStyle>
    <p:otherStyle>
      <a:defPPr>
        <a:defRPr lang="en-US"/>
      </a:defPPr>
      <a:lvl1pPr marL="0" algn="l" defTabSz="604738" rtl="0" eaLnBrk="1" latinLnBrk="0" hangingPunct="1">
        <a:defRPr sz="2381" kern="1200">
          <a:solidFill>
            <a:schemeClr val="tx1"/>
          </a:solidFill>
          <a:latin typeface="+mn-lt"/>
          <a:ea typeface="+mn-ea"/>
          <a:cs typeface="+mn-cs"/>
        </a:defRPr>
      </a:lvl1pPr>
      <a:lvl2pPr marL="604738" algn="l" defTabSz="604738" rtl="0" eaLnBrk="1" latinLnBrk="0" hangingPunct="1">
        <a:defRPr sz="2381" kern="1200">
          <a:solidFill>
            <a:schemeClr val="tx1"/>
          </a:solidFill>
          <a:latin typeface="+mn-lt"/>
          <a:ea typeface="+mn-ea"/>
          <a:cs typeface="+mn-cs"/>
        </a:defRPr>
      </a:lvl2pPr>
      <a:lvl3pPr marL="1209477" algn="l" defTabSz="604738" rtl="0" eaLnBrk="1" latinLnBrk="0" hangingPunct="1">
        <a:defRPr sz="2381" kern="1200">
          <a:solidFill>
            <a:schemeClr val="tx1"/>
          </a:solidFill>
          <a:latin typeface="+mn-lt"/>
          <a:ea typeface="+mn-ea"/>
          <a:cs typeface="+mn-cs"/>
        </a:defRPr>
      </a:lvl3pPr>
      <a:lvl4pPr marL="1814215" algn="l" defTabSz="604738" rtl="0" eaLnBrk="1" latinLnBrk="0" hangingPunct="1">
        <a:defRPr sz="2381" kern="1200">
          <a:solidFill>
            <a:schemeClr val="tx1"/>
          </a:solidFill>
          <a:latin typeface="+mn-lt"/>
          <a:ea typeface="+mn-ea"/>
          <a:cs typeface="+mn-cs"/>
        </a:defRPr>
      </a:lvl4pPr>
      <a:lvl5pPr marL="2418954" algn="l" defTabSz="604738" rtl="0" eaLnBrk="1" latinLnBrk="0" hangingPunct="1">
        <a:defRPr sz="2381" kern="1200">
          <a:solidFill>
            <a:schemeClr val="tx1"/>
          </a:solidFill>
          <a:latin typeface="+mn-lt"/>
          <a:ea typeface="+mn-ea"/>
          <a:cs typeface="+mn-cs"/>
        </a:defRPr>
      </a:lvl5pPr>
      <a:lvl6pPr marL="3023692" algn="l" defTabSz="604738" rtl="0" eaLnBrk="1" latinLnBrk="0" hangingPunct="1">
        <a:defRPr sz="2381" kern="1200">
          <a:solidFill>
            <a:schemeClr val="tx1"/>
          </a:solidFill>
          <a:latin typeface="+mn-lt"/>
          <a:ea typeface="+mn-ea"/>
          <a:cs typeface="+mn-cs"/>
        </a:defRPr>
      </a:lvl6pPr>
      <a:lvl7pPr marL="3628431" algn="l" defTabSz="604738" rtl="0" eaLnBrk="1" latinLnBrk="0" hangingPunct="1">
        <a:defRPr sz="2381" kern="1200">
          <a:solidFill>
            <a:schemeClr val="tx1"/>
          </a:solidFill>
          <a:latin typeface="+mn-lt"/>
          <a:ea typeface="+mn-ea"/>
          <a:cs typeface="+mn-cs"/>
        </a:defRPr>
      </a:lvl7pPr>
      <a:lvl8pPr marL="4233169" algn="l" defTabSz="604738" rtl="0" eaLnBrk="1" latinLnBrk="0" hangingPunct="1">
        <a:defRPr sz="2381" kern="1200">
          <a:solidFill>
            <a:schemeClr val="tx1"/>
          </a:solidFill>
          <a:latin typeface="+mn-lt"/>
          <a:ea typeface="+mn-ea"/>
          <a:cs typeface="+mn-cs"/>
        </a:defRPr>
      </a:lvl8pPr>
      <a:lvl9pPr marL="4837908" algn="l" defTabSz="604738" rtl="0" eaLnBrk="1" latinLnBrk="0" hangingPunct="1">
        <a:defRPr sz="238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FE3A534-AD28-4CB8-BFC6-4A7F4FA0987D}"/>
              </a:ext>
            </a:extLst>
          </p:cNvPr>
          <p:cNvSpPr/>
          <p:nvPr/>
        </p:nvSpPr>
        <p:spPr>
          <a:xfrm>
            <a:off x="258654" y="188439"/>
            <a:ext cx="11674692" cy="6451663"/>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kern="0" dirty="0">
              <a:solidFill>
                <a:sysClr val="windowText" lastClr="000000"/>
              </a:solidFill>
            </a:endParaRPr>
          </a:p>
        </p:txBody>
      </p:sp>
      <p:cxnSp>
        <p:nvCxnSpPr>
          <p:cNvPr id="6" name="Straight Connector 5">
            <a:extLst>
              <a:ext uri="{FF2B5EF4-FFF2-40B4-BE49-F238E27FC236}">
                <a16:creationId xmlns:a16="http://schemas.microsoft.com/office/drawing/2014/main" id="{1C9CD9EC-F0C4-4F3A-8A6B-1B2DDDFB3E44}"/>
              </a:ext>
            </a:extLst>
          </p:cNvPr>
          <p:cNvCxnSpPr/>
          <p:nvPr/>
        </p:nvCxnSpPr>
        <p:spPr>
          <a:xfrm>
            <a:off x="6144345" y="5944606"/>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id="{D8C365FB-7716-4774-8EBC-26C7286CE512}"/>
              </a:ext>
            </a:extLst>
          </p:cNvPr>
          <p:cNvSpPr>
            <a:spLocks noGrp="1"/>
          </p:cNvSpPr>
          <p:nvPr/>
        </p:nvSpPr>
        <p:spPr>
          <a:xfrm>
            <a:off x="2362201" y="1066802"/>
            <a:ext cx="8077200" cy="2874963"/>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lnSpc>
                <a:spcPct val="80000"/>
              </a:lnSpc>
            </a:pPr>
            <a:r>
              <a:rPr lang="en-US" altLang="en-US" sz="3899"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 SUPPLY CHAIN ASSESSMENT (NSCA2.0) STAKEHOLDER TRAINING</a:t>
            </a:r>
          </a:p>
          <a:p>
            <a:pPr eaLnBrk="1" hangingPunct="1">
              <a:lnSpc>
                <a:spcPct val="80000"/>
              </a:lnSpc>
            </a:pPr>
            <a:r>
              <a:rPr lang="en-US" altLang="en-US" sz="3899"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Day II: Scoping and Customizing</a:t>
            </a:r>
          </a:p>
          <a:p>
            <a:pPr>
              <a:lnSpc>
                <a:spcPct val="80000"/>
              </a:lnSpc>
            </a:pPr>
            <a:r>
              <a:rPr lang="en-US" altLang="en-US" sz="4000">
                <a:solidFill>
                  <a:srgbClr val="FFFF00"/>
                </a:solidFill>
                <a:latin typeface="Gill Sans MT" panose="020B0502020104020203" pitchFamily="34" charset="0"/>
                <a:ea typeface="Gill Sans MT" panose="020B0502020104020203" pitchFamily="34" charset="0"/>
                <a:cs typeface="Gill Sans MT" panose="020B0502020104020203" pitchFamily="34" charset="0"/>
              </a:rPr>
              <a:t>--:--am/pm : --:--am/pm</a:t>
            </a:r>
          </a:p>
          <a:p>
            <a:pPr eaLnBrk="1" hangingPunct="1">
              <a:lnSpc>
                <a:spcPct val="80000"/>
              </a:lnSpc>
            </a:pPr>
            <a:endParaRPr lang="en-US" altLang="en-US" sz="10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sp>
        <p:nvSpPr>
          <p:cNvPr id="10" name="Subtitle 12">
            <a:extLst>
              <a:ext uri="{FF2B5EF4-FFF2-40B4-BE49-F238E27FC236}">
                <a16:creationId xmlns:a16="http://schemas.microsoft.com/office/drawing/2014/main" id="{7C042CC0-E0C2-4B32-ABAD-7DCF445E2B81}"/>
              </a:ext>
            </a:extLst>
          </p:cNvPr>
          <p:cNvSpPr>
            <a:spLocks noGrp="1"/>
          </p:cNvSpPr>
          <p:nvPr/>
        </p:nvSpPr>
        <p:spPr>
          <a:xfrm>
            <a:off x="2362200" y="5340352"/>
            <a:ext cx="4191001" cy="676274"/>
          </a:xfrm>
          <a:prstGeom prst="rect">
            <a:avLst/>
          </a:prstGeom>
          <a:effectLst/>
        </p:spPr>
        <p:txBody>
          <a:bodyPr>
            <a:normAutofit/>
          </a:bodyPr>
          <a:lstStyle>
            <a:lvl1pPr marL="0" indent="0" algn="l" defTabSz="457200" rtl="0" eaLnBrk="1" latinLnBrk="0" hangingPunct="1">
              <a:spcBef>
                <a:spcPts val="0"/>
              </a:spcBef>
              <a:spcAft>
                <a:spcPts val="800"/>
              </a:spcAft>
              <a:buFont typeface="Arial"/>
              <a:buNone/>
              <a:defRPr sz="16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800"/>
              </a:spcAft>
              <a:buFont typeface="Arial"/>
              <a:buNone/>
              <a:defRPr sz="16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fontAlgn="auto">
              <a:defRPr/>
            </a:pPr>
            <a:r>
              <a:rPr lang="en-US" sz="1800" dirty="0">
                <a:solidFill>
                  <a:srgbClr val="FFFFFF"/>
                </a:solidFill>
              </a:rPr>
              <a:t>--/--/----</a:t>
            </a:r>
          </a:p>
        </p:txBody>
      </p:sp>
      <p:cxnSp>
        <p:nvCxnSpPr>
          <p:cNvPr id="12" name="Straight Connector 11">
            <a:extLst>
              <a:ext uri="{FF2B5EF4-FFF2-40B4-BE49-F238E27FC236}">
                <a16:creationId xmlns:a16="http://schemas.microsoft.com/office/drawing/2014/main" id="{07575B85-33EB-426C-9349-F2218D42AF72}"/>
              </a:ext>
            </a:extLst>
          </p:cNvPr>
          <p:cNvCxnSpPr/>
          <p:nvPr/>
        </p:nvCxnSpPr>
        <p:spPr>
          <a:xfrm>
            <a:off x="2438400" y="5184774"/>
            <a:ext cx="5492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08551" name="Picture 3" descr="C:\Users\Mariana Rodrigues\AppData\Local\Microsoft\Windows\INetCacheContent.Word\Horizontal_RGB_294_White.png">
            <a:extLst>
              <a:ext uri="{FF2B5EF4-FFF2-40B4-BE49-F238E27FC236}">
                <a16:creationId xmlns:a16="http://schemas.microsoft.com/office/drawing/2014/main" id="{796EC401-2910-4F63-8800-F6A7D6AED10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9335" t="13753" r="7623" b="12534"/>
          <a:stretch>
            <a:fillRect/>
          </a:stretch>
        </p:blipFill>
        <p:spPr bwMode="auto">
          <a:xfrm>
            <a:off x="4457700" y="6055731"/>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a:extLst>
              <a:ext uri="{FF2B5EF4-FFF2-40B4-BE49-F238E27FC236}">
                <a16:creationId xmlns:a16="http://schemas.microsoft.com/office/drawing/2014/main" id="{F265CBD1-7022-4E9E-935A-5898B7F8E348}"/>
              </a:ext>
            </a:extLst>
          </p:cNvPr>
          <p:cNvSpPr txBox="1"/>
          <p:nvPr/>
        </p:nvSpPr>
        <p:spPr>
          <a:xfrm>
            <a:off x="6144346" y="6046167"/>
            <a:ext cx="5912774" cy="584775"/>
          </a:xfrm>
          <a:prstGeom prst="rect">
            <a:avLst/>
          </a:prstGeom>
          <a:noFill/>
        </p:spPr>
        <p:txBody>
          <a:bodyPr wrap="square" rtlCol="0">
            <a:spAutoFit/>
          </a:bodyPr>
          <a:lstStyle/>
          <a:p>
            <a:r>
              <a:rPr lang="en-US" sz="1600" b="1" dirty="0">
                <a:solidFill>
                  <a:schemeClr val="bg1"/>
                </a:solidFill>
                <a:latin typeface="+mj-lt"/>
              </a:rPr>
              <a:t>USAID Global Health Supply Chain Program - Technical Assistance - National Supply Chain Assessment Task Order </a:t>
            </a:r>
          </a:p>
        </p:txBody>
      </p:sp>
    </p:spTree>
    <p:extLst>
      <p:ext uri="{BB962C8B-B14F-4D97-AF65-F5344CB8AC3E}">
        <p14:creationId xmlns:p14="http://schemas.microsoft.com/office/powerpoint/2010/main" val="257957005"/>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6737" name="Title 1">
            <a:extLst>
              <a:ext uri="{FF2B5EF4-FFF2-40B4-BE49-F238E27FC236}">
                <a16:creationId xmlns:a16="http://schemas.microsoft.com/office/drawing/2014/main" id="{751294A6-D67A-41D9-8860-9D8A4498CC51}"/>
              </a:ext>
            </a:extLst>
          </p:cNvPr>
          <p:cNvSpPr>
            <a:spLocks noGrp="1"/>
          </p:cNvSpPr>
          <p:nvPr>
            <p:ph type="ctrTitle"/>
          </p:nvPr>
        </p:nvSpPr>
        <p:spPr>
          <a:xfrm>
            <a:off x="1409701" y="38490"/>
            <a:ext cx="9372600" cy="1561710"/>
          </a:xfrm>
        </p:spPr>
        <p:txBody>
          <a:bodyPr/>
          <a:lstStyle/>
          <a:p>
            <a:r>
              <a:rPr lang="en-US" altLang="en-US" sz="3174" b="1" dirty="0">
                <a:latin typeface="Gill Sans MT" panose="020B0502020104020203" pitchFamily="34" charset="0"/>
                <a:cs typeface="Gill Sans MT" panose="020B0502020104020203" pitchFamily="34" charset="0"/>
              </a:rPr>
              <a:t>Scoping Impact on Implementation- Appropriateness of tracer commodity list</a:t>
            </a:r>
            <a:br>
              <a:rPr lang="en-US" altLang="en-US" sz="3200" b="1" dirty="0">
                <a:solidFill>
                  <a:srgbClr val="000000"/>
                </a:solidFill>
                <a:latin typeface="Gill Sans MT" panose="020B0502020104020203" pitchFamily="34" charset="0"/>
                <a:cs typeface="Gill Sans MT" panose="020B0502020104020203" pitchFamily="34" charset="0"/>
              </a:rPr>
            </a:br>
            <a:endParaRPr lang="en-US" altLang="en-US" sz="32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id="{5021CDF7-3160-41CE-89A7-A878FB59876B}"/>
              </a:ext>
            </a:extLst>
          </p:cNvPr>
          <p:cNvSpPr>
            <a:spLocks noGrp="1"/>
          </p:cNvSpPr>
          <p:nvPr>
            <p:ph type="subTitle" idx="1"/>
          </p:nvPr>
        </p:nvSpPr>
        <p:spPr>
          <a:xfrm>
            <a:off x="222780" y="1270995"/>
            <a:ext cx="11715693" cy="5327229"/>
          </a:xfrm>
        </p:spPr>
        <p:txBody>
          <a:bodyPr>
            <a:normAutofit fontScale="92500" lnSpcReduction="10000"/>
          </a:bodyPr>
          <a:lstStyle/>
          <a:p>
            <a:pPr marL="453554" indent="-453554" algn="l">
              <a:buFont typeface="Wingdings" panose="05000000000000000000" pitchFamily="2" charset="2"/>
              <a:buChar char="ü"/>
            </a:pPr>
            <a:r>
              <a:rPr lang="en-US" sz="3174" dirty="0">
                <a:solidFill>
                  <a:schemeClr val="tx1"/>
                </a:solidFill>
              </a:rPr>
              <a:t>Tracer commodities should generally reflect a good mix of both major program specific drugs, some essential drugs that may not necessarily be considered "priority program drugs“, other  important non-program products,  and also key commodities that significantly impact the budget/expenditure.</a:t>
            </a:r>
          </a:p>
          <a:p>
            <a:pPr marL="453554" indent="-453554" algn="l">
              <a:buFont typeface="Wingdings" panose="05000000000000000000" pitchFamily="2" charset="2"/>
              <a:buChar char="ü"/>
            </a:pPr>
            <a:endParaRPr lang="en-US" sz="3174" dirty="0">
              <a:solidFill>
                <a:schemeClr val="tx1"/>
              </a:solidFill>
            </a:endParaRPr>
          </a:p>
          <a:p>
            <a:pPr marL="453554" indent="-453554" algn="l">
              <a:buFont typeface="Wingdings" panose="05000000000000000000" pitchFamily="2" charset="2"/>
              <a:buChar char="ü"/>
            </a:pPr>
            <a:r>
              <a:rPr lang="en-US" sz="3174" dirty="0">
                <a:solidFill>
                  <a:schemeClr val="tx1"/>
                </a:solidFill>
              </a:rPr>
              <a:t>The number of tracer commodities may vary, depending on what local stakeholders consider appropriate to the disease patterns, health system, disease programs, and patient demand. </a:t>
            </a:r>
          </a:p>
          <a:p>
            <a:pPr marL="453554" indent="-453554" algn="l">
              <a:buFont typeface="Wingdings" panose="05000000000000000000" pitchFamily="2" charset="2"/>
              <a:buChar char="ü"/>
            </a:pPr>
            <a:endParaRPr lang="en-US" sz="3174" dirty="0">
              <a:solidFill>
                <a:schemeClr val="tx1"/>
              </a:solidFill>
            </a:endParaRPr>
          </a:p>
          <a:p>
            <a:pPr marL="453554" indent="-453554" algn="l">
              <a:buFont typeface="Wingdings" panose="05000000000000000000" pitchFamily="2" charset="2"/>
              <a:buChar char="ü"/>
            </a:pPr>
            <a:r>
              <a:rPr lang="en-US" sz="3174" dirty="0">
                <a:solidFill>
                  <a:schemeClr val="tx1"/>
                </a:solidFill>
              </a:rPr>
              <a:t>8 -12 tracer commodities is recommended </a:t>
            </a:r>
          </a:p>
        </p:txBody>
      </p:sp>
    </p:spTree>
    <p:extLst>
      <p:ext uri="{BB962C8B-B14F-4D97-AF65-F5344CB8AC3E}">
        <p14:creationId xmlns:p14="http://schemas.microsoft.com/office/powerpoint/2010/main" val="26841781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6737" name="Title 1">
            <a:extLst>
              <a:ext uri="{FF2B5EF4-FFF2-40B4-BE49-F238E27FC236}">
                <a16:creationId xmlns:a16="http://schemas.microsoft.com/office/drawing/2014/main" id="{751294A6-D67A-41D9-8860-9D8A4498CC51}"/>
              </a:ext>
            </a:extLst>
          </p:cNvPr>
          <p:cNvSpPr>
            <a:spLocks noGrp="1"/>
          </p:cNvSpPr>
          <p:nvPr>
            <p:ph type="ctrTitle"/>
          </p:nvPr>
        </p:nvSpPr>
        <p:spPr>
          <a:xfrm>
            <a:off x="1512200" y="31152"/>
            <a:ext cx="9372600" cy="2050177"/>
          </a:xfrm>
        </p:spPr>
        <p:txBody>
          <a:bodyPr/>
          <a:lstStyle/>
          <a:p>
            <a:r>
              <a:rPr lang="en-US" altLang="en-US" sz="3174" b="1" dirty="0">
                <a:latin typeface="Gill Sans MT" panose="020B0502020104020203" pitchFamily="34" charset="0"/>
                <a:cs typeface="Gill Sans MT" panose="020B0502020104020203" pitchFamily="34" charset="0"/>
              </a:rPr>
              <a:t>Scoping Impact on Implementation- Time to adapt Survey CTO code.</a:t>
            </a:r>
            <a:br>
              <a:rPr lang="en-US" altLang="en-US" sz="3174" b="1" dirty="0">
                <a:latin typeface="Gill Sans MT" panose="020B0502020104020203" pitchFamily="34" charset="0"/>
                <a:cs typeface="Gill Sans MT" panose="020B0502020104020203" pitchFamily="34" charset="0"/>
              </a:rPr>
            </a:br>
            <a:r>
              <a:rPr lang="en-US" altLang="en-US" sz="3174" b="1" dirty="0">
                <a:latin typeface="Gill Sans MT" panose="020B0502020104020203" pitchFamily="34" charset="0"/>
                <a:cs typeface="Gill Sans MT" panose="020B0502020104020203" pitchFamily="34" charset="0"/>
              </a:rPr>
              <a:t> </a:t>
            </a:r>
            <a:br>
              <a:rPr lang="en-US" altLang="en-US" sz="3200" b="1" dirty="0">
                <a:solidFill>
                  <a:srgbClr val="000000"/>
                </a:solidFill>
                <a:latin typeface="Gill Sans MT" panose="020B0502020104020203" pitchFamily="34" charset="0"/>
                <a:cs typeface="Gill Sans MT" panose="020B0502020104020203" pitchFamily="34" charset="0"/>
              </a:rPr>
            </a:br>
            <a:endParaRPr lang="en-US" altLang="en-US" sz="32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id="{5021CDF7-3160-41CE-89A7-A878FB59876B}"/>
              </a:ext>
            </a:extLst>
          </p:cNvPr>
          <p:cNvSpPr>
            <a:spLocks noGrp="1"/>
          </p:cNvSpPr>
          <p:nvPr>
            <p:ph type="subTitle" idx="1"/>
          </p:nvPr>
        </p:nvSpPr>
        <p:spPr>
          <a:xfrm>
            <a:off x="222780" y="1041267"/>
            <a:ext cx="11715693" cy="6918717"/>
          </a:xfrm>
        </p:spPr>
        <p:txBody>
          <a:bodyPr>
            <a:normAutofit/>
          </a:bodyPr>
          <a:lstStyle/>
          <a:p>
            <a:pPr marL="912778" lvl="1" indent="-455595" algn="l" defTabSz="912778">
              <a:spcBef>
                <a:spcPct val="20000"/>
              </a:spcBef>
              <a:spcAft>
                <a:spcPct val="0"/>
              </a:spcAft>
              <a:buFont typeface="Wingdings" panose="05000000000000000000" pitchFamily="2" charset="2"/>
              <a:buChar char="ü"/>
            </a:pPr>
            <a:r>
              <a:rPr lang="en-US" altLang="en-US" sz="2800" dirty="0">
                <a:solidFill>
                  <a:srgbClr val="000000"/>
                </a:solidFill>
                <a:latin typeface="Gill Sans MT" panose="020B0502020104020203" pitchFamily="34" charset="0"/>
                <a:cs typeface="Gill Sans MT" panose="020B0502020104020203" pitchFamily="34" charset="0"/>
              </a:rPr>
              <a:t>Customization requires some familiarity with the SurveyCTO environment and programming techniques. </a:t>
            </a:r>
          </a:p>
          <a:p>
            <a:pPr marL="912778" lvl="1" indent="-455595" algn="l" defTabSz="912778">
              <a:spcBef>
                <a:spcPct val="20000"/>
              </a:spcBef>
              <a:spcAft>
                <a:spcPct val="0"/>
              </a:spcAft>
              <a:buFont typeface="Wingdings" panose="05000000000000000000" pitchFamily="2" charset="2"/>
              <a:buChar char="ü"/>
            </a:pPr>
            <a:r>
              <a:rPr lang="en-US" altLang="en-US" sz="2800" dirty="0">
                <a:solidFill>
                  <a:srgbClr val="000000"/>
                </a:solidFill>
                <a:latin typeface="Gill Sans MT" panose="020B0502020104020203" pitchFamily="34" charset="0"/>
                <a:cs typeface="Gill Sans MT" panose="020B0502020104020203" pitchFamily="34" charset="0"/>
              </a:rPr>
              <a:t>When the selections (KPIs, tracer commodities) and adaptations have been finalized, the SurveyCTO data collection tools should be updated to reflect these decisions. </a:t>
            </a:r>
          </a:p>
          <a:p>
            <a:pPr marL="912778" lvl="1" indent="-455595" algn="l" defTabSz="912778">
              <a:spcBef>
                <a:spcPct val="20000"/>
              </a:spcBef>
              <a:spcAft>
                <a:spcPct val="0"/>
              </a:spcAft>
              <a:buFont typeface="Wingdings" panose="05000000000000000000" pitchFamily="2" charset="2"/>
              <a:buChar char="ü"/>
            </a:pPr>
            <a:r>
              <a:rPr lang="en-US" altLang="en-US" sz="2800" dirty="0">
                <a:solidFill>
                  <a:srgbClr val="000000"/>
                </a:solidFill>
                <a:latin typeface="Gill Sans MT" panose="020B0502020104020203" pitchFamily="34" charset="0"/>
                <a:cs typeface="Gill Sans MT" panose="020B0502020104020203" pitchFamily="34" charset="0"/>
              </a:rPr>
              <a:t>Considering the number of changes that may need to be programmed into SurveyCTO,  enough time must be set aside for the update of SurveyCTO.</a:t>
            </a:r>
          </a:p>
          <a:p>
            <a:pPr marL="912778" lvl="1" indent="-455595" algn="l" defTabSz="912778">
              <a:spcBef>
                <a:spcPct val="20000"/>
              </a:spcBef>
              <a:spcAft>
                <a:spcPct val="0"/>
              </a:spcAft>
              <a:buFont typeface="Wingdings" panose="05000000000000000000" pitchFamily="2" charset="2"/>
              <a:buChar char="ü"/>
            </a:pPr>
            <a:r>
              <a:rPr lang="en-US" altLang="en-US" sz="2800" dirty="0">
                <a:solidFill>
                  <a:srgbClr val="000000"/>
                </a:solidFill>
                <a:latin typeface="Gill Sans MT" panose="020B0502020104020203" pitchFamily="34" charset="0"/>
                <a:cs typeface="Gill Sans MT" panose="020B0502020104020203" pitchFamily="34" charset="0"/>
              </a:rPr>
              <a:t>After any changes, the assessment team will need to spend some time going through the final data collection instruments to ensure that there are no remaining ‘glitches’ or ‘bugs’ in the programming, and that the questions are presented in a suitable manner. </a:t>
            </a:r>
          </a:p>
          <a:p>
            <a:pPr marL="912778" lvl="1" indent="-455595" algn="l" defTabSz="912778">
              <a:spcBef>
                <a:spcPct val="20000"/>
              </a:spcBef>
              <a:spcAft>
                <a:spcPct val="0"/>
              </a:spcAft>
              <a:buFont typeface="Wingdings" panose="05000000000000000000" pitchFamily="2" charset="2"/>
              <a:buChar char="ü"/>
            </a:pPr>
            <a:endParaRPr lang="en-US" altLang="en-US" sz="2800" dirty="0">
              <a:solidFill>
                <a:srgbClr val="000000"/>
              </a:solidFill>
              <a:latin typeface="Gill Sans MT" panose="020B0502020104020203" pitchFamily="34" charset="0"/>
              <a:cs typeface="Gill Sans MT" panose="020B0502020104020203" pitchFamily="34" charset="0"/>
            </a:endParaRPr>
          </a:p>
          <a:p>
            <a:pPr marL="912778" lvl="1" indent="-455595" algn="l" defTabSz="912778">
              <a:spcBef>
                <a:spcPct val="20000"/>
              </a:spcBef>
              <a:spcAft>
                <a:spcPct val="0"/>
              </a:spcAft>
              <a:buFont typeface="Wingdings" panose="05000000000000000000" pitchFamily="2" charset="2"/>
              <a:buChar char="ü"/>
            </a:pPr>
            <a:endParaRPr lang="en-US" altLang="en-US" sz="2800" dirty="0">
              <a:solidFill>
                <a:srgbClr val="000000"/>
              </a:solidFill>
              <a:latin typeface="Gill Sans MT" panose="020B0502020104020203" pitchFamily="34" charset="0"/>
              <a:cs typeface="Gill Sans MT" panose="020B0502020104020203" pitchFamily="34" charset="0"/>
            </a:endParaRPr>
          </a:p>
        </p:txBody>
      </p:sp>
      <p:sp>
        <p:nvSpPr>
          <p:cNvPr id="116741" name="Slide Number Placeholder 5">
            <a:extLst>
              <a:ext uri="{FF2B5EF4-FFF2-40B4-BE49-F238E27FC236}">
                <a16:creationId xmlns:a16="http://schemas.microsoft.com/office/drawing/2014/main" id="{C6563947-B032-4D2E-B9D8-0D3CCA9F7DD7}"/>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fld id="{D57E6C2C-33C8-42A9-849F-10E2B795A431}" type="slidenum">
              <a:rPr lang="en-US" altLang="en-US" sz="601">
                <a:solidFill>
                  <a:srgbClr val="635C5B"/>
                </a:solidFill>
                <a:latin typeface="Gill Sans MT" panose="020B0502020104020203" pitchFamily="34" charset="0"/>
              </a:rPr>
              <a:pPr/>
              <a:t>11</a:t>
            </a:fld>
            <a:endParaRPr lang="en-US" altLang="en-US" sz="601" dirty="0">
              <a:solidFill>
                <a:srgbClr val="635C5B"/>
              </a:solidFill>
              <a:latin typeface="Gill Sans MT" panose="020B0502020104020203" pitchFamily="34" charset="0"/>
            </a:endParaRPr>
          </a:p>
        </p:txBody>
      </p:sp>
    </p:spTree>
    <p:extLst>
      <p:ext uri="{BB962C8B-B14F-4D97-AF65-F5344CB8AC3E}">
        <p14:creationId xmlns:p14="http://schemas.microsoft.com/office/powerpoint/2010/main" val="25787035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0833" name="Title 1">
            <a:extLst>
              <a:ext uri="{FF2B5EF4-FFF2-40B4-BE49-F238E27FC236}">
                <a16:creationId xmlns:a16="http://schemas.microsoft.com/office/drawing/2014/main" id="{023D7B43-1023-4884-931F-5C5949AA0656}"/>
              </a:ext>
            </a:extLst>
          </p:cNvPr>
          <p:cNvSpPr>
            <a:spLocks noGrp="1"/>
          </p:cNvSpPr>
          <p:nvPr>
            <p:ph type="ctrTitle"/>
          </p:nvPr>
        </p:nvSpPr>
        <p:spPr>
          <a:xfrm>
            <a:off x="1293155" y="137937"/>
            <a:ext cx="9486900" cy="2031325"/>
          </a:xfrm>
        </p:spPr>
        <p:txBody>
          <a:bodyPr/>
          <a:lstStyle/>
          <a:p>
            <a:pPr eaLnBrk="1" hangingPunct="1"/>
            <a:r>
              <a:rPr lang="en-US" altLang="en-US" sz="3100" b="1" dirty="0">
                <a:latin typeface="Gill Sans MT" panose="020B0502020104020203" pitchFamily="34" charset="0"/>
                <a:cs typeface="Gill Sans MT" panose="020B0502020104020203" pitchFamily="34" charset="0"/>
              </a:rPr>
              <a:t>Customizing Data Collection Tool (</a:t>
            </a:r>
            <a:r>
              <a:rPr lang="en-US" altLang="en-US" sz="3100" b="1" dirty="0">
                <a:solidFill>
                  <a:srgbClr val="C2113A"/>
                </a:solidFill>
                <a:latin typeface="Gill Sans MT" panose="020B0502020104020203" pitchFamily="34" charset="0"/>
                <a:cs typeface="Gill Sans MT" panose="020B0502020104020203" pitchFamily="34" charset="0"/>
              </a:rPr>
              <a:t>Master Questionnaire)</a:t>
            </a:r>
            <a:br>
              <a:rPr lang="en-US" altLang="en-US" sz="3200" b="1" dirty="0">
                <a:solidFill>
                  <a:srgbClr val="000000"/>
                </a:solidFill>
                <a:latin typeface="Gill Sans MT" panose="020B0502020104020203" pitchFamily="34" charset="0"/>
                <a:cs typeface="Gill Sans MT" panose="020B0502020104020203" pitchFamily="34" charset="0"/>
              </a:rPr>
            </a:br>
            <a:br>
              <a:rPr lang="en-US" altLang="en-US" sz="3200" b="1" dirty="0">
                <a:solidFill>
                  <a:srgbClr val="000000"/>
                </a:solidFill>
                <a:latin typeface="Gill Sans MT" panose="020B0502020104020203" pitchFamily="34" charset="0"/>
                <a:cs typeface="Gill Sans MT" panose="020B0502020104020203" pitchFamily="34" charset="0"/>
              </a:rPr>
            </a:br>
            <a:endParaRPr lang="en-US" altLang="en-US" sz="32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id="{D70F8FB5-B56F-4DB2-AB7E-A8B0EB497C35}"/>
              </a:ext>
            </a:extLst>
          </p:cNvPr>
          <p:cNvSpPr>
            <a:spLocks noGrp="1"/>
          </p:cNvSpPr>
          <p:nvPr>
            <p:ph type="subTitle" idx="1"/>
          </p:nvPr>
        </p:nvSpPr>
        <p:spPr>
          <a:xfrm>
            <a:off x="48530" y="1030647"/>
            <a:ext cx="11976152" cy="5702501"/>
          </a:xfrm>
        </p:spPr>
        <p:txBody>
          <a:bodyPr>
            <a:normAutofit fontScale="92500"/>
          </a:bodyPr>
          <a:lstStyle/>
          <a:p>
            <a:pPr marL="909149" lvl="1" indent="-453554" algn="l" defTabSz="912778">
              <a:lnSpc>
                <a:spcPct val="80000"/>
              </a:lnSpc>
              <a:spcBef>
                <a:spcPct val="20000"/>
              </a:spcBef>
              <a:spcAft>
                <a:spcPct val="0"/>
              </a:spcAft>
              <a:buFont typeface="Arial" panose="020B0604020202020204" pitchFamily="34" charset="0"/>
              <a:buChar char="•"/>
            </a:pPr>
            <a:r>
              <a:rPr lang="en-US" altLang="en-US" sz="3174" dirty="0">
                <a:solidFill>
                  <a:srgbClr val="000000"/>
                </a:solidFill>
                <a:latin typeface="Gill Sans MT" panose="020B0502020104020203" pitchFamily="34" charset="0"/>
                <a:cs typeface="Gill Sans MT" panose="020B0502020104020203" pitchFamily="34" charset="0"/>
              </a:rPr>
              <a:t>The CMM survey is designed with particular scoring parameters in mind. In order to enhance comparability across time or assessments, it is not recommended that questions be removed from the CMM survey.</a:t>
            </a:r>
          </a:p>
          <a:p>
            <a:pPr marL="898490" lvl="1" indent="-442896" algn="l" defTabSz="912778">
              <a:lnSpc>
                <a:spcPct val="80000"/>
              </a:lnSpc>
              <a:spcBef>
                <a:spcPct val="20000"/>
              </a:spcBef>
              <a:spcAft>
                <a:spcPct val="0"/>
              </a:spcAft>
            </a:pPr>
            <a:endParaRPr lang="en-US" altLang="en-US" sz="3174" dirty="0">
              <a:solidFill>
                <a:srgbClr val="000000"/>
              </a:solidFill>
              <a:latin typeface="Gill Sans MT" panose="020B0502020104020203" pitchFamily="34" charset="0"/>
              <a:cs typeface="Gill Sans MT" panose="020B0502020104020203" pitchFamily="34" charset="0"/>
            </a:endParaRPr>
          </a:p>
          <a:p>
            <a:pPr marL="898490" lvl="1" indent="-442896" algn="l" defTabSz="912778">
              <a:lnSpc>
                <a:spcPct val="80000"/>
              </a:lnSpc>
              <a:spcBef>
                <a:spcPct val="20000"/>
              </a:spcBef>
              <a:spcAft>
                <a:spcPct val="0"/>
              </a:spcAft>
            </a:pPr>
            <a:r>
              <a:rPr lang="en-US" altLang="en-US" sz="3174" dirty="0">
                <a:solidFill>
                  <a:srgbClr val="000000"/>
                </a:solidFill>
                <a:latin typeface="Gill Sans MT" panose="020B0502020104020203" pitchFamily="34" charset="0"/>
                <a:cs typeface="Gill Sans MT" panose="020B0502020104020203" pitchFamily="34" charset="0"/>
              </a:rPr>
              <a:t>•	The CMM survey and the KPI data collection tool are designed to work with the data analyses templates, changes could corrupt these analyses.</a:t>
            </a:r>
          </a:p>
          <a:p>
            <a:pPr marL="898490" lvl="1" indent="-442896" algn="l" defTabSz="912778">
              <a:lnSpc>
                <a:spcPct val="80000"/>
              </a:lnSpc>
              <a:spcBef>
                <a:spcPct val="20000"/>
              </a:spcBef>
              <a:spcAft>
                <a:spcPct val="0"/>
              </a:spcAft>
            </a:pPr>
            <a:endParaRPr lang="en-US" altLang="en-US" sz="3174" dirty="0">
              <a:solidFill>
                <a:srgbClr val="000000"/>
              </a:solidFill>
              <a:latin typeface="Gill Sans MT" panose="020B0502020104020203" pitchFamily="34" charset="0"/>
              <a:cs typeface="Gill Sans MT" panose="020B0502020104020203" pitchFamily="34" charset="0"/>
            </a:endParaRPr>
          </a:p>
          <a:p>
            <a:pPr marL="898490" lvl="1" indent="-442896" algn="l" defTabSz="912778">
              <a:lnSpc>
                <a:spcPct val="80000"/>
              </a:lnSpc>
              <a:spcBef>
                <a:spcPct val="20000"/>
              </a:spcBef>
              <a:spcAft>
                <a:spcPct val="0"/>
              </a:spcAft>
              <a:buFont typeface="Arial" panose="020B0604020202020204" pitchFamily="34" charset="0"/>
              <a:buChar char="•"/>
            </a:pPr>
            <a:r>
              <a:rPr lang="en-US" altLang="en-US" sz="3174" dirty="0">
                <a:solidFill>
                  <a:srgbClr val="000000"/>
                </a:solidFill>
                <a:latin typeface="Gill Sans MT" panose="020B0502020104020203" pitchFamily="34" charset="0"/>
                <a:cs typeface="Gill Sans MT" panose="020B0502020104020203" pitchFamily="34" charset="0"/>
              </a:rPr>
              <a:t>Altering questions or responses will adversely affect the interoperability of the SurveyCTO outputs and these templates. </a:t>
            </a:r>
          </a:p>
          <a:p>
            <a:pPr marL="898490" lvl="1" indent="-442896" algn="l" defTabSz="912778">
              <a:lnSpc>
                <a:spcPct val="80000"/>
              </a:lnSpc>
              <a:spcBef>
                <a:spcPct val="20000"/>
              </a:spcBef>
              <a:spcAft>
                <a:spcPct val="0"/>
              </a:spcAft>
              <a:buFont typeface="Arial" panose="020B0604020202020204" pitchFamily="34" charset="0"/>
              <a:buChar char="•"/>
            </a:pPr>
            <a:endParaRPr lang="en-US" altLang="en-US" sz="3174" dirty="0">
              <a:solidFill>
                <a:srgbClr val="000000"/>
              </a:solidFill>
              <a:latin typeface="Gill Sans MT" panose="020B0502020104020203" pitchFamily="34" charset="0"/>
              <a:cs typeface="Gill Sans MT" panose="020B0502020104020203" pitchFamily="34" charset="0"/>
            </a:endParaRPr>
          </a:p>
          <a:p>
            <a:pPr marL="898490" lvl="1" indent="-442896" algn="l" defTabSz="912778">
              <a:lnSpc>
                <a:spcPct val="80000"/>
              </a:lnSpc>
              <a:spcBef>
                <a:spcPct val="20000"/>
              </a:spcBef>
              <a:spcAft>
                <a:spcPct val="0"/>
              </a:spcAft>
              <a:buFont typeface="Arial" panose="020B0604020202020204" pitchFamily="34" charset="0"/>
              <a:buChar char="•"/>
            </a:pPr>
            <a:r>
              <a:rPr lang="en-US" altLang="en-US" sz="3174" dirty="0">
                <a:solidFill>
                  <a:schemeClr val="tx1"/>
                </a:solidFill>
                <a:latin typeface="Gill Sans MT" panose="020B0502020104020203" pitchFamily="34" charset="0"/>
                <a:cs typeface="Gill Sans MT" panose="020B0502020104020203" pitchFamily="34" charset="0"/>
              </a:rPr>
              <a:t>Limited c</a:t>
            </a:r>
            <a:r>
              <a:rPr lang="en-US" altLang="en-US" sz="3174" dirty="0">
                <a:solidFill>
                  <a:srgbClr val="000000"/>
                </a:solidFill>
                <a:latin typeface="Gill Sans MT" panose="020B0502020104020203" pitchFamily="34" charset="0"/>
                <a:cs typeface="Gill Sans MT" panose="020B0502020104020203" pitchFamily="34" charset="0"/>
              </a:rPr>
              <a:t>ustomization may be essential such as , e.g. using the correct names for the country’s health system levels, or editing terminology or using appropriate language or terminology for the country, but these should be the only changes. </a:t>
            </a:r>
          </a:p>
          <a:p>
            <a:pPr marL="898490" lvl="1" indent="-442896" algn="l" defTabSz="912778">
              <a:lnSpc>
                <a:spcPct val="80000"/>
              </a:lnSpc>
              <a:spcBef>
                <a:spcPct val="20000"/>
              </a:spcBef>
              <a:spcAft>
                <a:spcPct val="0"/>
              </a:spcAft>
            </a:pPr>
            <a:endParaRPr lang="en-US" altLang="en-US" sz="2200" dirty="0">
              <a:solidFill>
                <a:srgbClr val="000000"/>
              </a:solidFill>
              <a:latin typeface="Gill Sans MT" panose="020B0502020104020203" pitchFamily="34" charset="0"/>
              <a:cs typeface="Gill Sans MT" panose="020B0502020104020203" pitchFamily="34" charset="0"/>
            </a:endParaRPr>
          </a:p>
          <a:p>
            <a:pPr marL="898490" lvl="1" indent="-442896" algn="l" defTabSz="912778">
              <a:lnSpc>
                <a:spcPct val="80000"/>
              </a:lnSpc>
              <a:spcBef>
                <a:spcPct val="20000"/>
              </a:spcBef>
              <a:spcAft>
                <a:spcPct val="0"/>
              </a:spcAft>
            </a:pPr>
            <a:endParaRPr lang="en-US" altLang="en-US" sz="2200" b="1" dirty="0">
              <a:solidFill>
                <a:srgbClr val="000000"/>
              </a:solidFill>
              <a:latin typeface="Gill Sans MT" panose="020B0502020104020203" pitchFamily="34" charset="0"/>
              <a:cs typeface="Gill Sans MT" panose="020B0502020104020203" pitchFamily="34" charset="0"/>
            </a:endParaRPr>
          </a:p>
          <a:p>
            <a:pPr marL="898490" lvl="1" indent="-442896" algn="l" defTabSz="912778">
              <a:lnSpc>
                <a:spcPct val="80000"/>
              </a:lnSpc>
              <a:spcBef>
                <a:spcPct val="20000"/>
              </a:spcBef>
              <a:spcAft>
                <a:spcPct val="0"/>
              </a:spcAft>
              <a:buFont typeface="Wingdings" panose="05000000000000000000" pitchFamily="2" charset="2"/>
              <a:buChar char="ü"/>
            </a:pPr>
            <a:endParaRPr lang="en-US" altLang="en-US" sz="2200" dirty="0">
              <a:solidFill>
                <a:srgbClr val="000000"/>
              </a:solidFill>
              <a:latin typeface="Gill Sans MT" panose="020B0502020104020203" pitchFamily="34" charset="0"/>
              <a:cs typeface="Gill Sans MT" panose="020B0502020104020203" pitchFamily="34" charset="0"/>
            </a:endParaRPr>
          </a:p>
        </p:txBody>
      </p:sp>
      <p:sp>
        <p:nvSpPr>
          <p:cNvPr id="120837" name="Slide Number Placeholder 5">
            <a:extLst>
              <a:ext uri="{FF2B5EF4-FFF2-40B4-BE49-F238E27FC236}">
                <a16:creationId xmlns:a16="http://schemas.microsoft.com/office/drawing/2014/main" id="{2A61C594-638A-4E1B-B441-AE844919BDBF}"/>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fld id="{7A1E537E-854F-40D0-9D1C-7166DE7420DB}" type="slidenum">
              <a:rPr lang="en-US" altLang="en-US" sz="601">
                <a:solidFill>
                  <a:srgbClr val="635C5B"/>
                </a:solidFill>
                <a:latin typeface="Gill Sans MT" panose="020B0502020104020203" pitchFamily="34" charset="0"/>
              </a:rPr>
              <a:pPr/>
              <a:t>12</a:t>
            </a:fld>
            <a:endParaRPr lang="en-US" altLang="en-US" sz="601" dirty="0">
              <a:solidFill>
                <a:srgbClr val="635C5B"/>
              </a:solidFill>
              <a:latin typeface="Gill Sans MT" panose="020B0502020104020203" pitchFamily="34" charset="0"/>
            </a:endParaRPr>
          </a:p>
        </p:txBody>
      </p:sp>
    </p:spTree>
    <p:extLst>
      <p:ext uri="{BB962C8B-B14F-4D97-AF65-F5344CB8AC3E}">
        <p14:creationId xmlns:p14="http://schemas.microsoft.com/office/powerpoint/2010/main" val="9550497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1" name="Title 1">
            <a:extLst>
              <a:ext uri="{FF2B5EF4-FFF2-40B4-BE49-F238E27FC236}">
                <a16:creationId xmlns:a16="http://schemas.microsoft.com/office/drawing/2014/main" id="{338D4B5E-A7B8-466D-813A-26B8829BA0F3}"/>
              </a:ext>
            </a:extLst>
          </p:cNvPr>
          <p:cNvSpPr>
            <a:spLocks noGrp="1"/>
          </p:cNvSpPr>
          <p:nvPr>
            <p:ph type="ctrTitle"/>
          </p:nvPr>
        </p:nvSpPr>
        <p:spPr>
          <a:xfrm>
            <a:off x="1409701" y="109261"/>
            <a:ext cx="9372600" cy="1046440"/>
          </a:xfrm>
        </p:spPr>
        <p:txBody>
          <a:bodyPr/>
          <a:lstStyle/>
          <a:p>
            <a:pPr eaLnBrk="1" hangingPunct="1"/>
            <a:r>
              <a:rPr lang="en-US" altLang="en-US" sz="3100" b="1" dirty="0">
                <a:latin typeface="Gill Sans MT" panose="020B0502020104020203" pitchFamily="34" charset="0"/>
                <a:cs typeface="Gill Sans MT" panose="020B0502020104020203" pitchFamily="34" charset="0"/>
              </a:rPr>
              <a:t>Customizing Data Collection Tool (Master Questionnaire)</a:t>
            </a:r>
            <a:endParaRPr lang="en-US" altLang="en-US" sz="32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id="{22C83577-6025-4FA8-A16C-60D15C7D823B}"/>
              </a:ext>
            </a:extLst>
          </p:cNvPr>
          <p:cNvSpPr>
            <a:spLocks noGrp="1"/>
          </p:cNvSpPr>
          <p:nvPr>
            <p:ph type="subTitle" idx="1"/>
          </p:nvPr>
        </p:nvSpPr>
        <p:spPr>
          <a:xfrm>
            <a:off x="156520" y="928721"/>
            <a:ext cx="11684578" cy="5703855"/>
          </a:xfrm>
        </p:spPr>
        <p:txBody>
          <a:bodyPr>
            <a:normAutofit fontScale="92500" lnSpcReduction="10000"/>
          </a:bodyPr>
          <a:lstStyle/>
          <a:p>
            <a:pPr marL="455595" lvl="1" algn="l" defTabSz="912778">
              <a:lnSpc>
                <a:spcPct val="80000"/>
              </a:lnSpc>
              <a:spcBef>
                <a:spcPct val="20000"/>
              </a:spcBef>
              <a:spcAft>
                <a:spcPct val="0"/>
              </a:spcAft>
            </a:pPr>
            <a:endParaRPr lang="en-US" altLang="en-US" sz="3174" dirty="0">
              <a:solidFill>
                <a:srgbClr val="000000"/>
              </a:solidFill>
              <a:latin typeface="Gill Sans MT" panose="020B0502020104020203" pitchFamily="34" charset="0"/>
              <a:cs typeface="Gill Sans MT" panose="020B0502020104020203" pitchFamily="34" charset="0"/>
            </a:endParaRPr>
          </a:p>
          <a:p>
            <a:pPr marL="455595" lvl="1" algn="l" defTabSz="912778">
              <a:lnSpc>
                <a:spcPct val="80000"/>
              </a:lnSpc>
              <a:spcBef>
                <a:spcPct val="20000"/>
              </a:spcBef>
              <a:spcAft>
                <a:spcPct val="0"/>
              </a:spcAft>
            </a:pPr>
            <a:r>
              <a:rPr lang="en-US" altLang="en-US" sz="3174" b="1" dirty="0">
                <a:solidFill>
                  <a:srgbClr val="000000"/>
                </a:solidFill>
                <a:latin typeface="Gill Sans MT" panose="020B0502020104020203" pitchFamily="34" charset="0"/>
                <a:cs typeface="Gill Sans MT" panose="020B0502020104020203" pitchFamily="34" charset="0"/>
              </a:rPr>
              <a:t>What you MUST DO: </a:t>
            </a:r>
          </a:p>
          <a:p>
            <a:pPr marL="455595" lvl="1" algn="l" defTabSz="912778">
              <a:lnSpc>
                <a:spcPct val="80000"/>
              </a:lnSpc>
              <a:spcBef>
                <a:spcPct val="20000"/>
              </a:spcBef>
              <a:spcAft>
                <a:spcPct val="0"/>
              </a:spcAft>
            </a:pPr>
            <a:r>
              <a:rPr lang="en-US" altLang="en-US" sz="3174" dirty="0">
                <a:solidFill>
                  <a:srgbClr val="000000"/>
                </a:solidFill>
                <a:latin typeface="Gill Sans MT" panose="020B0502020104020203" pitchFamily="34" charset="0"/>
                <a:cs typeface="Gill Sans MT" panose="020B0502020104020203" pitchFamily="34" charset="0"/>
              </a:rPr>
              <a:t>•	Change the tracer commodities and number of months for which to collect the data.</a:t>
            </a:r>
          </a:p>
          <a:p>
            <a:pPr marL="455595" lvl="1" algn="l" defTabSz="912778">
              <a:lnSpc>
                <a:spcPct val="80000"/>
              </a:lnSpc>
              <a:spcBef>
                <a:spcPct val="20000"/>
              </a:spcBef>
              <a:spcAft>
                <a:spcPct val="0"/>
              </a:spcAft>
            </a:pPr>
            <a:r>
              <a:rPr lang="en-US" altLang="en-US" sz="3174" dirty="0">
                <a:solidFill>
                  <a:srgbClr val="000000"/>
                </a:solidFill>
                <a:latin typeface="Gill Sans MT" panose="020B0502020104020203" pitchFamily="34" charset="0"/>
                <a:cs typeface="Gill Sans MT" panose="020B0502020104020203" pitchFamily="34" charset="0"/>
              </a:rPr>
              <a:t>•	Change the number of different entities and their names up to10 (e.g., Health Center, District Pharmacy, Central stores).</a:t>
            </a:r>
          </a:p>
          <a:p>
            <a:pPr marL="455595" lvl="1" algn="l" defTabSz="912778">
              <a:lnSpc>
                <a:spcPct val="80000"/>
              </a:lnSpc>
              <a:spcBef>
                <a:spcPct val="20000"/>
              </a:spcBef>
              <a:spcAft>
                <a:spcPct val="0"/>
              </a:spcAft>
            </a:pPr>
            <a:r>
              <a:rPr lang="en-US" altLang="en-US" sz="3174" dirty="0">
                <a:solidFill>
                  <a:srgbClr val="000000"/>
                </a:solidFill>
                <a:latin typeface="Gill Sans MT" panose="020B0502020104020203" pitchFamily="34" charset="0"/>
                <a:cs typeface="Gill Sans MT" panose="020B0502020104020203" pitchFamily="34" charset="0"/>
              </a:rPr>
              <a:t>•	Change other facility names.</a:t>
            </a:r>
          </a:p>
          <a:p>
            <a:pPr marL="455595" lvl="1" algn="l" defTabSz="912778">
              <a:lnSpc>
                <a:spcPct val="80000"/>
              </a:lnSpc>
              <a:spcBef>
                <a:spcPct val="20000"/>
              </a:spcBef>
              <a:spcAft>
                <a:spcPct val="0"/>
              </a:spcAft>
            </a:pPr>
            <a:r>
              <a:rPr lang="en-US" altLang="en-US" sz="3174" dirty="0">
                <a:solidFill>
                  <a:srgbClr val="000000"/>
                </a:solidFill>
                <a:latin typeface="Gill Sans MT" panose="020B0502020104020203" pitchFamily="34" charset="0"/>
                <a:cs typeface="Gill Sans MT" panose="020B0502020104020203" pitchFamily="34" charset="0"/>
              </a:rPr>
              <a:t>•	Add </a:t>
            </a:r>
            <a:r>
              <a:rPr lang="en-US" altLang="en-US" sz="3174" dirty="0">
                <a:solidFill>
                  <a:schemeClr val="tx1"/>
                </a:solidFill>
                <a:latin typeface="Gill Sans MT" panose="020B0502020104020203" pitchFamily="34" charset="0"/>
                <a:cs typeface="Gill Sans MT" panose="020B0502020104020203" pitchFamily="34" charset="0"/>
              </a:rPr>
              <a:t>any</a:t>
            </a:r>
            <a:r>
              <a:rPr lang="en-US" altLang="en-US" sz="3174" dirty="0">
                <a:solidFill>
                  <a:srgbClr val="0067B9"/>
                </a:solidFill>
                <a:latin typeface="Gill Sans MT" panose="020B0502020104020203" pitchFamily="34" charset="0"/>
                <a:cs typeface="Gill Sans MT" panose="020B0502020104020203" pitchFamily="34" charset="0"/>
              </a:rPr>
              <a:t> </a:t>
            </a:r>
            <a:r>
              <a:rPr lang="en-US" altLang="en-US" sz="3174" dirty="0">
                <a:solidFill>
                  <a:srgbClr val="000000"/>
                </a:solidFill>
                <a:latin typeface="Gill Sans MT" panose="020B0502020104020203" pitchFamily="34" charset="0"/>
                <a:cs typeface="Gill Sans MT" panose="020B0502020104020203" pitchFamily="34" charset="0"/>
              </a:rPr>
              <a:t>descriptive questions.</a:t>
            </a:r>
          </a:p>
          <a:p>
            <a:pPr marL="455595" lvl="1" algn="l" defTabSz="912778">
              <a:lnSpc>
                <a:spcPct val="80000"/>
              </a:lnSpc>
              <a:spcBef>
                <a:spcPct val="20000"/>
              </a:spcBef>
              <a:spcAft>
                <a:spcPct val="0"/>
              </a:spcAft>
            </a:pPr>
            <a:r>
              <a:rPr lang="en-US" altLang="en-US" sz="3174" dirty="0">
                <a:solidFill>
                  <a:srgbClr val="000000"/>
                </a:solidFill>
                <a:latin typeface="Gill Sans MT" panose="020B0502020104020203" pitchFamily="34" charset="0"/>
                <a:cs typeface="Gill Sans MT" panose="020B0502020104020203" pitchFamily="34" charset="0"/>
              </a:rPr>
              <a:t>•	Add optional KPIs selected.</a:t>
            </a:r>
          </a:p>
          <a:p>
            <a:pPr marL="455595" lvl="1" algn="l" defTabSz="912778">
              <a:lnSpc>
                <a:spcPct val="80000"/>
              </a:lnSpc>
              <a:spcBef>
                <a:spcPct val="20000"/>
              </a:spcBef>
              <a:spcAft>
                <a:spcPct val="0"/>
              </a:spcAft>
            </a:pPr>
            <a:endParaRPr lang="en-US" altLang="en-US" sz="3174" dirty="0">
              <a:solidFill>
                <a:srgbClr val="000000"/>
              </a:solidFill>
              <a:latin typeface="Gill Sans MT" panose="020B0502020104020203" pitchFamily="34" charset="0"/>
              <a:cs typeface="Gill Sans MT" panose="020B0502020104020203" pitchFamily="34" charset="0"/>
            </a:endParaRPr>
          </a:p>
          <a:p>
            <a:pPr marL="455595" lvl="1" algn="l" defTabSz="912778">
              <a:lnSpc>
                <a:spcPct val="80000"/>
              </a:lnSpc>
              <a:spcBef>
                <a:spcPct val="20000"/>
              </a:spcBef>
              <a:spcAft>
                <a:spcPct val="0"/>
              </a:spcAft>
            </a:pPr>
            <a:r>
              <a:rPr lang="en-US" altLang="en-US" sz="3174" b="1" dirty="0">
                <a:solidFill>
                  <a:srgbClr val="C2113A"/>
                </a:solidFill>
                <a:latin typeface="Gill Sans MT" panose="020B0502020104020203" pitchFamily="34" charset="0"/>
                <a:cs typeface="Gill Sans MT" panose="020B0502020104020203" pitchFamily="34" charset="0"/>
              </a:rPr>
              <a:t>What you CANNOT do:</a:t>
            </a:r>
            <a:endParaRPr lang="en-US" altLang="en-US" sz="3174" dirty="0">
              <a:solidFill>
                <a:srgbClr val="000000"/>
              </a:solidFill>
              <a:latin typeface="Gill Sans MT" panose="020B0502020104020203" pitchFamily="34" charset="0"/>
              <a:cs typeface="Gill Sans MT" panose="020B0502020104020203" pitchFamily="34" charset="0"/>
            </a:endParaRPr>
          </a:p>
          <a:p>
            <a:pPr marL="455595" lvl="1" algn="l" defTabSz="912778">
              <a:lnSpc>
                <a:spcPct val="80000"/>
              </a:lnSpc>
              <a:spcBef>
                <a:spcPct val="20000"/>
              </a:spcBef>
              <a:spcAft>
                <a:spcPct val="0"/>
              </a:spcAft>
            </a:pPr>
            <a:r>
              <a:rPr lang="en-US" altLang="en-US" sz="3174" dirty="0">
                <a:solidFill>
                  <a:srgbClr val="000000"/>
                </a:solidFill>
                <a:latin typeface="Gill Sans MT" panose="020B0502020104020203" pitchFamily="34" charset="0"/>
                <a:cs typeface="Gill Sans MT" panose="020B0502020104020203" pitchFamily="34" charset="0"/>
              </a:rPr>
              <a:t>•	Do not remove questions from the CMM survey.</a:t>
            </a:r>
          </a:p>
          <a:p>
            <a:pPr marL="455595" lvl="1" algn="l" defTabSz="912778">
              <a:lnSpc>
                <a:spcPct val="80000"/>
              </a:lnSpc>
              <a:spcBef>
                <a:spcPct val="20000"/>
              </a:spcBef>
              <a:spcAft>
                <a:spcPct val="0"/>
              </a:spcAft>
            </a:pPr>
            <a:r>
              <a:rPr lang="en-US" altLang="en-US" sz="3174" dirty="0">
                <a:solidFill>
                  <a:srgbClr val="000000"/>
                </a:solidFill>
                <a:latin typeface="Gill Sans MT" panose="020B0502020104020203" pitchFamily="34" charset="0"/>
                <a:cs typeface="Gill Sans MT" panose="020B0502020104020203" pitchFamily="34" charset="0"/>
              </a:rPr>
              <a:t>•	Do not alter CMM questions or responses.</a:t>
            </a:r>
          </a:p>
          <a:p>
            <a:pPr marL="455595" lvl="1" algn="l" defTabSz="912778">
              <a:lnSpc>
                <a:spcPct val="80000"/>
              </a:lnSpc>
              <a:spcBef>
                <a:spcPct val="20000"/>
              </a:spcBef>
              <a:spcAft>
                <a:spcPct val="0"/>
              </a:spcAft>
            </a:pPr>
            <a:r>
              <a:rPr lang="en-US" altLang="en-US" sz="3174" dirty="0">
                <a:solidFill>
                  <a:srgbClr val="000000"/>
                </a:solidFill>
                <a:latin typeface="Gill Sans MT" panose="020B0502020104020203" pitchFamily="34" charset="0"/>
                <a:cs typeface="Gill Sans MT" panose="020B0502020104020203" pitchFamily="34" charset="0"/>
              </a:rPr>
              <a:t>•	Do not alter core KPIs.</a:t>
            </a:r>
          </a:p>
          <a:p>
            <a:pPr marL="455595" lvl="1" algn="l" defTabSz="912778">
              <a:lnSpc>
                <a:spcPct val="80000"/>
              </a:lnSpc>
              <a:spcBef>
                <a:spcPct val="20000"/>
              </a:spcBef>
              <a:spcAft>
                <a:spcPct val="0"/>
              </a:spcAft>
            </a:pPr>
            <a:endParaRPr lang="en-US" altLang="en-US" sz="1300" dirty="0">
              <a:solidFill>
                <a:srgbClr val="000000"/>
              </a:solidFill>
              <a:latin typeface="Gill Sans MT" panose="020B0502020104020203" pitchFamily="34" charset="0"/>
              <a:cs typeface="Gill Sans MT" panose="020B0502020104020203" pitchFamily="34" charset="0"/>
            </a:endParaRPr>
          </a:p>
        </p:txBody>
      </p:sp>
      <p:sp>
        <p:nvSpPr>
          <p:cNvPr id="122885" name="Slide Number Placeholder 5">
            <a:extLst>
              <a:ext uri="{FF2B5EF4-FFF2-40B4-BE49-F238E27FC236}">
                <a16:creationId xmlns:a16="http://schemas.microsoft.com/office/drawing/2014/main" id="{800E590A-1E1D-44DF-9078-8E12F2827B52}"/>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fld id="{CA037194-9552-4ACB-9755-67DC1BAC5434}" type="slidenum">
              <a:rPr lang="en-US" altLang="en-US" sz="601">
                <a:solidFill>
                  <a:srgbClr val="635C5B"/>
                </a:solidFill>
                <a:latin typeface="Gill Sans MT" panose="020B0502020104020203" pitchFamily="34" charset="0"/>
              </a:rPr>
              <a:pPr/>
              <a:t>13</a:t>
            </a:fld>
            <a:endParaRPr lang="en-US" altLang="en-US" sz="601" dirty="0">
              <a:solidFill>
                <a:srgbClr val="635C5B"/>
              </a:solidFill>
              <a:latin typeface="Gill Sans MT" panose="020B0502020104020203" pitchFamily="34" charset="0"/>
            </a:endParaRPr>
          </a:p>
        </p:txBody>
      </p:sp>
    </p:spTree>
    <p:extLst>
      <p:ext uri="{BB962C8B-B14F-4D97-AF65-F5344CB8AC3E}">
        <p14:creationId xmlns:p14="http://schemas.microsoft.com/office/powerpoint/2010/main" val="19828589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593" name="Title 1">
            <a:extLst>
              <a:ext uri="{FF2B5EF4-FFF2-40B4-BE49-F238E27FC236}">
                <a16:creationId xmlns:a16="http://schemas.microsoft.com/office/drawing/2014/main" id="{5DCBE730-6D7F-46C2-A0EB-F016360A189E}"/>
              </a:ext>
            </a:extLst>
          </p:cNvPr>
          <p:cNvSpPr>
            <a:spLocks noGrp="1"/>
          </p:cNvSpPr>
          <p:nvPr>
            <p:ph type="ctrTitle"/>
          </p:nvPr>
        </p:nvSpPr>
        <p:spPr>
          <a:xfrm>
            <a:off x="1409701" y="276666"/>
            <a:ext cx="9372600" cy="1061829"/>
          </a:xfrm>
        </p:spPr>
        <p:txBody>
          <a:bodyPr/>
          <a:lstStyle/>
          <a:p>
            <a:pPr eaLnBrk="1" hangingPunct="1"/>
            <a:r>
              <a:rPr lang="en-US" altLang="en-US" sz="3100" b="1" dirty="0">
                <a:latin typeface="Gill Sans MT" panose="020B0502020104020203" pitchFamily="34" charset="0"/>
                <a:cs typeface="Gill Sans MT" panose="020B0502020104020203" pitchFamily="34" charset="0"/>
              </a:rPr>
              <a:t>Scoping outline</a:t>
            </a:r>
            <a:br>
              <a:rPr lang="en-US" altLang="en-US" sz="3200" b="1" dirty="0">
                <a:solidFill>
                  <a:srgbClr val="000000"/>
                </a:solidFill>
                <a:latin typeface="Gill Sans MT" panose="020B0502020104020203" pitchFamily="34" charset="0"/>
                <a:cs typeface="Gill Sans MT" panose="020B0502020104020203" pitchFamily="34" charset="0"/>
              </a:rPr>
            </a:br>
            <a:endParaRPr lang="en-US" altLang="en-US" sz="32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id="{400E76FD-B7E2-404F-93FC-9A5D6B8ED5E1}"/>
              </a:ext>
            </a:extLst>
          </p:cNvPr>
          <p:cNvSpPr>
            <a:spLocks noGrp="1"/>
          </p:cNvSpPr>
          <p:nvPr>
            <p:ph type="subTitle" idx="1"/>
          </p:nvPr>
        </p:nvSpPr>
        <p:spPr>
          <a:xfrm>
            <a:off x="212529" y="1447800"/>
            <a:ext cx="11725944" cy="5163418"/>
          </a:xfrm>
        </p:spPr>
        <p:txBody>
          <a:bodyPr>
            <a:normAutofit/>
          </a:bodyPr>
          <a:lstStyle/>
          <a:p>
            <a:pPr marL="455595" lvl="1" algn="l" defTabSz="912778">
              <a:spcBef>
                <a:spcPct val="20000"/>
              </a:spcBef>
              <a:spcAft>
                <a:spcPct val="0"/>
              </a:spcAft>
            </a:pPr>
            <a:endParaRPr lang="en-US" altLang="en-US" sz="3174" dirty="0">
              <a:solidFill>
                <a:srgbClr val="000000"/>
              </a:solidFill>
              <a:latin typeface="Gill Sans MT" panose="020B0502020104020203" pitchFamily="34" charset="0"/>
              <a:cs typeface="Gill Sans MT" panose="020B0502020104020203" pitchFamily="34" charset="0"/>
            </a:endParaRPr>
          </a:p>
          <a:p>
            <a:pPr marL="455595" lvl="1" algn="l" defTabSz="912778">
              <a:spcBef>
                <a:spcPct val="20000"/>
              </a:spcBef>
              <a:spcAft>
                <a:spcPct val="0"/>
              </a:spcAft>
              <a:buFont typeface="Wingdings" panose="05000000000000000000" pitchFamily="2" charset="2"/>
              <a:buChar char="ü"/>
            </a:pPr>
            <a:r>
              <a:rPr lang="en-US" altLang="en-US" sz="3174" dirty="0">
                <a:solidFill>
                  <a:srgbClr val="000000"/>
                </a:solidFill>
                <a:latin typeface="Gill Sans MT" panose="020B0502020104020203" pitchFamily="34" charset="0"/>
                <a:cs typeface="Gill Sans MT" panose="020B0502020104020203" pitchFamily="34" charset="0"/>
              </a:rPr>
              <a:t>Scoping variables</a:t>
            </a:r>
          </a:p>
          <a:p>
            <a:pPr marL="455595" lvl="1" algn="l" defTabSz="912778">
              <a:spcBef>
                <a:spcPct val="20000"/>
              </a:spcBef>
              <a:spcAft>
                <a:spcPct val="0"/>
              </a:spcAft>
              <a:buFont typeface="Wingdings" panose="05000000000000000000" pitchFamily="2" charset="2"/>
              <a:buChar char="ü"/>
            </a:pPr>
            <a:r>
              <a:rPr lang="en-US" altLang="en-US" sz="3174" dirty="0">
                <a:solidFill>
                  <a:srgbClr val="000000"/>
                </a:solidFill>
                <a:latin typeface="Gill Sans MT" panose="020B0502020104020203" pitchFamily="34" charset="0"/>
                <a:cs typeface="Gill Sans MT" panose="020B0502020104020203" pitchFamily="34" charset="0"/>
              </a:rPr>
              <a:t>Finalizing and Updating Scope</a:t>
            </a:r>
          </a:p>
          <a:p>
            <a:pPr marL="455595" lvl="1" algn="l" defTabSz="912778">
              <a:spcBef>
                <a:spcPct val="20000"/>
              </a:spcBef>
              <a:spcAft>
                <a:spcPct val="0"/>
              </a:spcAft>
              <a:buFont typeface="Wingdings" panose="05000000000000000000" pitchFamily="2" charset="2"/>
              <a:buChar char="ü"/>
            </a:pPr>
            <a:r>
              <a:rPr lang="en-US" altLang="en-US" sz="3174" dirty="0">
                <a:solidFill>
                  <a:srgbClr val="000000"/>
                </a:solidFill>
                <a:latin typeface="Gill Sans MT" panose="020B0502020104020203" pitchFamily="34" charset="0"/>
                <a:cs typeface="Gill Sans MT" panose="020B0502020104020203" pitchFamily="34" charset="0"/>
              </a:rPr>
              <a:t>Impact of scoping on implementation</a:t>
            </a:r>
          </a:p>
          <a:p>
            <a:pPr marL="455595" lvl="1" algn="l" defTabSz="912778">
              <a:spcBef>
                <a:spcPct val="20000"/>
              </a:spcBef>
              <a:spcAft>
                <a:spcPct val="0"/>
              </a:spcAft>
              <a:buFont typeface="Wingdings" panose="05000000000000000000" pitchFamily="2" charset="2"/>
              <a:buChar char="ü"/>
            </a:pPr>
            <a:r>
              <a:rPr lang="en-US" altLang="en-US" sz="3174" dirty="0">
                <a:solidFill>
                  <a:srgbClr val="000000"/>
                </a:solidFill>
                <a:latin typeface="Gill Sans MT" panose="020B0502020104020203" pitchFamily="34" charset="0"/>
                <a:cs typeface="Gill Sans MT" panose="020B0502020104020203" pitchFamily="34" charset="0"/>
              </a:rPr>
              <a:t>Customization</a:t>
            </a:r>
          </a:p>
        </p:txBody>
      </p:sp>
      <p:sp>
        <p:nvSpPr>
          <p:cNvPr id="110597" name="Slide Number Placeholder 5">
            <a:extLst>
              <a:ext uri="{FF2B5EF4-FFF2-40B4-BE49-F238E27FC236}">
                <a16:creationId xmlns:a16="http://schemas.microsoft.com/office/drawing/2014/main" id="{4CABA671-9B4F-4213-99FF-986757D96653}"/>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fld id="{C52B08EC-43E3-46B3-AF68-A9C164CE42AC}" type="slidenum">
              <a:rPr lang="en-US" altLang="en-US" sz="601">
                <a:solidFill>
                  <a:srgbClr val="635C5B"/>
                </a:solidFill>
                <a:latin typeface="Gill Sans MT" panose="020B0502020104020203" pitchFamily="34" charset="0"/>
              </a:rPr>
              <a:pPr/>
              <a:t>2</a:t>
            </a:fld>
            <a:endParaRPr lang="en-US" altLang="en-US" sz="601" dirty="0">
              <a:solidFill>
                <a:srgbClr val="635C5B"/>
              </a:solidFill>
              <a:latin typeface="Gill Sans MT" panose="020B0502020104020203" pitchFamily="34" charset="0"/>
            </a:endParaRPr>
          </a:p>
        </p:txBody>
      </p:sp>
    </p:spTree>
    <p:extLst>
      <p:ext uri="{BB962C8B-B14F-4D97-AF65-F5344CB8AC3E}">
        <p14:creationId xmlns:p14="http://schemas.microsoft.com/office/powerpoint/2010/main" val="16903006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1617" name="Title 1">
            <a:extLst>
              <a:ext uri="{FF2B5EF4-FFF2-40B4-BE49-F238E27FC236}">
                <a16:creationId xmlns:a16="http://schemas.microsoft.com/office/drawing/2014/main" id="{25856318-7148-4559-B099-85B2EE740778}"/>
              </a:ext>
            </a:extLst>
          </p:cNvPr>
          <p:cNvSpPr>
            <a:spLocks noGrp="1"/>
          </p:cNvSpPr>
          <p:nvPr>
            <p:ph type="ctrTitle"/>
          </p:nvPr>
        </p:nvSpPr>
        <p:spPr>
          <a:xfrm>
            <a:off x="1327701" y="29884"/>
            <a:ext cx="9372600" cy="1061829"/>
          </a:xfrm>
        </p:spPr>
        <p:txBody>
          <a:bodyPr/>
          <a:lstStyle/>
          <a:p>
            <a:pPr eaLnBrk="1" hangingPunct="1"/>
            <a:r>
              <a:rPr lang="en-US" altLang="en-US" sz="3100" b="1" dirty="0">
                <a:latin typeface="Gill Sans MT" panose="020B0502020104020203" pitchFamily="34" charset="0"/>
                <a:cs typeface="Gill Sans MT" panose="020B0502020104020203" pitchFamily="34" charset="0"/>
              </a:rPr>
              <a:t>Scoping Objective and Purpose</a:t>
            </a:r>
            <a:br>
              <a:rPr lang="en-US" altLang="en-US" sz="3200" b="1" dirty="0">
                <a:solidFill>
                  <a:srgbClr val="000000"/>
                </a:solidFill>
                <a:latin typeface="Gill Sans MT" panose="020B0502020104020203" pitchFamily="34" charset="0"/>
                <a:cs typeface="Gill Sans MT" panose="020B0502020104020203" pitchFamily="34" charset="0"/>
              </a:rPr>
            </a:br>
            <a:endParaRPr lang="en-US" altLang="en-US" sz="32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id="{1118FD7A-2658-4C47-8667-97FF349DAD13}"/>
              </a:ext>
            </a:extLst>
          </p:cNvPr>
          <p:cNvSpPr>
            <a:spLocks noGrp="1"/>
          </p:cNvSpPr>
          <p:nvPr>
            <p:ph type="subTitle" idx="1"/>
          </p:nvPr>
        </p:nvSpPr>
        <p:spPr>
          <a:xfrm>
            <a:off x="85440" y="508520"/>
            <a:ext cx="12021120" cy="6625446"/>
          </a:xfrm>
        </p:spPr>
        <p:txBody>
          <a:bodyPr>
            <a:noAutofit/>
          </a:bodyPr>
          <a:lstStyle/>
          <a:p>
            <a:pPr marL="455595" lvl="1" algn="l" defTabSz="912778">
              <a:lnSpc>
                <a:spcPct val="90000"/>
              </a:lnSpc>
              <a:spcBef>
                <a:spcPct val="20000"/>
              </a:spcBef>
              <a:spcAft>
                <a:spcPct val="0"/>
              </a:spcAft>
            </a:pPr>
            <a:r>
              <a:rPr lang="en-US" altLang="en-US" sz="3174" b="1" dirty="0">
                <a:solidFill>
                  <a:schemeClr val="tx1"/>
                </a:solidFill>
                <a:latin typeface="Gill Sans MT" panose="020B0502020104020203" pitchFamily="34" charset="0"/>
                <a:cs typeface="Gill Sans MT" panose="020B0502020104020203" pitchFamily="34" charset="0"/>
              </a:rPr>
              <a:t>Objective: - Understand scoping variables and how &amp; when decisions on scope impact implementation. </a:t>
            </a:r>
          </a:p>
          <a:p>
            <a:pPr indent="-1577" algn="l" defTabSz="912778">
              <a:lnSpc>
                <a:spcPct val="90000"/>
              </a:lnSpc>
              <a:spcBef>
                <a:spcPct val="20000"/>
              </a:spcBef>
              <a:spcAft>
                <a:spcPct val="0"/>
              </a:spcAft>
              <a:buFont typeface="Wingdings" panose="05000000000000000000" pitchFamily="2" charset="2"/>
              <a:buChar char="ü"/>
            </a:pPr>
            <a:r>
              <a:rPr lang="en-US" altLang="en-US" sz="3574" dirty="0">
                <a:solidFill>
                  <a:srgbClr val="000000"/>
                </a:solidFill>
                <a:latin typeface="Gill Sans MT" panose="020B0502020104020203" pitchFamily="34" charset="0"/>
                <a:cs typeface="Gill Sans MT" panose="020B0502020104020203" pitchFamily="34" charset="0"/>
              </a:rPr>
              <a:t>Commences when Assessment objectives are set.</a:t>
            </a:r>
          </a:p>
          <a:p>
            <a:pPr marL="455595" lvl="1" algn="l" defTabSz="912778">
              <a:lnSpc>
                <a:spcPct val="90000"/>
              </a:lnSpc>
              <a:spcBef>
                <a:spcPct val="20000"/>
              </a:spcBef>
              <a:spcAft>
                <a:spcPct val="0"/>
              </a:spcAft>
              <a:buFont typeface="Wingdings" panose="05000000000000000000" pitchFamily="2" charset="2"/>
              <a:buChar char="ü"/>
            </a:pPr>
            <a:r>
              <a:rPr lang="en-US" altLang="en-US" sz="3174" dirty="0">
                <a:solidFill>
                  <a:srgbClr val="000000"/>
                </a:solidFill>
                <a:latin typeface="Gill Sans MT" panose="020B0502020104020203" pitchFamily="34" charset="0"/>
                <a:cs typeface="Gill Sans MT" panose="020B0502020104020203" pitchFamily="34" charset="0"/>
              </a:rPr>
              <a:t>Builds on initial scope of work developed prior to planning phase detailing:</a:t>
            </a:r>
          </a:p>
          <a:p>
            <a:pPr marL="455595" lvl="1" algn="l" defTabSz="912778">
              <a:lnSpc>
                <a:spcPct val="90000"/>
              </a:lnSpc>
              <a:spcBef>
                <a:spcPct val="20000"/>
              </a:spcBef>
              <a:spcAft>
                <a:spcPct val="0"/>
              </a:spcAft>
              <a:buFontTx/>
              <a:buChar char="-"/>
            </a:pPr>
            <a:r>
              <a:rPr lang="en-US" altLang="en-US" sz="2910" dirty="0">
                <a:solidFill>
                  <a:srgbClr val="000000"/>
                </a:solidFill>
                <a:latin typeface="Gill Sans MT" panose="020B0502020104020203" pitchFamily="34" charset="0"/>
                <a:cs typeface="Gill Sans MT" panose="020B0502020104020203" pitchFamily="34" charset="0"/>
              </a:rPr>
              <a:t>Type of assessment comprehensive or targeted.</a:t>
            </a:r>
          </a:p>
          <a:p>
            <a:pPr marL="455595" lvl="1" algn="l" defTabSz="912778">
              <a:lnSpc>
                <a:spcPct val="90000"/>
              </a:lnSpc>
              <a:spcBef>
                <a:spcPct val="20000"/>
              </a:spcBef>
              <a:spcAft>
                <a:spcPct val="0"/>
              </a:spcAft>
              <a:buFontTx/>
              <a:buChar char="-"/>
            </a:pPr>
            <a:r>
              <a:rPr lang="en-US" altLang="en-US" sz="2910" dirty="0">
                <a:solidFill>
                  <a:srgbClr val="000000"/>
                </a:solidFill>
                <a:latin typeface="Gill Sans MT" panose="020B0502020104020203" pitchFamily="34" charset="0"/>
                <a:cs typeface="Gill Sans MT" panose="020B0502020104020203" pitchFamily="34" charset="0"/>
              </a:rPr>
              <a:t>Targeted may be functional or geographical or focused on administrative entities or levels of service provision.</a:t>
            </a:r>
          </a:p>
          <a:p>
            <a:pPr marL="455595" lvl="1" algn="l" defTabSz="912778">
              <a:lnSpc>
                <a:spcPct val="90000"/>
              </a:lnSpc>
              <a:spcBef>
                <a:spcPct val="20000"/>
              </a:spcBef>
              <a:spcAft>
                <a:spcPct val="0"/>
              </a:spcAft>
              <a:buFontTx/>
              <a:buChar char="-"/>
            </a:pPr>
            <a:r>
              <a:rPr lang="en-US" altLang="en-US" sz="2910" dirty="0">
                <a:solidFill>
                  <a:srgbClr val="000000"/>
                </a:solidFill>
                <a:latin typeface="Gill Sans MT" panose="020B0502020104020203" pitchFamily="34" charset="0"/>
                <a:cs typeface="Gill Sans MT" panose="020B0502020104020203" pitchFamily="34" charset="0"/>
              </a:rPr>
              <a:t>Implementation timelines.</a:t>
            </a:r>
          </a:p>
          <a:p>
            <a:pPr marL="455595" lvl="1" algn="l" defTabSz="912778">
              <a:lnSpc>
                <a:spcPct val="90000"/>
              </a:lnSpc>
              <a:spcBef>
                <a:spcPct val="20000"/>
              </a:spcBef>
              <a:spcAft>
                <a:spcPct val="0"/>
              </a:spcAft>
              <a:buFontTx/>
              <a:buChar char="-"/>
            </a:pPr>
            <a:r>
              <a:rPr lang="en-US" altLang="en-US" sz="2910" dirty="0">
                <a:solidFill>
                  <a:srgbClr val="000000"/>
                </a:solidFill>
                <a:latin typeface="Gill Sans MT" panose="020B0502020104020203" pitchFamily="34" charset="0"/>
                <a:cs typeface="Gill Sans MT" panose="020B0502020104020203" pitchFamily="34" charset="0"/>
              </a:rPr>
              <a:t>Expected outputs.</a:t>
            </a:r>
          </a:p>
          <a:p>
            <a:pPr marL="455595" lvl="1" algn="l" defTabSz="912778">
              <a:lnSpc>
                <a:spcPct val="90000"/>
              </a:lnSpc>
              <a:spcBef>
                <a:spcPct val="20000"/>
              </a:spcBef>
              <a:spcAft>
                <a:spcPct val="0"/>
              </a:spcAft>
              <a:buFontTx/>
              <a:buChar char="-"/>
            </a:pPr>
            <a:r>
              <a:rPr lang="en-US" altLang="en-US" sz="2910" dirty="0">
                <a:solidFill>
                  <a:srgbClr val="000000"/>
                </a:solidFill>
                <a:latin typeface="Gill Sans MT" panose="020B0502020104020203" pitchFamily="34" charset="0"/>
                <a:cs typeface="Gill Sans MT" panose="020B0502020104020203" pitchFamily="34" charset="0"/>
              </a:rPr>
              <a:t>Stakeholder Roles and Responsibilities.</a:t>
            </a:r>
          </a:p>
          <a:p>
            <a:pPr lvl="1" indent="-1577" algn="l" defTabSz="912778">
              <a:lnSpc>
                <a:spcPct val="90000"/>
              </a:lnSpc>
              <a:spcBef>
                <a:spcPct val="20000"/>
              </a:spcBef>
              <a:spcAft>
                <a:spcPct val="0"/>
              </a:spcAft>
              <a:buFontTx/>
              <a:buChar char="-"/>
            </a:pPr>
            <a:r>
              <a:rPr lang="en-US" altLang="en-US" sz="2910" dirty="0">
                <a:solidFill>
                  <a:srgbClr val="000000"/>
                </a:solidFill>
                <a:latin typeface="Gill Sans MT" panose="020B0502020104020203" pitchFamily="34" charset="0"/>
                <a:cs typeface="Gill Sans MT" panose="020B0502020104020203" pitchFamily="34" charset="0"/>
              </a:rPr>
              <a:t>Factors influencing scope: human resources, timeline and available     	                            </a:t>
            </a:r>
            <a:r>
              <a:rPr lang="en-US" altLang="en-US" sz="2910" dirty="0">
                <a:solidFill>
                  <a:srgbClr val="E7E7E5"/>
                </a:solidFill>
                <a:latin typeface="Gill Sans MT" panose="020B0502020104020203" pitchFamily="34" charset="0"/>
                <a:cs typeface="Gill Sans MT" panose="020B0502020104020203" pitchFamily="34" charset="0"/>
              </a:rPr>
              <a:t>`</a:t>
            </a:r>
            <a:r>
              <a:rPr lang="en-US" altLang="en-US" sz="2910" dirty="0">
                <a:solidFill>
                  <a:srgbClr val="000000"/>
                </a:solidFill>
                <a:latin typeface="Gill Sans MT" panose="020B0502020104020203" pitchFamily="34" charset="0"/>
                <a:cs typeface="Gill Sans MT" panose="020B0502020104020203" pitchFamily="34" charset="0"/>
              </a:rPr>
              <a:t>budget.</a:t>
            </a:r>
          </a:p>
        </p:txBody>
      </p:sp>
      <p:sp>
        <p:nvSpPr>
          <p:cNvPr id="111621" name="Slide Number Placeholder 5">
            <a:extLst>
              <a:ext uri="{FF2B5EF4-FFF2-40B4-BE49-F238E27FC236}">
                <a16:creationId xmlns:a16="http://schemas.microsoft.com/office/drawing/2014/main" id="{250D203A-5C74-46E8-9BB0-D6A193256530}"/>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fld id="{0C34273A-341C-4A7B-81F6-765360456E93}" type="slidenum">
              <a:rPr lang="en-US" altLang="en-US" sz="601">
                <a:solidFill>
                  <a:srgbClr val="635C5B"/>
                </a:solidFill>
                <a:latin typeface="Gill Sans MT" panose="020B0502020104020203" pitchFamily="34" charset="0"/>
              </a:rPr>
              <a:pPr/>
              <a:t>3</a:t>
            </a:fld>
            <a:endParaRPr lang="en-US" altLang="en-US" sz="601" dirty="0">
              <a:solidFill>
                <a:srgbClr val="635C5B"/>
              </a:solidFill>
              <a:latin typeface="Gill Sans MT" panose="020B0502020104020203" pitchFamily="34" charset="0"/>
            </a:endParaRPr>
          </a:p>
        </p:txBody>
      </p:sp>
    </p:spTree>
    <p:extLst>
      <p:ext uri="{BB962C8B-B14F-4D97-AF65-F5344CB8AC3E}">
        <p14:creationId xmlns:p14="http://schemas.microsoft.com/office/powerpoint/2010/main" val="11135069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1" name="Title 1">
            <a:extLst>
              <a:ext uri="{FF2B5EF4-FFF2-40B4-BE49-F238E27FC236}">
                <a16:creationId xmlns:a16="http://schemas.microsoft.com/office/drawing/2014/main" id="{462D8BB1-0057-4251-AC7B-F0FA054BCFF8}"/>
              </a:ext>
            </a:extLst>
          </p:cNvPr>
          <p:cNvSpPr>
            <a:spLocks noGrp="1"/>
          </p:cNvSpPr>
          <p:nvPr>
            <p:ph type="ctrTitle"/>
          </p:nvPr>
        </p:nvSpPr>
        <p:spPr>
          <a:xfrm>
            <a:off x="1409700" y="141471"/>
            <a:ext cx="9372600" cy="569387"/>
          </a:xfrm>
        </p:spPr>
        <p:txBody>
          <a:bodyPr/>
          <a:lstStyle/>
          <a:p>
            <a:pPr eaLnBrk="1" hangingPunct="1"/>
            <a:r>
              <a:rPr lang="en-US" altLang="en-US" sz="3100" b="1" dirty="0">
                <a:latin typeface="Gill Sans MT" panose="020B0502020104020203" pitchFamily="34" charset="0"/>
                <a:cs typeface="Gill Sans MT" panose="020B0502020104020203" pitchFamily="34" charset="0"/>
              </a:rPr>
              <a:t>Scoping Variables</a:t>
            </a:r>
            <a:endParaRPr lang="en-US" altLang="en-US" sz="32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id="{A32CF29F-BCA4-4594-AFCC-7CCA759014FD}"/>
              </a:ext>
            </a:extLst>
          </p:cNvPr>
          <p:cNvSpPr>
            <a:spLocks noGrp="1"/>
          </p:cNvSpPr>
          <p:nvPr>
            <p:ph type="subTitle" idx="1"/>
          </p:nvPr>
        </p:nvSpPr>
        <p:spPr>
          <a:xfrm>
            <a:off x="222779" y="441964"/>
            <a:ext cx="11725943" cy="6518967"/>
          </a:xfrm>
        </p:spPr>
        <p:txBody>
          <a:bodyPr rtlCol="0">
            <a:normAutofit/>
          </a:bodyPr>
          <a:lstStyle/>
          <a:p>
            <a:pPr lvl="1" algn="l" defTabSz="914342">
              <a:spcBef>
                <a:spcPct val="20000"/>
              </a:spcBef>
              <a:spcAft>
                <a:spcPct val="0"/>
              </a:spcAft>
              <a:defRPr/>
            </a:pPr>
            <a:r>
              <a:rPr lang="en-US" altLang="en-US" sz="3174" b="1" dirty="0">
                <a:solidFill>
                  <a:srgbClr val="C00000"/>
                </a:solidFill>
                <a:latin typeface="+mn-lt"/>
                <a:cs typeface="+mn-cs"/>
              </a:rPr>
              <a:t>Variables</a:t>
            </a:r>
          </a:p>
          <a:p>
            <a:pPr lvl="1" algn="l" defTabSz="914342">
              <a:spcBef>
                <a:spcPct val="20000"/>
              </a:spcBef>
              <a:spcAft>
                <a:spcPct val="0"/>
              </a:spcAft>
              <a:defRPr/>
            </a:pPr>
            <a:r>
              <a:rPr lang="en-US" altLang="en-US" sz="3174" dirty="0">
                <a:solidFill>
                  <a:srgbClr val="000000"/>
                </a:solidFill>
                <a:latin typeface="+mn-lt"/>
                <a:cs typeface="+mn-cs"/>
              </a:rPr>
              <a:t>These have to be clearly defined:</a:t>
            </a:r>
          </a:p>
          <a:p>
            <a:pPr marL="914342" lvl="1" indent="-457171" algn="l" defTabSz="914342">
              <a:spcBef>
                <a:spcPct val="20000"/>
              </a:spcBef>
              <a:spcAft>
                <a:spcPct val="0"/>
              </a:spcAft>
              <a:buFont typeface="Wingdings" panose="05000000000000000000" pitchFamily="2" charset="2"/>
              <a:buChar char="ü"/>
              <a:defRPr/>
            </a:pPr>
            <a:r>
              <a:rPr lang="en-US" altLang="en-US" sz="3174" dirty="0">
                <a:solidFill>
                  <a:srgbClr val="000000"/>
                </a:solidFill>
                <a:latin typeface="+mn-lt"/>
                <a:cs typeface="+mn-cs"/>
              </a:rPr>
              <a:t>Regions- National, State, district, health facility or pharmacy stores.</a:t>
            </a:r>
          </a:p>
          <a:p>
            <a:pPr marL="914342" lvl="1" indent="-457171" algn="l" defTabSz="914342">
              <a:spcBef>
                <a:spcPct val="20000"/>
              </a:spcBef>
              <a:spcAft>
                <a:spcPct val="0"/>
              </a:spcAft>
              <a:buFont typeface="Wingdings" panose="05000000000000000000" pitchFamily="2" charset="2"/>
              <a:buChar char="ü"/>
              <a:defRPr/>
            </a:pPr>
            <a:r>
              <a:rPr lang="en-US" altLang="en-US" sz="3174" dirty="0">
                <a:solidFill>
                  <a:srgbClr val="000000"/>
                </a:solidFill>
                <a:latin typeface="+mn-lt"/>
                <a:cs typeface="+mn-cs"/>
              </a:rPr>
              <a:t>Supply Chain functional areas- e.g. Warehousing etc.</a:t>
            </a:r>
          </a:p>
          <a:p>
            <a:pPr marL="914342" lvl="1" indent="-457171" algn="l" defTabSz="914342">
              <a:spcBef>
                <a:spcPct val="20000"/>
              </a:spcBef>
              <a:spcAft>
                <a:spcPct val="0"/>
              </a:spcAft>
              <a:buFont typeface="Wingdings" panose="05000000000000000000" pitchFamily="2" charset="2"/>
              <a:buChar char="ü"/>
              <a:defRPr/>
            </a:pPr>
            <a:r>
              <a:rPr lang="en-US" altLang="en-US" sz="3174" dirty="0">
                <a:solidFill>
                  <a:srgbClr val="000000"/>
                </a:solidFill>
                <a:latin typeface="+mn-lt"/>
                <a:cs typeface="+mn-cs"/>
              </a:rPr>
              <a:t>Service delivery Levels and Types- Tertiary (Comprehensive) , Secondary or Primary or Private.</a:t>
            </a:r>
          </a:p>
          <a:p>
            <a:pPr marL="914342" lvl="1" indent="-457171" algn="l" defTabSz="914342">
              <a:spcBef>
                <a:spcPct val="20000"/>
              </a:spcBef>
              <a:spcAft>
                <a:spcPct val="0"/>
              </a:spcAft>
              <a:buFont typeface="Wingdings" panose="05000000000000000000" pitchFamily="2" charset="2"/>
              <a:buChar char="ü"/>
              <a:defRPr/>
            </a:pPr>
            <a:r>
              <a:rPr lang="en-US" sz="3174" dirty="0">
                <a:solidFill>
                  <a:srgbClr val="000000"/>
                </a:solidFill>
                <a:latin typeface="+mn-lt"/>
                <a:cs typeface="+mn-cs"/>
              </a:rPr>
              <a:t>All Core KPIs must be included in line with scope.</a:t>
            </a:r>
          </a:p>
          <a:p>
            <a:pPr marL="914342" lvl="1" indent="-457171" algn="l" defTabSz="914342">
              <a:spcBef>
                <a:spcPct val="20000"/>
              </a:spcBef>
              <a:spcAft>
                <a:spcPct val="0"/>
              </a:spcAft>
              <a:buFont typeface="Wingdings" panose="05000000000000000000" pitchFamily="2" charset="2"/>
              <a:buChar char="ü"/>
              <a:defRPr/>
            </a:pPr>
            <a:r>
              <a:rPr lang="en-US" sz="3174" dirty="0">
                <a:solidFill>
                  <a:srgbClr val="000000"/>
                </a:solidFill>
                <a:latin typeface="+mn-lt"/>
                <a:cs typeface="+mn-cs"/>
              </a:rPr>
              <a:t>Select Optional KPIs </a:t>
            </a:r>
            <a:r>
              <a:rPr lang="en-US" sz="3174" dirty="0">
                <a:solidFill>
                  <a:schemeClr val="tx1"/>
                </a:solidFill>
                <a:latin typeface="+mn-lt"/>
                <a:cs typeface="+mn-cs"/>
              </a:rPr>
              <a:t>should be considered</a:t>
            </a:r>
            <a:r>
              <a:rPr lang="en-US" sz="3174" dirty="0">
                <a:solidFill>
                  <a:srgbClr val="000000"/>
                </a:solidFill>
                <a:latin typeface="+mn-lt"/>
                <a:cs typeface="+mn-cs"/>
              </a:rPr>
              <a:t>.</a:t>
            </a:r>
          </a:p>
          <a:p>
            <a:pPr marL="914342" lvl="1" indent="-457171" algn="l" defTabSz="914342">
              <a:spcBef>
                <a:spcPct val="20000"/>
              </a:spcBef>
              <a:spcAft>
                <a:spcPct val="0"/>
              </a:spcAft>
              <a:buFont typeface="Wingdings" panose="05000000000000000000" pitchFamily="2" charset="2"/>
              <a:buChar char="ü"/>
              <a:defRPr/>
            </a:pPr>
            <a:r>
              <a:rPr lang="en-US" sz="3174" dirty="0">
                <a:solidFill>
                  <a:srgbClr val="000000"/>
                </a:solidFill>
                <a:latin typeface="+mn-lt"/>
                <a:cs typeface="+mn-cs"/>
              </a:rPr>
              <a:t>List of tracer commodities for calculating KPIs.</a:t>
            </a:r>
          </a:p>
          <a:p>
            <a:pPr marL="914342" lvl="1" indent="-457171" algn="l" defTabSz="914342">
              <a:spcBef>
                <a:spcPct val="20000"/>
              </a:spcBef>
              <a:spcAft>
                <a:spcPct val="0"/>
              </a:spcAft>
              <a:buFont typeface="Wingdings" panose="05000000000000000000" pitchFamily="2" charset="2"/>
              <a:buChar char="ü"/>
              <a:defRPr/>
            </a:pPr>
            <a:r>
              <a:rPr lang="en-US" sz="3174" dirty="0">
                <a:solidFill>
                  <a:srgbClr val="000000"/>
                </a:solidFill>
                <a:latin typeface="+mn-lt"/>
                <a:cs typeface="+mn-cs"/>
              </a:rPr>
              <a:t>Sample size as defined in sampling frame. </a:t>
            </a:r>
          </a:p>
        </p:txBody>
      </p:sp>
      <p:sp>
        <p:nvSpPr>
          <p:cNvPr id="112645" name="Slide Number Placeholder 5">
            <a:extLst>
              <a:ext uri="{FF2B5EF4-FFF2-40B4-BE49-F238E27FC236}">
                <a16:creationId xmlns:a16="http://schemas.microsoft.com/office/drawing/2014/main" id="{1411D834-540A-4A1D-A98B-3BDBA7FFCD2F}"/>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fld id="{BC900DB6-0F13-4E81-BE81-291C7C4A9FDB}" type="slidenum">
              <a:rPr lang="en-US" altLang="en-US" sz="601">
                <a:solidFill>
                  <a:srgbClr val="635C5B"/>
                </a:solidFill>
                <a:latin typeface="Gill Sans MT" panose="020B0502020104020203" pitchFamily="34" charset="0"/>
              </a:rPr>
              <a:pPr/>
              <a:t>4</a:t>
            </a:fld>
            <a:endParaRPr lang="en-US" altLang="en-US" sz="601" dirty="0">
              <a:solidFill>
                <a:srgbClr val="635C5B"/>
              </a:solidFill>
              <a:latin typeface="Gill Sans MT" panose="020B0502020104020203" pitchFamily="34" charset="0"/>
            </a:endParaRPr>
          </a:p>
        </p:txBody>
      </p:sp>
    </p:spTree>
    <p:extLst>
      <p:ext uri="{BB962C8B-B14F-4D97-AF65-F5344CB8AC3E}">
        <p14:creationId xmlns:p14="http://schemas.microsoft.com/office/powerpoint/2010/main" val="95495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4689" name="Title 1">
            <a:extLst>
              <a:ext uri="{FF2B5EF4-FFF2-40B4-BE49-F238E27FC236}">
                <a16:creationId xmlns:a16="http://schemas.microsoft.com/office/drawing/2014/main" id="{EEB49451-B547-41A2-97FE-F797B67D2B62}"/>
              </a:ext>
            </a:extLst>
          </p:cNvPr>
          <p:cNvSpPr>
            <a:spLocks noGrp="1"/>
          </p:cNvSpPr>
          <p:nvPr>
            <p:ph type="ctrTitle"/>
          </p:nvPr>
        </p:nvSpPr>
        <p:spPr>
          <a:xfrm>
            <a:off x="1409701" y="207092"/>
            <a:ext cx="9372600" cy="1061829"/>
          </a:xfrm>
        </p:spPr>
        <p:txBody>
          <a:bodyPr/>
          <a:lstStyle/>
          <a:p>
            <a:pPr eaLnBrk="1" hangingPunct="1"/>
            <a:r>
              <a:rPr lang="en-US" altLang="en-US" sz="3100" b="1" dirty="0">
                <a:latin typeface="Gill Sans MT" panose="020B0502020104020203" pitchFamily="34" charset="0"/>
                <a:cs typeface="Gill Sans MT" panose="020B0502020104020203" pitchFamily="34" charset="0"/>
              </a:rPr>
              <a:t>Scoping Temporality</a:t>
            </a:r>
            <a:br>
              <a:rPr lang="en-US" altLang="en-US" sz="3200" b="1" dirty="0">
                <a:solidFill>
                  <a:srgbClr val="000000"/>
                </a:solidFill>
                <a:latin typeface="Gill Sans MT" panose="020B0502020104020203" pitchFamily="34" charset="0"/>
                <a:cs typeface="Gill Sans MT" panose="020B0502020104020203" pitchFamily="34" charset="0"/>
              </a:rPr>
            </a:br>
            <a:endParaRPr lang="en-US" altLang="en-US" sz="32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id="{3616AF9B-A153-40E7-A4B3-CC646E634C9D}"/>
              </a:ext>
            </a:extLst>
          </p:cNvPr>
          <p:cNvSpPr>
            <a:spLocks noGrp="1"/>
          </p:cNvSpPr>
          <p:nvPr>
            <p:ph type="subTitle" idx="1"/>
          </p:nvPr>
        </p:nvSpPr>
        <p:spPr>
          <a:xfrm>
            <a:off x="48529" y="1065996"/>
            <a:ext cx="11879693" cy="7000716"/>
          </a:xfrm>
        </p:spPr>
        <p:txBody>
          <a:bodyPr rtlCol="0">
            <a:normAutofit/>
          </a:bodyPr>
          <a:lstStyle/>
          <a:p>
            <a:pPr marL="742904" lvl="1" indent="-285732" algn="l" defTabSz="914342">
              <a:spcBef>
                <a:spcPct val="20000"/>
              </a:spcBef>
              <a:spcAft>
                <a:spcPct val="0"/>
              </a:spcAft>
              <a:buFontTx/>
              <a:buChar char="–"/>
              <a:defRPr/>
            </a:pPr>
            <a:r>
              <a:rPr lang="en-US" altLang="en-US" sz="3174" b="1" dirty="0">
                <a:solidFill>
                  <a:srgbClr val="C00000"/>
                </a:solidFill>
                <a:latin typeface="+mn-lt"/>
                <a:cs typeface="+mn-cs"/>
              </a:rPr>
              <a:t>Timing and Implications of defining and updating scope early</a:t>
            </a:r>
          </a:p>
          <a:p>
            <a:pPr marL="914342" lvl="1" indent="-457171" algn="l" defTabSz="914342">
              <a:spcBef>
                <a:spcPct val="20000"/>
              </a:spcBef>
              <a:spcAft>
                <a:spcPct val="0"/>
              </a:spcAft>
              <a:buFont typeface="Wingdings" panose="05000000000000000000" pitchFamily="2" charset="2"/>
              <a:buChar char="ü"/>
              <a:defRPr/>
            </a:pPr>
            <a:r>
              <a:rPr lang="en-US" altLang="en-US" sz="3174" dirty="0">
                <a:solidFill>
                  <a:srgbClr val="000000"/>
                </a:solidFill>
                <a:latin typeface="+mn-lt"/>
                <a:cs typeface="+mn-cs"/>
              </a:rPr>
              <a:t>Preferable to start early in the planning and prep phase in the fifth and sixth week.</a:t>
            </a:r>
          </a:p>
          <a:p>
            <a:pPr marL="914342" lvl="1" indent="-457171" algn="l" defTabSz="914342">
              <a:spcBef>
                <a:spcPct val="20000"/>
              </a:spcBef>
              <a:spcAft>
                <a:spcPct val="0"/>
              </a:spcAft>
              <a:buFont typeface="Wingdings" panose="05000000000000000000" pitchFamily="2" charset="2"/>
              <a:buChar char="ü"/>
              <a:defRPr/>
            </a:pPr>
            <a:r>
              <a:rPr lang="en-US" altLang="en-US" sz="3174" dirty="0">
                <a:solidFill>
                  <a:srgbClr val="000000"/>
                </a:solidFill>
                <a:latin typeface="+mn-lt"/>
                <a:cs typeface="+mn-cs"/>
              </a:rPr>
              <a:t>Early definition of scope makes it easy to define resource requirements, sample size, detailed workplan, agree on time lines and budgeting.</a:t>
            </a:r>
          </a:p>
        </p:txBody>
      </p:sp>
      <p:sp>
        <p:nvSpPr>
          <p:cNvPr id="114693" name="Slide Number Placeholder 5">
            <a:extLst>
              <a:ext uri="{FF2B5EF4-FFF2-40B4-BE49-F238E27FC236}">
                <a16:creationId xmlns:a16="http://schemas.microsoft.com/office/drawing/2014/main" id="{F507ED3A-A9AF-429D-AF31-AD49B327386B}"/>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fld id="{9B1DC8FD-FA9A-4020-8DA3-664FFC7658F7}" type="slidenum">
              <a:rPr lang="en-US" altLang="en-US" sz="601">
                <a:solidFill>
                  <a:srgbClr val="635C5B"/>
                </a:solidFill>
                <a:latin typeface="Gill Sans MT" panose="020B0502020104020203" pitchFamily="34" charset="0"/>
              </a:rPr>
              <a:pPr/>
              <a:t>5</a:t>
            </a:fld>
            <a:endParaRPr lang="en-US" altLang="en-US" sz="601" dirty="0">
              <a:solidFill>
                <a:srgbClr val="635C5B"/>
              </a:solidFill>
              <a:latin typeface="Gill Sans MT" panose="020B0502020104020203" pitchFamily="34" charset="0"/>
            </a:endParaRPr>
          </a:p>
        </p:txBody>
      </p:sp>
    </p:spTree>
    <p:extLst>
      <p:ext uri="{BB962C8B-B14F-4D97-AF65-F5344CB8AC3E}">
        <p14:creationId xmlns:p14="http://schemas.microsoft.com/office/powerpoint/2010/main" val="32132762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6737" name="Title 1">
            <a:extLst>
              <a:ext uri="{FF2B5EF4-FFF2-40B4-BE49-F238E27FC236}">
                <a16:creationId xmlns:a16="http://schemas.microsoft.com/office/drawing/2014/main" id="{751294A6-D67A-41D9-8860-9D8A4498CC51}"/>
              </a:ext>
            </a:extLst>
          </p:cNvPr>
          <p:cNvSpPr>
            <a:spLocks noGrp="1"/>
          </p:cNvSpPr>
          <p:nvPr>
            <p:ph type="ctrTitle"/>
          </p:nvPr>
        </p:nvSpPr>
        <p:spPr>
          <a:xfrm>
            <a:off x="1394325" y="29872"/>
            <a:ext cx="9372600" cy="2054152"/>
          </a:xfrm>
        </p:spPr>
        <p:txBody>
          <a:bodyPr/>
          <a:lstStyle/>
          <a:p>
            <a:r>
              <a:rPr lang="en-US" altLang="en-US" sz="3174" b="1" dirty="0">
                <a:latin typeface="Gill Sans MT" panose="020B0502020104020203" pitchFamily="34" charset="0"/>
                <a:cs typeface="Gill Sans MT" panose="020B0502020104020203" pitchFamily="34" charset="0"/>
              </a:rPr>
              <a:t>Scoping Impact on Implementation- Definition of sampling approach and sample size.</a:t>
            </a:r>
            <a:br>
              <a:rPr lang="en-US" altLang="en-US" sz="3174" b="1" dirty="0">
                <a:latin typeface="Gill Sans MT" panose="020B0502020104020203" pitchFamily="34" charset="0"/>
                <a:cs typeface="Gill Sans MT" panose="020B0502020104020203" pitchFamily="34" charset="0"/>
              </a:rPr>
            </a:br>
            <a:br>
              <a:rPr lang="en-US" altLang="en-US" sz="3200" b="1" dirty="0">
                <a:solidFill>
                  <a:srgbClr val="000000"/>
                </a:solidFill>
                <a:latin typeface="Gill Sans MT" panose="020B0502020104020203" pitchFamily="34" charset="0"/>
                <a:cs typeface="Gill Sans MT" panose="020B0502020104020203" pitchFamily="34" charset="0"/>
              </a:rPr>
            </a:br>
            <a:endParaRPr lang="en-US" altLang="en-US" sz="32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id="{5021CDF7-3160-41CE-89A7-A878FB59876B}"/>
              </a:ext>
            </a:extLst>
          </p:cNvPr>
          <p:cNvSpPr>
            <a:spLocks noGrp="1"/>
          </p:cNvSpPr>
          <p:nvPr>
            <p:ph type="subTitle" idx="1"/>
          </p:nvPr>
        </p:nvSpPr>
        <p:spPr>
          <a:xfrm>
            <a:off x="222780" y="1270995"/>
            <a:ext cx="11715693" cy="6918717"/>
          </a:xfrm>
        </p:spPr>
        <p:txBody>
          <a:bodyPr>
            <a:normAutofit/>
          </a:bodyPr>
          <a:lstStyle/>
          <a:p>
            <a:pPr marL="912778" lvl="1" indent="-455595" algn="l" defTabSz="912778">
              <a:spcBef>
                <a:spcPct val="20000"/>
              </a:spcBef>
              <a:spcAft>
                <a:spcPct val="0"/>
              </a:spcAft>
              <a:buFont typeface="Wingdings" panose="05000000000000000000" pitchFamily="2" charset="2"/>
              <a:buChar char="ü"/>
            </a:pPr>
            <a:r>
              <a:rPr lang="en-US" altLang="en-US" sz="2800" dirty="0">
                <a:solidFill>
                  <a:srgbClr val="000000"/>
                </a:solidFill>
                <a:latin typeface="Gill Sans MT" panose="020B0502020104020203" pitchFamily="34" charset="0"/>
                <a:cs typeface="Gill Sans MT" panose="020B0502020104020203" pitchFamily="34" charset="0"/>
              </a:rPr>
              <a:t>The sampling approach must balance the need for holistic and representative data against the budget constraints, and the opportunity costs (e.g., the degree to which normal work patterns may be disrupted by the assessment). </a:t>
            </a:r>
          </a:p>
          <a:p>
            <a:pPr marL="912778" lvl="1" indent="-455595" algn="l" defTabSz="912778">
              <a:spcBef>
                <a:spcPct val="20000"/>
              </a:spcBef>
              <a:spcAft>
                <a:spcPct val="0"/>
              </a:spcAft>
              <a:buFont typeface="Wingdings" panose="05000000000000000000" pitchFamily="2" charset="2"/>
              <a:buChar char="ü"/>
            </a:pPr>
            <a:endParaRPr lang="en-US" altLang="en-US" sz="2800" dirty="0">
              <a:solidFill>
                <a:srgbClr val="000000"/>
              </a:solidFill>
              <a:latin typeface="Gill Sans MT" panose="020B0502020104020203" pitchFamily="34" charset="0"/>
              <a:cs typeface="Gill Sans MT" panose="020B0502020104020203" pitchFamily="34" charset="0"/>
            </a:endParaRPr>
          </a:p>
          <a:p>
            <a:pPr marL="912778" lvl="1" indent="-455595" algn="l" defTabSz="912778">
              <a:spcBef>
                <a:spcPct val="20000"/>
              </a:spcBef>
              <a:spcAft>
                <a:spcPct val="0"/>
              </a:spcAft>
              <a:buFont typeface="Wingdings" panose="05000000000000000000" pitchFamily="2" charset="2"/>
              <a:buChar char="ü"/>
            </a:pPr>
            <a:r>
              <a:rPr lang="en-US" altLang="en-US" sz="2800" dirty="0">
                <a:solidFill>
                  <a:srgbClr val="000000"/>
                </a:solidFill>
                <a:latin typeface="Gill Sans MT" panose="020B0502020104020203" pitchFamily="34" charset="0"/>
                <a:cs typeface="Gill Sans MT" panose="020B0502020104020203" pitchFamily="34" charset="0"/>
              </a:rPr>
              <a:t>The size of the sample is determined depending on the agreed scope of the assessment (i.e. what programs and levels of the supply chain will be included in the assessment) and using an appropriate rationale and method. </a:t>
            </a:r>
          </a:p>
        </p:txBody>
      </p:sp>
      <p:sp>
        <p:nvSpPr>
          <p:cNvPr id="116741" name="Slide Number Placeholder 5">
            <a:extLst>
              <a:ext uri="{FF2B5EF4-FFF2-40B4-BE49-F238E27FC236}">
                <a16:creationId xmlns:a16="http://schemas.microsoft.com/office/drawing/2014/main" id="{C6563947-B032-4D2E-B9D8-0D3CCA9F7DD7}"/>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fld id="{D57E6C2C-33C8-42A9-849F-10E2B795A431}" type="slidenum">
              <a:rPr lang="en-US" altLang="en-US" sz="601">
                <a:solidFill>
                  <a:srgbClr val="635C5B"/>
                </a:solidFill>
                <a:latin typeface="Gill Sans MT" panose="020B0502020104020203" pitchFamily="34" charset="0"/>
              </a:rPr>
              <a:pPr/>
              <a:t>6</a:t>
            </a:fld>
            <a:endParaRPr lang="en-US" altLang="en-US" sz="601" dirty="0">
              <a:solidFill>
                <a:srgbClr val="635C5B"/>
              </a:solidFill>
              <a:latin typeface="Gill Sans MT" panose="020B0502020104020203" pitchFamily="34" charset="0"/>
            </a:endParaRPr>
          </a:p>
        </p:txBody>
      </p:sp>
    </p:spTree>
    <p:extLst>
      <p:ext uri="{BB962C8B-B14F-4D97-AF65-F5344CB8AC3E}">
        <p14:creationId xmlns:p14="http://schemas.microsoft.com/office/powerpoint/2010/main" val="16939292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6737" name="Title 1">
            <a:extLst>
              <a:ext uri="{FF2B5EF4-FFF2-40B4-BE49-F238E27FC236}">
                <a16:creationId xmlns:a16="http://schemas.microsoft.com/office/drawing/2014/main" id="{751294A6-D67A-41D9-8860-9D8A4498CC51}"/>
              </a:ext>
            </a:extLst>
          </p:cNvPr>
          <p:cNvSpPr>
            <a:spLocks noGrp="1"/>
          </p:cNvSpPr>
          <p:nvPr>
            <p:ph type="ctrTitle"/>
          </p:nvPr>
        </p:nvSpPr>
        <p:spPr>
          <a:xfrm>
            <a:off x="1394325" y="260879"/>
            <a:ext cx="9372600" cy="2050177"/>
          </a:xfrm>
        </p:spPr>
        <p:txBody>
          <a:bodyPr/>
          <a:lstStyle/>
          <a:p>
            <a:r>
              <a:rPr lang="en-US" altLang="en-US" sz="3174" b="1" dirty="0">
                <a:latin typeface="Gill Sans MT" panose="020B0502020104020203" pitchFamily="34" charset="0"/>
                <a:cs typeface="Gill Sans MT" panose="020B0502020104020203" pitchFamily="34" charset="0"/>
              </a:rPr>
              <a:t>Scoping Impact on Implementation- Number of data collectors.</a:t>
            </a:r>
            <a:br>
              <a:rPr lang="en-US" altLang="en-US" sz="3174" b="1" dirty="0">
                <a:latin typeface="Gill Sans MT" panose="020B0502020104020203" pitchFamily="34" charset="0"/>
                <a:cs typeface="Gill Sans MT" panose="020B0502020104020203" pitchFamily="34" charset="0"/>
              </a:rPr>
            </a:br>
            <a:r>
              <a:rPr lang="en-US" altLang="en-US" sz="3174" b="1" dirty="0">
                <a:latin typeface="Gill Sans MT" panose="020B0502020104020203" pitchFamily="34" charset="0"/>
                <a:cs typeface="Gill Sans MT" panose="020B0502020104020203" pitchFamily="34" charset="0"/>
              </a:rPr>
              <a:t> </a:t>
            </a:r>
            <a:br>
              <a:rPr lang="en-US" altLang="en-US" sz="3200" b="1" dirty="0">
                <a:solidFill>
                  <a:srgbClr val="000000"/>
                </a:solidFill>
                <a:latin typeface="Gill Sans MT" panose="020B0502020104020203" pitchFamily="34" charset="0"/>
                <a:cs typeface="Gill Sans MT" panose="020B0502020104020203" pitchFamily="34" charset="0"/>
              </a:rPr>
            </a:br>
            <a:endParaRPr lang="en-US" altLang="en-US" sz="32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id="{5021CDF7-3160-41CE-89A7-A878FB59876B}"/>
              </a:ext>
            </a:extLst>
          </p:cNvPr>
          <p:cNvSpPr>
            <a:spLocks noGrp="1"/>
          </p:cNvSpPr>
          <p:nvPr>
            <p:ph type="subTitle" idx="1"/>
          </p:nvPr>
        </p:nvSpPr>
        <p:spPr>
          <a:xfrm>
            <a:off x="222780" y="1270995"/>
            <a:ext cx="11715693" cy="6918717"/>
          </a:xfrm>
        </p:spPr>
        <p:txBody>
          <a:bodyPr>
            <a:normAutofit/>
          </a:bodyPr>
          <a:lstStyle/>
          <a:p>
            <a:pPr marL="912778" lvl="1" indent="-455595" algn="l" defTabSz="912778">
              <a:spcBef>
                <a:spcPct val="20000"/>
              </a:spcBef>
              <a:spcAft>
                <a:spcPct val="0"/>
              </a:spcAft>
              <a:buFont typeface="Wingdings" panose="05000000000000000000" pitchFamily="2" charset="2"/>
              <a:buChar char="ü"/>
            </a:pPr>
            <a:r>
              <a:rPr lang="en-US" altLang="en-US" sz="2800" dirty="0">
                <a:solidFill>
                  <a:srgbClr val="000000"/>
                </a:solidFill>
                <a:latin typeface="Gill Sans MT" panose="020B0502020104020203" pitchFamily="34" charset="0"/>
                <a:cs typeface="Gill Sans MT" panose="020B0502020104020203" pitchFamily="34" charset="0"/>
              </a:rPr>
              <a:t>The total number of data collectors and number of data collection teams depend on the assessment scope, time frame, volume of data being collected, and sample size, as well as available budget and other resources and related constraints (e.g. shortage of HR). </a:t>
            </a:r>
          </a:p>
          <a:p>
            <a:pPr marL="912778" lvl="1" indent="-455595" algn="l" defTabSz="912778">
              <a:spcBef>
                <a:spcPct val="20000"/>
              </a:spcBef>
              <a:spcAft>
                <a:spcPct val="0"/>
              </a:spcAft>
              <a:buFont typeface="Wingdings" panose="05000000000000000000" pitchFamily="2" charset="2"/>
              <a:buChar char="ü"/>
            </a:pPr>
            <a:endParaRPr lang="en-US" altLang="en-US" sz="2800" dirty="0">
              <a:solidFill>
                <a:srgbClr val="000000"/>
              </a:solidFill>
              <a:latin typeface="Gill Sans MT" panose="020B0502020104020203" pitchFamily="34" charset="0"/>
              <a:cs typeface="Gill Sans MT" panose="020B0502020104020203" pitchFamily="34" charset="0"/>
            </a:endParaRPr>
          </a:p>
          <a:p>
            <a:pPr marL="912778" lvl="1" indent="-455595" algn="l" defTabSz="912778">
              <a:spcBef>
                <a:spcPct val="20000"/>
              </a:spcBef>
              <a:spcAft>
                <a:spcPct val="0"/>
              </a:spcAft>
              <a:buFont typeface="Wingdings" panose="05000000000000000000" pitchFamily="2" charset="2"/>
              <a:buChar char="ü"/>
            </a:pPr>
            <a:r>
              <a:rPr lang="en-US" altLang="en-US" sz="2800" dirty="0">
                <a:solidFill>
                  <a:srgbClr val="000000"/>
                </a:solidFill>
                <a:latin typeface="Gill Sans MT" panose="020B0502020104020203" pitchFamily="34" charset="0"/>
                <a:cs typeface="Gill Sans MT" panose="020B0502020104020203" pitchFamily="34" charset="0"/>
              </a:rPr>
              <a:t>Other elements that inform the number of data collectors include:</a:t>
            </a:r>
          </a:p>
          <a:p>
            <a:pPr marL="912778" lvl="1" indent="-455595" algn="l" defTabSz="912778">
              <a:spcBef>
                <a:spcPct val="20000"/>
              </a:spcBef>
              <a:spcAft>
                <a:spcPct val="0"/>
              </a:spcAft>
              <a:buFont typeface="Arial" panose="020B0604020202020204" pitchFamily="34" charset="0"/>
              <a:buChar char="•"/>
            </a:pPr>
            <a:r>
              <a:rPr lang="en-US" altLang="en-US" sz="2800" dirty="0">
                <a:solidFill>
                  <a:srgbClr val="000000"/>
                </a:solidFill>
                <a:latin typeface="Gill Sans MT" panose="020B0502020104020203" pitchFamily="34" charset="0"/>
                <a:cs typeface="Gill Sans MT" panose="020B0502020104020203" pitchFamily="34" charset="0"/>
              </a:rPr>
              <a:t>Types of Supply Chain Levels.</a:t>
            </a:r>
          </a:p>
          <a:p>
            <a:pPr marL="912778" lvl="1" indent="-455595" algn="l" defTabSz="912778">
              <a:spcBef>
                <a:spcPct val="20000"/>
              </a:spcBef>
              <a:spcAft>
                <a:spcPct val="0"/>
              </a:spcAft>
              <a:buFont typeface="Arial" panose="020B0604020202020204" pitchFamily="34" charset="0"/>
              <a:buChar char="•"/>
            </a:pPr>
            <a:r>
              <a:rPr lang="en-US" altLang="en-US" sz="2800" dirty="0">
                <a:solidFill>
                  <a:srgbClr val="000000"/>
                </a:solidFill>
                <a:latin typeface="Gill Sans MT" panose="020B0502020104020203" pitchFamily="34" charset="0"/>
                <a:cs typeface="Gill Sans MT" panose="020B0502020104020203" pitchFamily="34" charset="0"/>
              </a:rPr>
              <a:t>Size of facility within sample.</a:t>
            </a:r>
          </a:p>
          <a:p>
            <a:pPr marL="912778" lvl="1" indent="-455595" algn="l" defTabSz="912778">
              <a:spcBef>
                <a:spcPct val="20000"/>
              </a:spcBef>
              <a:spcAft>
                <a:spcPct val="0"/>
              </a:spcAft>
              <a:buFont typeface="Arial" panose="020B0604020202020204" pitchFamily="34" charset="0"/>
              <a:buChar char="•"/>
            </a:pPr>
            <a:r>
              <a:rPr lang="en-US" altLang="en-US" sz="2800" dirty="0">
                <a:solidFill>
                  <a:srgbClr val="000000"/>
                </a:solidFill>
                <a:latin typeface="Gill Sans MT" panose="020B0502020104020203" pitchFamily="34" charset="0"/>
                <a:cs typeface="Gill Sans MT" panose="020B0502020104020203" pitchFamily="34" charset="0"/>
              </a:rPr>
              <a:t>Physical distances between sites.</a:t>
            </a:r>
          </a:p>
          <a:p>
            <a:pPr marL="912778" lvl="1" indent="-455595" algn="l" defTabSz="912778">
              <a:spcBef>
                <a:spcPct val="20000"/>
              </a:spcBef>
              <a:spcAft>
                <a:spcPct val="0"/>
              </a:spcAft>
              <a:buFont typeface="Arial" panose="020B0604020202020204" pitchFamily="34" charset="0"/>
              <a:buChar char="•"/>
            </a:pPr>
            <a:r>
              <a:rPr lang="en-US" altLang="en-US" sz="2800" dirty="0">
                <a:solidFill>
                  <a:srgbClr val="000000"/>
                </a:solidFill>
                <a:latin typeface="Gill Sans MT" panose="020B0502020104020203" pitchFamily="34" charset="0"/>
                <a:cs typeface="Gill Sans MT" panose="020B0502020104020203" pitchFamily="34" charset="0"/>
              </a:rPr>
              <a:t>Time required or available to complete data collection at all sites.</a:t>
            </a:r>
          </a:p>
          <a:p>
            <a:pPr marL="457183" lvl="1" algn="l" defTabSz="912778">
              <a:spcBef>
                <a:spcPct val="20000"/>
              </a:spcBef>
              <a:spcAft>
                <a:spcPct val="0"/>
              </a:spcAft>
            </a:pPr>
            <a:endParaRPr lang="en-US" altLang="en-US" sz="2800" dirty="0">
              <a:solidFill>
                <a:srgbClr val="000000"/>
              </a:solidFill>
              <a:latin typeface="Gill Sans MT" panose="020B0502020104020203" pitchFamily="34" charset="0"/>
              <a:cs typeface="Gill Sans MT" panose="020B0502020104020203" pitchFamily="34" charset="0"/>
            </a:endParaRPr>
          </a:p>
        </p:txBody>
      </p:sp>
      <p:sp>
        <p:nvSpPr>
          <p:cNvPr id="116741" name="Slide Number Placeholder 5">
            <a:extLst>
              <a:ext uri="{FF2B5EF4-FFF2-40B4-BE49-F238E27FC236}">
                <a16:creationId xmlns:a16="http://schemas.microsoft.com/office/drawing/2014/main" id="{C6563947-B032-4D2E-B9D8-0D3CCA9F7DD7}"/>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fld id="{D57E6C2C-33C8-42A9-849F-10E2B795A431}" type="slidenum">
              <a:rPr lang="en-US" altLang="en-US" sz="601">
                <a:solidFill>
                  <a:srgbClr val="635C5B"/>
                </a:solidFill>
                <a:latin typeface="Gill Sans MT" panose="020B0502020104020203" pitchFamily="34" charset="0"/>
              </a:rPr>
              <a:pPr/>
              <a:t>7</a:t>
            </a:fld>
            <a:endParaRPr lang="en-US" altLang="en-US" sz="601" dirty="0">
              <a:solidFill>
                <a:srgbClr val="635C5B"/>
              </a:solidFill>
              <a:latin typeface="Gill Sans MT" panose="020B0502020104020203" pitchFamily="34" charset="0"/>
            </a:endParaRPr>
          </a:p>
        </p:txBody>
      </p:sp>
    </p:spTree>
    <p:extLst>
      <p:ext uri="{BB962C8B-B14F-4D97-AF65-F5344CB8AC3E}">
        <p14:creationId xmlns:p14="http://schemas.microsoft.com/office/powerpoint/2010/main" val="28534161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6737" name="Title 1">
            <a:extLst>
              <a:ext uri="{FF2B5EF4-FFF2-40B4-BE49-F238E27FC236}">
                <a16:creationId xmlns:a16="http://schemas.microsoft.com/office/drawing/2014/main" id="{751294A6-D67A-41D9-8860-9D8A4498CC51}"/>
              </a:ext>
            </a:extLst>
          </p:cNvPr>
          <p:cNvSpPr>
            <a:spLocks noGrp="1"/>
          </p:cNvSpPr>
          <p:nvPr>
            <p:ph type="ctrTitle"/>
          </p:nvPr>
        </p:nvSpPr>
        <p:spPr>
          <a:xfrm>
            <a:off x="1463204" y="161056"/>
            <a:ext cx="9372600" cy="2054152"/>
          </a:xfrm>
        </p:spPr>
        <p:txBody>
          <a:bodyPr/>
          <a:lstStyle/>
          <a:p>
            <a:r>
              <a:rPr lang="en-US" altLang="en-US" sz="3174" b="1" dirty="0">
                <a:latin typeface="Gill Sans MT" panose="020B0502020104020203" pitchFamily="34" charset="0"/>
                <a:cs typeface="Gill Sans MT" panose="020B0502020104020203" pitchFamily="34" charset="0"/>
              </a:rPr>
              <a:t>Scoping Impact on Implementation- Data collection training needs</a:t>
            </a:r>
            <a:br>
              <a:rPr lang="en-US" altLang="en-US" sz="3174" b="1" dirty="0">
                <a:latin typeface="Gill Sans MT" panose="020B0502020104020203" pitchFamily="34" charset="0"/>
                <a:cs typeface="Gill Sans MT" panose="020B0502020104020203" pitchFamily="34" charset="0"/>
              </a:rPr>
            </a:br>
            <a:br>
              <a:rPr lang="en-US" altLang="en-US" sz="3200" b="1" dirty="0">
                <a:solidFill>
                  <a:srgbClr val="000000"/>
                </a:solidFill>
                <a:latin typeface="Gill Sans MT" panose="020B0502020104020203" pitchFamily="34" charset="0"/>
                <a:cs typeface="Gill Sans MT" panose="020B0502020104020203" pitchFamily="34" charset="0"/>
              </a:rPr>
            </a:br>
            <a:endParaRPr lang="en-US" altLang="en-US" sz="32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id="{5021CDF7-3160-41CE-89A7-A878FB59876B}"/>
              </a:ext>
            </a:extLst>
          </p:cNvPr>
          <p:cNvSpPr>
            <a:spLocks noGrp="1"/>
          </p:cNvSpPr>
          <p:nvPr>
            <p:ph type="subTitle" idx="1"/>
          </p:nvPr>
        </p:nvSpPr>
        <p:spPr>
          <a:xfrm>
            <a:off x="-122791" y="1173197"/>
            <a:ext cx="12158271" cy="6918717"/>
          </a:xfrm>
        </p:spPr>
        <p:txBody>
          <a:bodyPr>
            <a:normAutofit/>
          </a:bodyPr>
          <a:lstStyle/>
          <a:p>
            <a:pPr marL="912778" lvl="1" indent="-455595" algn="l" defTabSz="912778">
              <a:spcBef>
                <a:spcPct val="20000"/>
              </a:spcBef>
              <a:spcAft>
                <a:spcPct val="0"/>
              </a:spcAft>
              <a:buFont typeface="Wingdings" panose="05000000000000000000" pitchFamily="2" charset="2"/>
              <a:buChar char="ü"/>
            </a:pPr>
            <a:r>
              <a:rPr lang="en-US" altLang="en-US" sz="2800" dirty="0">
                <a:solidFill>
                  <a:srgbClr val="000000"/>
                </a:solidFill>
                <a:latin typeface="Gill Sans MT" panose="020B0502020104020203" pitchFamily="34" charset="0"/>
                <a:cs typeface="Gill Sans MT" panose="020B0502020104020203" pitchFamily="34" charset="0"/>
              </a:rPr>
              <a:t>The NSCA 2.0 data collection training content and related materials need to be refined or customized to local context or needs and the following:</a:t>
            </a:r>
          </a:p>
          <a:p>
            <a:pPr marL="912778" lvl="1" indent="-455595" algn="l" defTabSz="912778">
              <a:spcBef>
                <a:spcPct val="20000"/>
              </a:spcBef>
              <a:spcAft>
                <a:spcPct val="0"/>
              </a:spcAft>
              <a:buFont typeface="Arial" panose="020B0604020202020204" pitchFamily="34" charset="0"/>
              <a:buChar char="•"/>
            </a:pPr>
            <a:r>
              <a:rPr lang="en-US" altLang="en-US" sz="2645" dirty="0">
                <a:solidFill>
                  <a:srgbClr val="000000"/>
                </a:solidFill>
                <a:latin typeface="Gill Sans MT" panose="020B0502020104020203" pitchFamily="34" charset="0"/>
                <a:cs typeface="Gill Sans MT" panose="020B0502020104020203" pitchFamily="34" charset="0"/>
              </a:rPr>
              <a:t>The right language and terms are used for the country being assessed.</a:t>
            </a:r>
          </a:p>
          <a:p>
            <a:pPr marL="912778" lvl="1" indent="-455595" algn="l" defTabSz="912778">
              <a:spcBef>
                <a:spcPct val="20000"/>
              </a:spcBef>
              <a:spcAft>
                <a:spcPct val="0"/>
              </a:spcAft>
              <a:buFont typeface="Arial" panose="020B0604020202020204" pitchFamily="34" charset="0"/>
              <a:buChar char="•"/>
            </a:pPr>
            <a:r>
              <a:rPr lang="en-US" altLang="en-US" sz="2645" dirty="0">
                <a:solidFill>
                  <a:srgbClr val="000000"/>
                </a:solidFill>
                <a:latin typeface="Gill Sans MT" panose="020B0502020104020203" pitchFamily="34" charset="0"/>
                <a:cs typeface="Gill Sans MT" panose="020B0502020104020203" pitchFamily="34" charset="0"/>
              </a:rPr>
              <a:t>The right functional domains are covered for the levels of the SC system being assessed.</a:t>
            </a:r>
          </a:p>
          <a:p>
            <a:pPr marL="912778" lvl="1" indent="-455595" algn="l" defTabSz="912778">
              <a:spcBef>
                <a:spcPct val="20000"/>
              </a:spcBef>
              <a:spcAft>
                <a:spcPct val="0"/>
              </a:spcAft>
              <a:buFont typeface="Arial" panose="020B0604020202020204" pitchFamily="34" charset="0"/>
              <a:buChar char="•"/>
            </a:pPr>
            <a:r>
              <a:rPr lang="en-US" altLang="en-US" sz="2645" dirty="0">
                <a:solidFill>
                  <a:srgbClr val="000000"/>
                </a:solidFill>
                <a:latin typeface="Gill Sans MT" panose="020B0502020104020203" pitchFamily="34" charset="0"/>
                <a:cs typeface="Gill Sans MT" panose="020B0502020104020203" pitchFamily="34" charset="0"/>
              </a:rPr>
              <a:t>The correct designations of staff to be interviewed at facilities in the site-visit sample are identified.</a:t>
            </a:r>
          </a:p>
          <a:p>
            <a:pPr marL="912778" lvl="1" indent="-455595" algn="l" defTabSz="912778">
              <a:spcBef>
                <a:spcPct val="20000"/>
              </a:spcBef>
              <a:spcAft>
                <a:spcPct val="0"/>
              </a:spcAft>
              <a:buFont typeface="Arial" panose="020B0604020202020204" pitchFamily="34" charset="0"/>
              <a:buChar char="•"/>
            </a:pPr>
            <a:r>
              <a:rPr lang="en-US" altLang="en-US" sz="2645" dirty="0">
                <a:solidFill>
                  <a:srgbClr val="000000"/>
                </a:solidFill>
                <a:latin typeface="Gill Sans MT" panose="020B0502020104020203" pitchFamily="34" charset="0"/>
                <a:cs typeface="Gill Sans MT" panose="020B0502020104020203" pitchFamily="34" charset="0"/>
              </a:rPr>
              <a:t>The list of tracer commodities.</a:t>
            </a:r>
          </a:p>
          <a:p>
            <a:pPr marL="912778" lvl="1" indent="-455595" algn="l" defTabSz="912778">
              <a:spcBef>
                <a:spcPct val="20000"/>
              </a:spcBef>
              <a:spcAft>
                <a:spcPct val="0"/>
              </a:spcAft>
              <a:buFont typeface="Arial" panose="020B0604020202020204" pitchFamily="34" charset="0"/>
              <a:buChar char="•"/>
            </a:pPr>
            <a:r>
              <a:rPr lang="en-US" altLang="en-US" sz="2645" dirty="0">
                <a:solidFill>
                  <a:srgbClr val="000000"/>
                </a:solidFill>
                <a:latin typeface="Gill Sans MT" panose="020B0502020104020203" pitchFamily="34" charset="0"/>
                <a:cs typeface="Gill Sans MT" panose="020B0502020104020203" pitchFamily="34" charset="0"/>
              </a:rPr>
              <a:t>Any additional relevant specific considerations for the context (e.g. MOH/organizational norms, protocol, code of conduct, etiquette, procedures, processes, standards, etc.) to be mindful of during preparations and execution of the assessment</a:t>
            </a:r>
            <a:r>
              <a:rPr lang="en-US" altLang="en-US" sz="2800" dirty="0">
                <a:solidFill>
                  <a:srgbClr val="000000"/>
                </a:solidFill>
                <a:latin typeface="Gill Sans MT" panose="020B0502020104020203" pitchFamily="34" charset="0"/>
                <a:cs typeface="Gill Sans MT" panose="020B0502020104020203" pitchFamily="34" charset="0"/>
              </a:rPr>
              <a:t>.</a:t>
            </a:r>
          </a:p>
        </p:txBody>
      </p:sp>
      <p:sp>
        <p:nvSpPr>
          <p:cNvPr id="116741" name="Slide Number Placeholder 5">
            <a:extLst>
              <a:ext uri="{FF2B5EF4-FFF2-40B4-BE49-F238E27FC236}">
                <a16:creationId xmlns:a16="http://schemas.microsoft.com/office/drawing/2014/main" id="{C6563947-B032-4D2E-B9D8-0D3CCA9F7DD7}"/>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fld id="{D57E6C2C-33C8-42A9-849F-10E2B795A431}" type="slidenum">
              <a:rPr lang="en-US" altLang="en-US" sz="601">
                <a:solidFill>
                  <a:srgbClr val="635C5B"/>
                </a:solidFill>
                <a:latin typeface="Gill Sans MT" panose="020B0502020104020203" pitchFamily="34" charset="0"/>
              </a:rPr>
              <a:pPr/>
              <a:t>8</a:t>
            </a:fld>
            <a:endParaRPr lang="en-US" altLang="en-US" sz="601" dirty="0">
              <a:solidFill>
                <a:srgbClr val="635C5B"/>
              </a:solidFill>
              <a:latin typeface="Gill Sans MT" panose="020B0502020104020203" pitchFamily="34" charset="0"/>
            </a:endParaRPr>
          </a:p>
        </p:txBody>
      </p:sp>
    </p:spTree>
    <p:extLst>
      <p:ext uri="{BB962C8B-B14F-4D97-AF65-F5344CB8AC3E}">
        <p14:creationId xmlns:p14="http://schemas.microsoft.com/office/powerpoint/2010/main" val="30370265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6737" name="Title 1">
            <a:extLst>
              <a:ext uri="{FF2B5EF4-FFF2-40B4-BE49-F238E27FC236}">
                <a16:creationId xmlns:a16="http://schemas.microsoft.com/office/drawing/2014/main" id="{751294A6-D67A-41D9-8860-9D8A4498CC51}"/>
              </a:ext>
            </a:extLst>
          </p:cNvPr>
          <p:cNvSpPr>
            <a:spLocks noGrp="1"/>
          </p:cNvSpPr>
          <p:nvPr>
            <p:ph type="ctrTitle"/>
          </p:nvPr>
        </p:nvSpPr>
        <p:spPr>
          <a:xfrm>
            <a:off x="-195587" y="-159831"/>
            <a:ext cx="12771813" cy="1561710"/>
          </a:xfrm>
        </p:spPr>
        <p:txBody>
          <a:bodyPr/>
          <a:lstStyle/>
          <a:p>
            <a:r>
              <a:rPr lang="en-US" altLang="en-US" sz="3174" b="1" dirty="0">
                <a:latin typeface="Gill Sans MT" panose="020B0502020104020203" pitchFamily="34" charset="0"/>
                <a:cs typeface="Gill Sans MT" panose="020B0502020104020203" pitchFamily="34" charset="0"/>
              </a:rPr>
              <a:t>Scoping Impact on Implementation- Appropriateness of tracer commodity list</a:t>
            </a:r>
            <a:br>
              <a:rPr lang="en-US" altLang="en-US" sz="3200" b="1" dirty="0">
                <a:solidFill>
                  <a:srgbClr val="000000"/>
                </a:solidFill>
                <a:latin typeface="Gill Sans MT" panose="020B0502020104020203" pitchFamily="34" charset="0"/>
                <a:cs typeface="Gill Sans MT" panose="020B0502020104020203" pitchFamily="34" charset="0"/>
              </a:rPr>
            </a:br>
            <a:endParaRPr lang="en-US" altLang="en-US" sz="32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id="{5021CDF7-3160-41CE-89A7-A878FB59876B}"/>
              </a:ext>
            </a:extLst>
          </p:cNvPr>
          <p:cNvSpPr>
            <a:spLocks noGrp="1"/>
          </p:cNvSpPr>
          <p:nvPr>
            <p:ph type="subTitle" idx="1"/>
          </p:nvPr>
        </p:nvSpPr>
        <p:spPr>
          <a:xfrm>
            <a:off x="-528475" y="841288"/>
            <a:ext cx="12771813" cy="6918717"/>
          </a:xfrm>
        </p:spPr>
        <p:txBody>
          <a:bodyPr>
            <a:normAutofit/>
          </a:bodyPr>
          <a:lstStyle/>
          <a:p>
            <a:pPr marL="912778" lvl="1" indent="-455595" algn="l" defTabSz="912778">
              <a:spcBef>
                <a:spcPct val="20000"/>
              </a:spcBef>
              <a:spcAft>
                <a:spcPct val="0"/>
              </a:spcAft>
              <a:buFont typeface="Wingdings" panose="05000000000000000000" pitchFamily="2" charset="2"/>
              <a:buChar char="ü"/>
            </a:pPr>
            <a:r>
              <a:rPr lang="en-US" altLang="en-US" sz="2910" dirty="0">
                <a:solidFill>
                  <a:srgbClr val="000000"/>
                </a:solidFill>
                <a:latin typeface="Gill Sans MT" panose="020B0502020104020203" pitchFamily="34" charset="0"/>
                <a:cs typeface="Gill Sans MT" panose="020B0502020104020203" pitchFamily="34" charset="0"/>
              </a:rPr>
              <a:t>Based on the objectives and scope of the assessment, a list of tracer commodities developed for use in measuring KPIs</a:t>
            </a:r>
          </a:p>
          <a:p>
            <a:pPr marL="912778" lvl="1" indent="-455595" algn="l" defTabSz="912778">
              <a:spcBef>
                <a:spcPct val="20000"/>
              </a:spcBef>
              <a:spcAft>
                <a:spcPct val="0"/>
              </a:spcAft>
              <a:buFont typeface="Wingdings" panose="05000000000000000000" pitchFamily="2" charset="2"/>
              <a:buChar char="ü"/>
            </a:pPr>
            <a:endParaRPr lang="en-US" altLang="en-US" sz="2910" dirty="0">
              <a:solidFill>
                <a:srgbClr val="000000"/>
              </a:solidFill>
              <a:latin typeface="Gill Sans MT" panose="020B0502020104020203" pitchFamily="34" charset="0"/>
              <a:cs typeface="Gill Sans MT" panose="020B0502020104020203" pitchFamily="34" charset="0"/>
            </a:endParaRPr>
          </a:p>
          <a:p>
            <a:pPr marL="912778" lvl="1" indent="-455595" algn="l" defTabSz="912778">
              <a:spcBef>
                <a:spcPct val="20000"/>
              </a:spcBef>
              <a:spcAft>
                <a:spcPct val="0"/>
              </a:spcAft>
              <a:buFont typeface="Wingdings" panose="05000000000000000000" pitchFamily="2" charset="2"/>
              <a:buChar char="ü"/>
            </a:pPr>
            <a:r>
              <a:rPr lang="en-US" altLang="en-US" sz="2910" dirty="0">
                <a:solidFill>
                  <a:srgbClr val="000000"/>
                </a:solidFill>
                <a:latin typeface="Gill Sans MT" panose="020B0502020104020203" pitchFamily="34" charset="0"/>
                <a:cs typeface="Gill Sans MT" panose="020B0502020104020203" pitchFamily="34" charset="0"/>
              </a:rPr>
              <a:t>Stakeholders will review and finalize the list of tracer commodities at the stakeholders/supply chain mapping training</a:t>
            </a:r>
          </a:p>
          <a:p>
            <a:pPr marL="912778" lvl="1" indent="-455595" algn="l" defTabSz="912778">
              <a:spcBef>
                <a:spcPct val="20000"/>
              </a:spcBef>
              <a:spcAft>
                <a:spcPct val="0"/>
              </a:spcAft>
              <a:buFont typeface="Wingdings" panose="05000000000000000000" pitchFamily="2" charset="2"/>
              <a:buChar char="ü"/>
            </a:pPr>
            <a:endParaRPr lang="en-US" altLang="en-US" sz="2910" dirty="0">
              <a:solidFill>
                <a:srgbClr val="000000"/>
              </a:solidFill>
              <a:latin typeface="Gill Sans MT" panose="020B0502020104020203" pitchFamily="34" charset="0"/>
              <a:cs typeface="Gill Sans MT" panose="020B0502020104020203" pitchFamily="34" charset="0"/>
            </a:endParaRPr>
          </a:p>
          <a:p>
            <a:pPr marL="912778" lvl="1" indent="-455595" algn="l" defTabSz="912778">
              <a:spcBef>
                <a:spcPct val="20000"/>
              </a:spcBef>
              <a:spcAft>
                <a:spcPct val="0"/>
              </a:spcAft>
              <a:buFont typeface="Wingdings" panose="05000000000000000000" pitchFamily="2" charset="2"/>
              <a:buChar char="ü"/>
            </a:pPr>
            <a:r>
              <a:rPr lang="en-US" altLang="en-US" sz="2910" dirty="0">
                <a:solidFill>
                  <a:srgbClr val="000000"/>
                </a:solidFill>
                <a:latin typeface="Gill Sans MT" panose="020B0502020104020203" pitchFamily="34" charset="0"/>
                <a:cs typeface="Gill Sans MT" panose="020B0502020104020203" pitchFamily="34" charset="0"/>
              </a:rPr>
              <a:t>Important to also include stakeholders and products from "vertical" (i.e., separate) supply chains that might store commodities in different locations if these vertical supply chains are included in the scope of the assessment.</a:t>
            </a:r>
          </a:p>
          <a:p>
            <a:pPr marL="912778" lvl="1" indent="-455595" algn="l" defTabSz="912778">
              <a:spcBef>
                <a:spcPct val="20000"/>
              </a:spcBef>
              <a:spcAft>
                <a:spcPct val="0"/>
              </a:spcAft>
              <a:buFont typeface="Wingdings" panose="05000000000000000000" pitchFamily="2" charset="2"/>
              <a:buChar char="ü"/>
            </a:pPr>
            <a:endParaRPr lang="en-US" altLang="en-US" sz="2910" dirty="0">
              <a:solidFill>
                <a:srgbClr val="000000"/>
              </a:solidFill>
              <a:latin typeface="Gill Sans MT" panose="020B0502020104020203" pitchFamily="34" charset="0"/>
              <a:cs typeface="Gill Sans MT" panose="020B0502020104020203" pitchFamily="34" charset="0"/>
            </a:endParaRPr>
          </a:p>
          <a:p>
            <a:pPr marL="912778" lvl="1" indent="-455595" algn="l" defTabSz="912778">
              <a:spcBef>
                <a:spcPct val="20000"/>
              </a:spcBef>
              <a:spcAft>
                <a:spcPct val="0"/>
              </a:spcAft>
              <a:buFont typeface="Wingdings" panose="05000000000000000000" pitchFamily="2" charset="2"/>
              <a:buChar char="ü"/>
            </a:pPr>
            <a:r>
              <a:rPr lang="en-US" sz="2910" dirty="0">
                <a:solidFill>
                  <a:schemeClr val="tx1"/>
                </a:solidFill>
              </a:rPr>
              <a:t>Tracer commodities should have been available in country for the previous 12 months (i.e. not a newly introduced commodity)</a:t>
            </a:r>
            <a:endParaRPr lang="en-US" altLang="en-US" sz="2910" dirty="0">
              <a:solidFill>
                <a:schemeClr val="tx1"/>
              </a:solidFill>
              <a:latin typeface="Gill Sans MT" panose="020B0502020104020203" pitchFamily="34" charset="0"/>
              <a:cs typeface="Gill Sans MT" panose="020B0502020104020203" pitchFamily="34" charset="0"/>
            </a:endParaRPr>
          </a:p>
        </p:txBody>
      </p:sp>
      <p:sp>
        <p:nvSpPr>
          <p:cNvPr id="116741" name="Slide Number Placeholder 5">
            <a:extLst>
              <a:ext uri="{FF2B5EF4-FFF2-40B4-BE49-F238E27FC236}">
                <a16:creationId xmlns:a16="http://schemas.microsoft.com/office/drawing/2014/main" id="{C6563947-B032-4D2E-B9D8-0D3CCA9F7DD7}"/>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fld id="{D57E6C2C-33C8-42A9-849F-10E2B795A431}" type="slidenum">
              <a:rPr lang="en-US" altLang="en-US" sz="601">
                <a:solidFill>
                  <a:srgbClr val="635C5B"/>
                </a:solidFill>
                <a:latin typeface="Gill Sans MT" panose="020B0502020104020203" pitchFamily="34" charset="0"/>
              </a:rPr>
              <a:pPr/>
              <a:t>9</a:t>
            </a:fld>
            <a:endParaRPr lang="en-US" altLang="en-US" sz="601" dirty="0">
              <a:solidFill>
                <a:srgbClr val="635C5B"/>
              </a:solidFill>
              <a:latin typeface="Gill Sans MT" panose="020B0502020104020203" pitchFamily="34" charset="0"/>
            </a:endParaRPr>
          </a:p>
        </p:txBody>
      </p:sp>
    </p:spTree>
    <p:extLst>
      <p:ext uri="{BB962C8B-B14F-4D97-AF65-F5344CB8AC3E}">
        <p14:creationId xmlns:p14="http://schemas.microsoft.com/office/powerpoint/2010/main" val="3017522483"/>
      </p:ext>
    </p:extLst>
  </p:cSld>
  <p:clrMapOvr>
    <a:masterClrMapping/>
  </p:clrMapOvr>
</p:sld>
</file>

<file path=ppt/theme/theme1.xml><?xml version="1.0" encoding="utf-8"?>
<a:theme xmlns:a="http://schemas.openxmlformats.org/drawingml/2006/main" name="1_16.9-Template_12.7.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TotalTime>
  <Words>1537</Words>
  <Application>Microsoft Office PowerPoint</Application>
  <PresentationFormat>Widescreen</PresentationFormat>
  <Paragraphs>130</Paragraphs>
  <Slides>13</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Gill Sans MT</vt:lpstr>
      <vt:lpstr>Times</vt:lpstr>
      <vt:lpstr>Wingdings</vt:lpstr>
      <vt:lpstr>1_16.9-Template_12.7.2016</vt:lpstr>
      <vt:lpstr>PowerPoint Presentation</vt:lpstr>
      <vt:lpstr>Scoping outline </vt:lpstr>
      <vt:lpstr>Scoping Objective and Purpose </vt:lpstr>
      <vt:lpstr>Scoping Variables</vt:lpstr>
      <vt:lpstr>Scoping Temporality </vt:lpstr>
      <vt:lpstr>Scoping Impact on Implementation- Definition of sampling approach and sample size.  </vt:lpstr>
      <vt:lpstr>Scoping Impact on Implementation- Number of data collectors.   </vt:lpstr>
      <vt:lpstr>Scoping Impact on Implementation- Data collection training needs  </vt:lpstr>
      <vt:lpstr>Scoping Impact on Implementation- Appropriateness of tracer commodity list </vt:lpstr>
      <vt:lpstr>Scoping Impact on Implementation- Appropriateness of tracer commodity list </vt:lpstr>
      <vt:lpstr>Scoping Impact on Implementation- Time to adapt Survey CTO code.   </vt:lpstr>
      <vt:lpstr>Customizing Data Collection Tool (Master Questionnaire)  </vt:lpstr>
      <vt:lpstr>Customizing Data Collection Tool (Master Questionnaire)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Brian Agbiriogu</cp:lastModifiedBy>
  <cp:revision>11</cp:revision>
  <dcterms:created xsi:type="dcterms:W3CDTF">2018-05-01T03:53:35Z</dcterms:created>
  <dcterms:modified xsi:type="dcterms:W3CDTF">2018-05-30T16:40:31Z</dcterms:modified>
</cp:coreProperties>
</file>