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8" r:id="rId1"/>
  </p:sldMasterIdLst>
  <p:notesMasterIdLst>
    <p:notesMasterId r:id="rId9"/>
  </p:notesMasterIdLst>
  <p:sldIdLst>
    <p:sldId id="292" r:id="rId2"/>
    <p:sldId id="287" r:id="rId3"/>
    <p:sldId id="388" r:id="rId4"/>
    <p:sldId id="386" r:id="rId5"/>
    <p:sldId id="387" r:id="rId6"/>
    <p:sldId id="389" r:id="rId7"/>
    <p:sldId id="390"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ian Agbiriogu" initials="BA" lastIdx="3"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512" autoAdjust="0"/>
    <p:restoredTop sz="79663" autoAdjust="0"/>
  </p:normalViewPr>
  <p:slideViewPr>
    <p:cSldViewPr snapToGrid="0">
      <p:cViewPr varScale="1">
        <p:scale>
          <a:sx n="66" d="100"/>
          <a:sy n="66" d="100"/>
        </p:scale>
        <p:origin x="-1037" y="-91"/>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5/23/2018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xmlns="" id="{887356D5-B679-4B76-990F-C498B30F4108}"/>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a16="http://schemas.microsoft.com/office/drawing/2014/main" xmlns="" id="{9790DC73-9985-4FCB-B6FF-72DFEB7181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40964" name="Slide Number Placeholder 3">
            <a:extLst>
              <a:ext uri="{FF2B5EF4-FFF2-40B4-BE49-F238E27FC236}">
                <a16:creationId xmlns:a16="http://schemas.microsoft.com/office/drawing/2014/main" xmlns="" id="{DC4F3A58-E806-4DE4-BC23-8728964E4A9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872BA43-7AC7-4C85-A475-09DD78EA8C9A}"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3552789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that these objectives align</a:t>
            </a:r>
            <a:r>
              <a:rPr lang="en-US" baseline="0" dirty="0"/>
              <a:t> with the Primary and Secondary Objectives of the NSCA 2.0:</a:t>
            </a:r>
          </a:p>
          <a:p>
            <a:r>
              <a:rPr lang="en-US" sz="1200" b="1" kern="1200" dirty="0">
                <a:solidFill>
                  <a:schemeClr val="tx1"/>
                </a:solidFill>
                <a:effectLst/>
                <a:latin typeface="+mn-lt"/>
                <a:ea typeface="+mn-ea"/>
                <a:cs typeface="+mn-cs"/>
              </a:rPr>
              <a:t>Primary Objective</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Inform and guide supply chain country and donor investments.  Identify and prioritize poor performing areas in the [public] health supply chain. Monitor the impact of specific supply chain improvement activities and/or investments.</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Secondary Objective</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Measure supply chain performance and capability. Identify bottlenecks and gaps across the supply chain. Monitor progress over time and against national performance indicator targets.  </a:t>
            </a:r>
          </a:p>
          <a:p>
            <a:r>
              <a:rPr lang="en-US" sz="1200" kern="1200" dirty="0">
                <a:solidFill>
                  <a:schemeClr val="tx1"/>
                </a:solidFill>
                <a:effectLst/>
                <a:latin typeface="+mn-lt"/>
                <a:ea typeface="+mn-ea"/>
                <a:cs typeface="+mn-cs"/>
              </a:rPr>
              <a:t>Inform country strategic planning and performance management processes. Inform national supply chain policies and decisions with data on broadly accepted metrics and analytics.</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4A558B-E4E9-A94A-B9C1-029E46A76AB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442665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Primary</a:t>
            </a:r>
            <a:r>
              <a:rPr lang="en-US" baseline="0" dirty="0"/>
              <a:t> audience is the national stakeholders. This includes government, parastatal and partners/donors, at both the national and sub-national levels. Other stakeholders will also have an interest or “stake” in the results and subsequent plans. </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4A558B-E4E9-A94A-B9C1-029E46A76AB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30090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NSCA in-country</a:t>
            </a:r>
            <a:r>
              <a:rPr lang="en-US" baseline="0" dirty="0"/>
              <a:t> Reporting and Dissemination p</a:t>
            </a:r>
            <a:r>
              <a:rPr lang="en-US" dirty="0"/>
              <a:t>rocess</a:t>
            </a:r>
            <a:r>
              <a:rPr lang="en-US" baseline="0" dirty="0"/>
              <a:t> is typically structured around a series of stakeholder meetings (initial debrief after the conclusion of the data collection, a final workshop or workshops that present the detailed results and collect final input before finishing the deliverables) and assessment deliverables or “outputs”. Stakeholder Engagement at all steps of the NSCA process is critical to ensure buy-in to the results and that actions are taken based on the results. NSCA reporting and dissemination should not rely solely on workshops and reports, but also include direct engagement with key stakeholders and audiences. The overarching purpose of reporting and dissemination in-country is to lead to actions to strengthen the supply chain. NSCA outputs are intended to go beyond the standard technical reports and various templates have been created to support various purposes and actions that may be needed. </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4A558B-E4E9-A94A-B9C1-029E46A76AB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941183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International</a:t>
            </a:r>
            <a:r>
              <a:rPr lang="en-US" baseline="0" dirty="0"/>
              <a:t> stakeholders in global health are also likely to be interested in the results and subsequent actions, including any non-local funders of the study, other donors and UN agencies working in health, partnerships and initiatives (e.g., ISG, StopTB, GFF, FP2020, People that Deliver), and regional bodies (e.g., WAHO, SADC, WHO-AFRO). USAID would always be interested in being informed of the results of NSCAs. </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4A558B-E4E9-A94A-B9C1-029E46A76AB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748725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Publication</a:t>
            </a:r>
            <a:r>
              <a:rPr lang="en-US" baseline="0" dirty="0"/>
              <a:t> on the Development Experience Clearinghouse can be found through google. </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4A558B-E4E9-A94A-B9C1-029E46A76AB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418406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ED43D48-BA6D-044B-863E-6AA2EE913DA4}" type="datetimeFigureOut">
              <a:rPr lang="en-US" smtClean="0"/>
              <a:t>5/23/2018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2782612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5/23/2018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2885082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5/23/2018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1227001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3_Red/Gray 1 Content">
  <p:cSld name="3_Red/Gray 1 Content">
    <p:bg>
      <p:bgPr>
        <a:solidFill>
          <a:schemeClr val="lt1"/>
        </a:solidFill>
        <a:effectLst/>
      </p:bgPr>
    </p:bg>
    <p:spTree>
      <p:nvGrpSpPr>
        <p:cNvPr id="1" name="Shape 137"/>
        <p:cNvGrpSpPr/>
        <p:nvPr/>
      </p:nvGrpSpPr>
      <p:grpSpPr>
        <a:xfrm>
          <a:off x="0" y="0"/>
          <a:ext cx="0" cy="0"/>
          <a:chOff x="0" y="0"/>
          <a:chExt cx="0" cy="0"/>
        </a:xfrm>
      </p:grpSpPr>
      <p:sp>
        <p:nvSpPr>
          <p:cNvPr id="138" name="Shape 138"/>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39" name="Shape 139"/>
          <p:cNvSpPr txBox="1">
            <a:spLocks noGrp="1"/>
          </p:cNvSpPr>
          <p:nvPr>
            <p:ph type="title"/>
          </p:nvPr>
        </p:nvSpPr>
        <p:spPr>
          <a:xfrm>
            <a:off x="914805" y="903315"/>
            <a:ext cx="10363200" cy="610653"/>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
        <p:nvSpPr>
          <p:cNvPr id="140" name="Shape 140"/>
          <p:cNvSpPr txBox="1">
            <a:spLocks noGrp="1"/>
          </p:cNvSpPr>
          <p:nvPr>
            <p:ph type="body" idx="1"/>
          </p:nvPr>
        </p:nvSpPr>
        <p:spPr>
          <a:xfrm>
            <a:off x="914400" y="1715549"/>
            <a:ext cx="10363200" cy="4233230"/>
          </a:xfrm>
          <a:prstGeom prst="rect">
            <a:avLst/>
          </a:prstGeom>
          <a:noFill/>
          <a:ln>
            <a:noFill/>
          </a:ln>
        </p:spPr>
        <p:txBody>
          <a:bodyPr spcFirstLastPara="1" wrap="square" lIns="91425" tIns="91425" rIns="91425" bIns="91425" anchor="t" anchorCtr="0"/>
          <a:lstStyle>
            <a:lvl1pPr marL="604738" marR="0" lvl="0" indent="-470352" algn="l" rtl="0">
              <a:lnSpc>
                <a:spcPct val="100000"/>
              </a:lnSpc>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423"/>
              </a:spcBef>
              <a:spcAft>
                <a:spcPts val="0"/>
              </a:spcAft>
              <a:buClr>
                <a:srgbClr val="6C6463"/>
              </a:buClr>
              <a:buSzPts val="1400"/>
              <a:buChar char="–"/>
              <a:defRPr b="0" i="0" u="none" strike="noStrike" cap="none">
                <a:solidFill>
                  <a:srgbClr val="6C6463"/>
                </a:solidFill>
              </a:defRPr>
            </a:lvl4pPr>
            <a:lvl5pPr marL="3023692" marR="0" lvl="4" indent="-403159" algn="l" rtl="0">
              <a:spcBef>
                <a:spcPts val="370"/>
              </a:spcBef>
              <a:spcAft>
                <a:spcPts val="0"/>
              </a:spcAft>
              <a:buClr>
                <a:srgbClr val="6C6463"/>
              </a:buClr>
              <a:buSzPts val="1200"/>
              <a:buChar char="»"/>
              <a:defRPr b="0" i="0" u="none" strike="noStrike" cap="none">
                <a:solidFill>
                  <a:srgbClr val="6C6463"/>
                </a:solidFill>
              </a:defRPr>
            </a:lvl5pPr>
            <a:lvl6pPr marL="3628431" marR="0" lvl="5" indent="-403159" algn="l" rtl="0">
              <a:spcBef>
                <a:spcPts val="529"/>
              </a:spcBef>
              <a:spcAft>
                <a:spcPts val="0"/>
              </a:spcAft>
              <a:buClr>
                <a:srgbClr val="6C6463"/>
              </a:buClr>
              <a:buSzPts val="1200"/>
              <a:buChar char="•"/>
              <a:defRPr b="0" i="0" u="none" strike="noStrike" cap="none">
                <a:solidFill>
                  <a:srgbClr val="6C6463"/>
                </a:solidFill>
              </a:defRPr>
            </a:lvl6pPr>
            <a:lvl7pPr marL="4233169" marR="0" lvl="6" indent="-403159" algn="l" rtl="0">
              <a:spcBef>
                <a:spcPts val="529"/>
              </a:spcBef>
              <a:spcAft>
                <a:spcPts val="0"/>
              </a:spcAft>
              <a:buClr>
                <a:srgbClr val="6C6463"/>
              </a:buClr>
              <a:buSzPts val="1200"/>
              <a:buChar char="•"/>
              <a:defRPr b="0" i="0" u="none" strike="noStrike" cap="none">
                <a:solidFill>
                  <a:srgbClr val="6C6463"/>
                </a:solidFill>
              </a:defRPr>
            </a:lvl7pPr>
            <a:lvl8pPr marL="4837908" marR="0" lvl="7" indent="-403159" algn="l" rtl="0">
              <a:spcBef>
                <a:spcPts val="529"/>
              </a:spcBef>
              <a:spcAft>
                <a:spcPts val="0"/>
              </a:spcAft>
              <a:buClr>
                <a:srgbClr val="6C6463"/>
              </a:buClr>
              <a:buSzPts val="1200"/>
              <a:buChar char="•"/>
              <a:defRPr b="0" i="0" u="none" strike="noStrike" cap="none">
                <a:solidFill>
                  <a:srgbClr val="6C6463"/>
                </a:solidFill>
              </a:defRPr>
            </a:lvl8pPr>
            <a:lvl9pPr marL="5442646" marR="0" lvl="8" indent="-403159" algn="l" rtl="0">
              <a:spcBef>
                <a:spcPts val="529"/>
              </a:spcBef>
              <a:spcAft>
                <a:spcPts val="0"/>
              </a:spcAft>
              <a:buClr>
                <a:srgbClr val="6C6463"/>
              </a:buClr>
              <a:buSzPts val="1200"/>
              <a:buChar char="•"/>
              <a:defRPr b="0" i="0" u="none" strike="noStrike" cap="none">
                <a:solidFill>
                  <a:srgbClr val="6C6463"/>
                </a:solidFill>
              </a:defRPr>
            </a:lvl9pPr>
          </a:lstStyle>
          <a:p>
            <a:endParaRPr/>
          </a:p>
        </p:txBody>
      </p:sp>
    </p:spTree>
    <p:extLst>
      <p:ext uri="{BB962C8B-B14F-4D97-AF65-F5344CB8AC3E}">
        <p14:creationId xmlns:p14="http://schemas.microsoft.com/office/powerpoint/2010/main" val="25114905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2_Red/Gray 1 Content">
  <p:cSld name="2_Red/Gray 1 Content">
    <p:bg>
      <p:bgPr>
        <a:solidFill>
          <a:srgbClr val="E7E7E5"/>
        </a:solidFill>
        <a:effectLst/>
      </p:bgPr>
    </p:bg>
    <p:spTree>
      <p:nvGrpSpPr>
        <p:cNvPr id="1" name="Shape 108"/>
        <p:cNvGrpSpPr/>
        <p:nvPr/>
      </p:nvGrpSpPr>
      <p:grpSpPr>
        <a:xfrm>
          <a:off x="0" y="0"/>
          <a:ext cx="0" cy="0"/>
          <a:chOff x="0" y="0"/>
          <a:chExt cx="0" cy="0"/>
        </a:xfrm>
      </p:grpSpPr>
      <p:sp>
        <p:nvSpPr>
          <p:cNvPr id="109" name="Shape 109"/>
          <p:cNvSpPr txBox="1">
            <a:spLocks noGrp="1"/>
          </p:cNvSpPr>
          <p:nvPr>
            <p:ph type="sldNum" idx="12"/>
          </p:nvPr>
        </p:nvSpPr>
        <p:spPr>
          <a:xfrm>
            <a:off x="9144000" y="6406192"/>
            <a:ext cx="2844800" cy="246026"/>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10" name="Shape 110"/>
          <p:cNvSpPr txBox="1">
            <a:spLocks noGrp="1"/>
          </p:cNvSpPr>
          <p:nvPr>
            <p:ph type="title"/>
          </p:nvPr>
        </p:nvSpPr>
        <p:spPr>
          <a:xfrm>
            <a:off x="914805" y="903315"/>
            <a:ext cx="10363200" cy="610653"/>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
        <p:nvSpPr>
          <p:cNvPr id="111" name="Shape 111"/>
          <p:cNvSpPr txBox="1">
            <a:spLocks noGrp="1"/>
          </p:cNvSpPr>
          <p:nvPr>
            <p:ph type="body" idx="1"/>
          </p:nvPr>
        </p:nvSpPr>
        <p:spPr>
          <a:xfrm>
            <a:off x="914400" y="1715549"/>
            <a:ext cx="10363200" cy="4233230"/>
          </a:xfrm>
          <a:prstGeom prst="rect">
            <a:avLst/>
          </a:prstGeom>
          <a:noFill/>
          <a:ln>
            <a:noFill/>
          </a:ln>
        </p:spPr>
        <p:txBody>
          <a:bodyPr spcFirstLastPara="1" wrap="square" lIns="91425" tIns="91425" rIns="91425" bIns="91425" anchor="t" anchorCtr="0"/>
          <a:lstStyle>
            <a:lvl1pPr marL="604738" marR="0" lvl="0" indent="-470352" algn="l" rtl="0">
              <a:lnSpc>
                <a:spcPct val="100000"/>
              </a:lnSpc>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423"/>
              </a:spcBef>
              <a:spcAft>
                <a:spcPts val="0"/>
              </a:spcAft>
              <a:buClr>
                <a:srgbClr val="6C6463"/>
              </a:buClr>
              <a:buSzPts val="1400"/>
              <a:buChar char="–"/>
              <a:defRPr b="0" i="0" u="none" strike="noStrike" cap="none">
                <a:solidFill>
                  <a:srgbClr val="6C6463"/>
                </a:solidFill>
              </a:defRPr>
            </a:lvl4pPr>
            <a:lvl5pPr marL="3023692" marR="0" lvl="4" indent="-403159" algn="l" rtl="0">
              <a:spcBef>
                <a:spcPts val="370"/>
              </a:spcBef>
              <a:spcAft>
                <a:spcPts val="0"/>
              </a:spcAft>
              <a:buClr>
                <a:srgbClr val="6C6463"/>
              </a:buClr>
              <a:buSzPts val="1200"/>
              <a:buChar char="»"/>
              <a:defRPr b="0" i="0" u="none" strike="noStrike" cap="none">
                <a:solidFill>
                  <a:srgbClr val="6C6463"/>
                </a:solidFill>
              </a:defRPr>
            </a:lvl5pPr>
            <a:lvl6pPr marL="3628431" marR="0" lvl="5" indent="-403159" algn="l" rtl="0">
              <a:spcBef>
                <a:spcPts val="529"/>
              </a:spcBef>
              <a:spcAft>
                <a:spcPts val="0"/>
              </a:spcAft>
              <a:buClr>
                <a:srgbClr val="6C6463"/>
              </a:buClr>
              <a:buSzPts val="1200"/>
              <a:buChar char="•"/>
              <a:defRPr b="0" i="0" u="none" strike="noStrike" cap="none">
                <a:solidFill>
                  <a:srgbClr val="6C6463"/>
                </a:solidFill>
              </a:defRPr>
            </a:lvl6pPr>
            <a:lvl7pPr marL="4233169" marR="0" lvl="6" indent="-403159" algn="l" rtl="0">
              <a:spcBef>
                <a:spcPts val="529"/>
              </a:spcBef>
              <a:spcAft>
                <a:spcPts val="0"/>
              </a:spcAft>
              <a:buClr>
                <a:srgbClr val="6C6463"/>
              </a:buClr>
              <a:buSzPts val="1200"/>
              <a:buChar char="•"/>
              <a:defRPr b="0" i="0" u="none" strike="noStrike" cap="none">
                <a:solidFill>
                  <a:srgbClr val="6C6463"/>
                </a:solidFill>
              </a:defRPr>
            </a:lvl7pPr>
            <a:lvl8pPr marL="4837908" marR="0" lvl="7" indent="-403159" algn="l" rtl="0">
              <a:spcBef>
                <a:spcPts val="529"/>
              </a:spcBef>
              <a:spcAft>
                <a:spcPts val="0"/>
              </a:spcAft>
              <a:buClr>
                <a:srgbClr val="6C6463"/>
              </a:buClr>
              <a:buSzPts val="1200"/>
              <a:buChar char="•"/>
              <a:defRPr b="0" i="0" u="none" strike="noStrike" cap="none">
                <a:solidFill>
                  <a:srgbClr val="6C6463"/>
                </a:solidFill>
              </a:defRPr>
            </a:lvl8pPr>
            <a:lvl9pPr marL="5442646" marR="0" lvl="8" indent="-403159" algn="l" rtl="0">
              <a:spcBef>
                <a:spcPts val="529"/>
              </a:spcBef>
              <a:spcAft>
                <a:spcPts val="0"/>
              </a:spcAft>
              <a:buClr>
                <a:srgbClr val="6C6463"/>
              </a:buClr>
              <a:buSzPts val="1200"/>
              <a:buChar char="•"/>
              <a:defRPr b="0" i="0" u="none" strike="noStrike" cap="none">
                <a:solidFill>
                  <a:srgbClr val="6C6463"/>
                </a:solidFill>
              </a:defRPr>
            </a:lvl9pPr>
          </a:lstStyle>
          <a:p>
            <a:endParaRPr/>
          </a:p>
        </p:txBody>
      </p:sp>
    </p:spTree>
    <p:extLst>
      <p:ext uri="{BB962C8B-B14F-4D97-AF65-F5344CB8AC3E}">
        <p14:creationId xmlns:p14="http://schemas.microsoft.com/office/powerpoint/2010/main" val="35423268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3_Red/Gray 2 Content">
  <p:cSld name="3_Red/Gray 2 Content">
    <p:bg>
      <p:bgPr>
        <a:solidFill>
          <a:schemeClr val="lt1"/>
        </a:solidFill>
        <a:effectLst/>
      </p:bgPr>
    </p:bg>
    <p:spTree>
      <p:nvGrpSpPr>
        <p:cNvPr id="1" name="Shape 141"/>
        <p:cNvGrpSpPr/>
        <p:nvPr/>
      </p:nvGrpSpPr>
      <p:grpSpPr>
        <a:xfrm>
          <a:off x="0" y="0"/>
          <a:ext cx="0" cy="0"/>
          <a:chOff x="0" y="0"/>
          <a:chExt cx="0" cy="0"/>
        </a:xfrm>
      </p:grpSpPr>
      <p:sp>
        <p:nvSpPr>
          <p:cNvPr id="142" name="Shape 142"/>
          <p:cNvSpPr txBox="1">
            <a:spLocks noGrp="1"/>
          </p:cNvSpPr>
          <p:nvPr>
            <p:ph type="body" idx="1"/>
          </p:nvPr>
        </p:nvSpPr>
        <p:spPr>
          <a:xfrm>
            <a:off x="914805" y="1715549"/>
            <a:ext cx="5079595" cy="4233230"/>
          </a:xfrm>
          <a:prstGeom prst="rect">
            <a:avLst/>
          </a:prstGeom>
          <a:noFill/>
          <a:ln>
            <a:noFill/>
          </a:ln>
        </p:spPr>
        <p:txBody>
          <a:bodyPr spcFirstLastPara="1" wrap="square" lIns="91425" tIns="91425" rIns="91425" bIns="91425" anchor="t" anchorCtr="0"/>
          <a:lstStyle>
            <a:lvl1pPr marL="604738" marR="0" lvl="0" indent="-470352" algn="l" rtl="0">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370"/>
              </a:spcBef>
              <a:spcAft>
                <a:spcPts val="0"/>
              </a:spcAft>
              <a:buClr>
                <a:srgbClr val="6C6463"/>
              </a:buClr>
              <a:buSzPts val="1400"/>
              <a:buChar char="–"/>
              <a:defRPr b="0" i="0" u="none" strike="noStrike" cap="none">
                <a:solidFill>
                  <a:srgbClr val="6C6463"/>
                </a:solidFill>
              </a:defRPr>
            </a:lvl4pPr>
            <a:lvl5pPr marL="3023692" marR="0" lvl="4" indent="-403159" algn="l" rtl="0">
              <a:spcBef>
                <a:spcPts val="423"/>
              </a:spcBef>
              <a:spcAft>
                <a:spcPts val="0"/>
              </a:spcAft>
              <a:buClr>
                <a:srgbClr val="6C6463"/>
              </a:buClr>
              <a:buSzPts val="1200"/>
              <a:buChar char="»"/>
              <a:defRPr b="0" i="0" u="none" strike="noStrike" cap="none">
                <a:solidFill>
                  <a:srgbClr val="6C6463"/>
                </a:solidFill>
              </a:defRPr>
            </a:lvl5pPr>
            <a:lvl6pPr marL="3628431" marR="0" lvl="5" indent="-403159" algn="l" rtl="0">
              <a:spcBef>
                <a:spcPts val="476"/>
              </a:spcBef>
              <a:spcAft>
                <a:spcPts val="0"/>
              </a:spcAft>
              <a:buClr>
                <a:srgbClr val="6C6463"/>
              </a:buClr>
              <a:buSzPts val="1200"/>
              <a:buChar char="•"/>
              <a:defRPr b="0" i="0" u="none" strike="noStrike" cap="none">
                <a:solidFill>
                  <a:srgbClr val="6C6463"/>
                </a:solidFill>
              </a:defRPr>
            </a:lvl6pPr>
            <a:lvl7pPr marL="4233169" marR="0" lvl="6" indent="-403159" algn="l" rtl="0">
              <a:spcBef>
                <a:spcPts val="476"/>
              </a:spcBef>
              <a:spcAft>
                <a:spcPts val="0"/>
              </a:spcAft>
              <a:buClr>
                <a:srgbClr val="6C6463"/>
              </a:buClr>
              <a:buSzPts val="1200"/>
              <a:buChar char="•"/>
              <a:defRPr b="0" i="0" u="none" strike="noStrike" cap="none">
                <a:solidFill>
                  <a:srgbClr val="6C6463"/>
                </a:solidFill>
              </a:defRPr>
            </a:lvl7pPr>
            <a:lvl8pPr marL="4837908" marR="0" lvl="7" indent="-403159" algn="l" rtl="0">
              <a:spcBef>
                <a:spcPts val="476"/>
              </a:spcBef>
              <a:spcAft>
                <a:spcPts val="0"/>
              </a:spcAft>
              <a:buClr>
                <a:srgbClr val="6C6463"/>
              </a:buClr>
              <a:buSzPts val="1200"/>
              <a:buChar char="•"/>
              <a:defRPr b="0" i="0" u="none" strike="noStrike" cap="none">
                <a:solidFill>
                  <a:srgbClr val="6C6463"/>
                </a:solidFill>
              </a:defRPr>
            </a:lvl8pPr>
            <a:lvl9pPr marL="5442646" marR="0" lvl="8" indent="-403159" algn="l" rtl="0">
              <a:spcBef>
                <a:spcPts val="476"/>
              </a:spcBef>
              <a:spcAft>
                <a:spcPts val="0"/>
              </a:spcAft>
              <a:buClr>
                <a:srgbClr val="6C6463"/>
              </a:buClr>
              <a:buSzPts val="1200"/>
              <a:buChar char="•"/>
              <a:defRPr b="0" i="0" u="none" strike="noStrike" cap="none">
                <a:solidFill>
                  <a:srgbClr val="6C6463"/>
                </a:solidFill>
              </a:defRPr>
            </a:lvl9pPr>
          </a:lstStyle>
          <a:p>
            <a:endParaRPr/>
          </a:p>
        </p:txBody>
      </p:sp>
      <p:sp>
        <p:nvSpPr>
          <p:cNvPr id="143" name="Shape 143"/>
          <p:cNvSpPr txBox="1">
            <a:spLocks noGrp="1"/>
          </p:cNvSpPr>
          <p:nvPr>
            <p:ph type="body" idx="2"/>
          </p:nvPr>
        </p:nvSpPr>
        <p:spPr>
          <a:xfrm>
            <a:off x="6197600" y="1715549"/>
            <a:ext cx="5080405" cy="4233230"/>
          </a:xfrm>
          <a:prstGeom prst="rect">
            <a:avLst/>
          </a:prstGeom>
          <a:noFill/>
          <a:ln>
            <a:noFill/>
          </a:ln>
        </p:spPr>
        <p:txBody>
          <a:bodyPr spcFirstLastPara="1" wrap="square" lIns="91425" tIns="91425" rIns="91425" bIns="91425" anchor="t" anchorCtr="0"/>
          <a:lstStyle>
            <a:lvl1pPr marL="604738" marR="0" lvl="0" indent="-470352" algn="l" rtl="0">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370"/>
              </a:spcBef>
              <a:spcAft>
                <a:spcPts val="0"/>
              </a:spcAft>
              <a:buClr>
                <a:srgbClr val="6C6463"/>
              </a:buClr>
              <a:buSzPts val="1400"/>
              <a:buChar char="–"/>
              <a:defRPr b="0" i="0" u="none" strike="noStrike" cap="none">
                <a:solidFill>
                  <a:srgbClr val="6C6463"/>
                </a:solidFill>
              </a:defRPr>
            </a:lvl4pPr>
            <a:lvl5pPr marL="3023692" marR="0" lvl="4" indent="-403159" algn="l" rtl="0">
              <a:spcBef>
                <a:spcPts val="423"/>
              </a:spcBef>
              <a:spcAft>
                <a:spcPts val="0"/>
              </a:spcAft>
              <a:buClr>
                <a:srgbClr val="6C6463"/>
              </a:buClr>
              <a:buSzPts val="1200"/>
              <a:buChar char="»"/>
              <a:defRPr b="0" i="0" u="none" strike="noStrike" cap="none">
                <a:solidFill>
                  <a:srgbClr val="6C6463"/>
                </a:solidFill>
              </a:defRPr>
            </a:lvl5pPr>
            <a:lvl6pPr marL="3628431" marR="0" lvl="5" indent="-403159" algn="l" rtl="0">
              <a:spcBef>
                <a:spcPts val="476"/>
              </a:spcBef>
              <a:spcAft>
                <a:spcPts val="0"/>
              </a:spcAft>
              <a:buClr>
                <a:srgbClr val="6C6463"/>
              </a:buClr>
              <a:buSzPts val="1200"/>
              <a:buChar char="•"/>
              <a:defRPr b="0" i="0" u="none" strike="noStrike" cap="none">
                <a:solidFill>
                  <a:srgbClr val="6C6463"/>
                </a:solidFill>
              </a:defRPr>
            </a:lvl6pPr>
            <a:lvl7pPr marL="4233169" marR="0" lvl="6" indent="-403159" algn="l" rtl="0">
              <a:spcBef>
                <a:spcPts val="476"/>
              </a:spcBef>
              <a:spcAft>
                <a:spcPts val="0"/>
              </a:spcAft>
              <a:buClr>
                <a:srgbClr val="6C6463"/>
              </a:buClr>
              <a:buSzPts val="1200"/>
              <a:buChar char="•"/>
              <a:defRPr b="0" i="0" u="none" strike="noStrike" cap="none">
                <a:solidFill>
                  <a:srgbClr val="6C6463"/>
                </a:solidFill>
              </a:defRPr>
            </a:lvl7pPr>
            <a:lvl8pPr marL="4837908" marR="0" lvl="7" indent="-403159" algn="l" rtl="0">
              <a:spcBef>
                <a:spcPts val="476"/>
              </a:spcBef>
              <a:spcAft>
                <a:spcPts val="0"/>
              </a:spcAft>
              <a:buClr>
                <a:srgbClr val="6C6463"/>
              </a:buClr>
              <a:buSzPts val="1200"/>
              <a:buChar char="•"/>
              <a:defRPr b="0" i="0" u="none" strike="noStrike" cap="none">
                <a:solidFill>
                  <a:srgbClr val="6C6463"/>
                </a:solidFill>
              </a:defRPr>
            </a:lvl8pPr>
            <a:lvl9pPr marL="5442646" marR="0" lvl="8" indent="-403159" algn="l" rtl="0">
              <a:spcBef>
                <a:spcPts val="476"/>
              </a:spcBef>
              <a:spcAft>
                <a:spcPts val="0"/>
              </a:spcAft>
              <a:buClr>
                <a:srgbClr val="6C6463"/>
              </a:buClr>
              <a:buSzPts val="1200"/>
              <a:buChar char="•"/>
              <a:defRPr b="0" i="0" u="none" strike="noStrike" cap="none">
                <a:solidFill>
                  <a:srgbClr val="6C6463"/>
                </a:solidFill>
              </a:defRPr>
            </a:lvl9pPr>
          </a:lstStyle>
          <a:p>
            <a:endParaRPr/>
          </a:p>
        </p:txBody>
      </p:sp>
      <p:sp>
        <p:nvSpPr>
          <p:cNvPr id="144" name="Shape 144"/>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45" name="Shape 145"/>
          <p:cNvSpPr txBox="1">
            <a:spLocks noGrp="1"/>
          </p:cNvSpPr>
          <p:nvPr>
            <p:ph type="title"/>
          </p:nvPr>
        </p:nvSpPr>
        <p:spPr>
          <a:xfrm>
            <a:off x="914805" y="898413"/>
            <a:ext cx="10363200" cy="615554"/>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Tree>
    <p:extLst>
      <p:ext uri="{BB962C8B-B14F-4D97-AF65-F5344CB8AC3E}">
        <p14:creationId xmlns:p14="http://schemas.microsoft.com/office/powerpoint/2010/main" val="15989792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5/23/2018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0485115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ED43D48-BA6D-044B-863E-6AA2EE913DA4}" type="datetimeFigureOut">
              <a:rPr lang="en-US" smtClean="0"/>
              <a:t>5/23/2018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1439288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ED43D48-BA6D-044B-863E-6AA2EE913DA4}" type="datetimeFigureOut">
              <a:rPr lang="en-US" smtClean="0"/>
              <a:t>5/23/2018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39403975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ED43D48-BA6D-044B-863E-6AA2EE913DA4}" type="datetimeFigureOut">
              <a:rPr lang="en-US" smtClean="0"/>
              <a:t>5/23/2018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5478870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ED43D48-BA6D-044B-863E-6AA2EE913DA4}" type="datetimeFigureOut">
              <a:rPr lang="en-US" smtClean="0"/>
              <a:t>5/23/2018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136087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D43D48-BA6D-044B-863E-6AA2EE913DA4}" type="datetimeFigureOut">
              <a:rPr lang="en-US" smtClean="0"/>
              <a:t>5/23/2018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24493227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D43D48-BA6D-044B-863E-6AA2EE913DA4}" type="datetimeFigureOut">
              <a:rPr lang="en-US" smtClean="0"/>
              <a:t>5/23/2018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995805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D43D48-BA6D-044B-863E-6AA2EE913DA4}" type="datetimeFigureOut">
              <a:rPr lang="en-US" smtClean="0"/>
              <a:t>5/23/2018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26797023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D43D48-BA6D-044B-863E-6AA2EE913DA4}" type="datetimeFigureOut">
              <a:rPr lang="en-US" smtClean="0"/>
              <a:t>5/23/2018</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50220C-33F2-1C43-9667-1F7049FE1F3D}" type="slidenum">
              <a:rPr lang="en-US" smtClean="0"/>
              <a:t>‹#›</a:t>
            </a:fld>
            <a:endParaRPr lang="en-US" dirty="0"/>
          </a:p>
        </p:txBody>
      </p:sp>
    </p:spTree>
    <p:extLst>
      <p:ext uri="{BB962C8B-B14F-4D97-AF65-F5344CB8AC3E}">
        <p14:creationId xmlns:p14="http://schemas.microsoft.com/office/powerpoint/2010/main" val="3541528314"/>
      </p:ext>
    </p:extLst>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 id="2147483791" r:id="rId12"/>
    <p:sldLayoutId id="2147483792" r:id="rId13"/>
    <p:sldLayoutId id="2147483794"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xmlns="" id="{AE1A8982-A8FE-434C-841B-957CA43B7779}"/>
              </a:ext>
            </a:extLst>
          </p:cNvPr>
          <p:cNvSpPr/>
          <p:nvPr/>
        </p:nvSpPr>
        <p:spPr>
          <a:xfrm>
            <a:off x="0" y="-37408"/>
            <a:ext cx="12192000" cy="6932815"/>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61" b="0" i="0" u="none" strike="noStrike" kern="0" cap="none" spc="0" normalizeH="0" baseline="0" noProof="0" dirty="0">
              <a:ln>
                <a:noFill/>
              </a:ln>
              <a:solidFill>
                <a:sysClr val="windowText" lastClr="000000"/>
              </a:solidFill>
              <a:effectLst/>
              <a:uLnTx/>
              <a:uFillTx/>
              <a:latin typeface="Calibri" panose="020F0502020204030204"/>
              <a:ea typeface="+mn-ea"/>
              <a:cs typeface="+mn-cs"/>
            </a:endParaRPr>
          </a:p>
        </p:txBody>
      </p:sp>
      <p:cxnSp>
        <p:nvCxnSpPr>
          <p:cNvPr id="6" name="Straight Connector 5">
            <a:extLst>
              <a:ext uri="{FF2B5EF4-FFF2-40B4-BE49-F238E27FC236}">
                <a16:creationId xmlns:a16="http://schemas.microsoft.com/office/drawing/2014/main" xmlns="" id="{6A2C2400-55C3-4622-BE03-9CA2A2E9F769}"/>
              </a:ext>
            </a:extLst>
          </p:cNvPr>
          <p:cNvCxnSpPr/>
          <p:nvPr/>
        </p:nvCxnSpPr>
        <p:spPr>
          <a:xfrm>
            <a:off x="6096000" y="6111864"/>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xmlns="" id="{65F477E9-DF8E-4C9C-9F9D-9EA894096F0D}"/>
              </a:ext>
            </a:extLst>
          </p:cNvPr>
          <p:cNvSpPr>
            <a:spLocks noGrp="1"/>
          </p:cNvSpPr>
          <p:nvPr/>
        </p:nvSpPr>
        <p:spPr>
          <a:xfrm>
            <a:off x="2362201" y="1479551"/>
            <a:ext cx="9186332" cy="2462213"/>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457200" rtl="0" eaLnBrk="1" fontAlgn="auto" latinLnBrk="0" hangingPunct="1">
              <a:lnSpc>
                <a:spcPct val="80000"/>
              </a:lnSpc>
              <a:spcBef>
                <a:spcPts val="0"/>
              </a:spcBef>
              <a:spcAft>
                <a:spcPts val="0"/>
              </a:spcAft>
              <a:buClrTx/>
              <a:buSzTx/>
              <a:buFontTx/>
              <a:buNone/>
              <a:tabLst/>
              <a:defRPr/>
            </a:pPr>
            <a:r>
              <a:rPr kumimoji="0" lang="en-US" altLang="en-US" sz="3200" b="0" i="0" u="none" strike="noStrike" kern="1200" cap="none" spc="0" normalizeH="0" baseline="0" noProof="0" dirty="0">
                <a:ln>
                  <a:noFill/>
                </a:ln>
                <a:solidFill>
                  <a:srgbClr val="FFFFFF"/>
                </a:solidFill>
                <a:effectLst/>
                <a:uLnTx/>
                <a:uFillTx/>
                <a:latin typeface="Gill Sans MT" panose="020B0502020104020203" pitchFamily="34" charset="0"/>
                <a:ea typeface="Gill Sans MT" panose="020B0502020104020203" pitchFamily="34" charset="0"/>
                <a:cs typeface="Gill Sans MT" panose="020B0502020104020203" pitchFamily="34" charset="0"/>
              </a:rPr>
              <a:t>NATIONAL SUPPLY CHAIN ASSESSMENT (NSCA2.0) STAKEHOLDER TRAINING</a:t>
            </a:r>
          </a:p>
          <a:p>
            <a:pPr marL="0" marR="0" lvl="0" indent="0" algn="l" defTabSz="457200" rtl="0" eaLnBrk="1" fontAlgn="auto" latinLnBrk="0" hangingPunct="1">
              <a:lnSpc>
                <a:spcPct val="80000"/>
              </a:lnSpc>
              <a:spcBef>
                <a:spcPts val="0"/>
              </a:spcBef>
              <a:spcAft>
                <a:spcPts val="0"/>
              </a:spcAft>
              <a:buClrTx/>
              <a:buSzTx/>
              <a:buFontTx/>
              <a:buNone/>
              <a:tabLst/>
              <a:defRPr/>
            </a:pPr>
            <a:r>
              <a:rPr kumimoji="0" lang="en-US" altLang="en-US" sz="3200" b="0" i="0" u="none" strike="noStrike" kern="1200" cap="none" spc="0" normalizeH="0" baseline="0" noProof="0" dirty="0">
                <a:ln>
                  <a:noFill/>
                </a:ln>
                <a:solidFill>
                  <a:srgbClr val="FFFF00"/>
                </a:solidFill>
                <a:effectLst/>
                <a:uLnTx/>
                <a:uFillTx/>
                <a:latin typeface="Gill Sans MT" panose="020B0502020104020203" pitchFamily="34" charset="0"/>
                <a:ea typeface="Gill Sans MT" panose="020B0502020104020203" pitchFamily="34" charset="0"/>
                <a:cs typeface="Gill Sans MT" panose="020B0502020104020203" pitchFamily="34" charset="0"/>
              </a:rPr>
              <a:t>Day 3:  Reporting and Dissemination</a:t>
            </a:r>
          </a:p>
          <a:p>
            <a:pPr>
              <a:lnSpc>
                <a:spcPct val="80000"/>
              </a:lnSpc>
            </a:pPr>
            <a:r>
              <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--:--am/pm : --:--am/pm</a:t>
            </a:r>
          </a:p>
          <a:p>
            <a:pPr marL="0" marR="0" lvl="0" indent="0" algn="l" defTabSz="457200" rtl="0" eaLnBrk="1" fontAlgn="auto" latinLnBrk="0" hangingPunct="1">
              <a:lnSpc>
                <a:spcPct val="80000"/>
              </a:lnSpc>
              <a:spcBef>
                <a:spcPts val="0"/>
              </a:spcBef>
              <a:spcAft>
                <a:spcPts val="0"/>
              </a:spcAft>
              <a:buClrTx/>
              <a:buSzTx/>
              <a:buFontTx/>
              <a:buNone/>
              <a:tabLst/>
              <a:defRPr/>
            </a:pPr>
            <a:endParaRPr kumimoji="0" lang="en-US" altLang="en-US" sz="800" b="0" i="0" u="none" strike="noStrike" kern="1200" cap="none" spc="0" normalizeH="0" baseline="0" noProof="0" dirty="0">
              <a:ln>
                <a:noFill/>
              </a:ln>
              <a:solidFill>
                <a:srgbClr val="000000"/>
              </a:solidFill>
              <a:effectLst/>
              <a:uLnTx/>
              <a:uFillTx/>
              <a:latin typeface="Gill Sans MT" panose="020B0502020104020203" pitchFamily="34" charset="0"/>
              <a:ea typeface="Gill Sans MT" panose="020B0502020104020203" pitchFamily="34" charset="0"/>
              <a:cs typeface="Gill Sans MT" panose="020B0502020104020203" pitchFamily="34" charset="0"/>
            </a:endParaRPr>
          </a:p>
        </p:txBody>
      </p:sp>
      <p:sp>
        <p:nvSpPr>
          <p:cNvPr id="10" name="Subtitle 12">
            <a:extLst>
              <a:ext uri="{FF2B5EF4-FFF2-40B4-BE49-F238E27FC236}">
                <a16:creationId xmlns:a16="http://schemas.microsoft.com/office/drawing/2014/main" xmlns="" id="{A5DA08E8-AE8A-4B9E-A800-6267744BB982}"/>
              </a:ext>
            </a:extLst>
          </p:cNvPr>
          <p:cNvSpPr>
            <a:spLocks noGrp="1"/>
          </p:cNvSpPr>
          <p:nvPr/>
        </p:nvSpPr>
        <p:spPr>
          <a:xfrm>
            <a:off x="2362200" y="5340352"/>
            <a:ext cx="4191001" cy="676274"/>
          </a:xfrm>
          <a:prstGeom prst="rect">
            <a:avLst/>
          </a:prstGeom>
          <a:effectLst/>
        </p:spPr>
        <p:txBody>
          <a:bodyPr>
            <a:normAutofit/>
          </a:bodyPr>
          <a:lstStyle>
            <a:lvl1pPr marL="0" indent="0" algn="l" defTabSz="457200" rtl="0" eaLnBrk="1" latinLnBrk="0" hangingPunct="1">
              <a:spcBef>
                <a:spcPts val="0"/>
              </a:spcBef>
              <a:spcAft>
                <a:spcPts val="800"/>
              </a:spcAft>
              <a:buFont typeface="Arial"/>
              <a:buNone/>
              <a:defRPr sz="1600" b="0" i="0" kern="1200">
                <a:solidFill>
                  <a:schemeClr val="bg1"/>
                </a:solidFill>
                <a:latin typeface="Gill Sans MT"/>
                <a:ea typeface="+mn-ea"/>
                <a:cs typeface="Gill Sans MT"/>
              </a:defRPr>
            </a:lvl1pPr>
            <a:lvl2pPr marL="457200" indent="0" algn="ctr" defTabSz="457200" rtl="0" eaLnBrk="1" latinLnBrk="0" hangingPunct="1">
              <a:spcBef>
                <a:spcPts val="0"/>
              </a:spcBef>
              <a:spcAft>
                <a:spcPts val="800"/>
              </a:spcAft>
              <a:buFont typeface="Arial"/>
              <a:buNone/>
              <a:defRPr sz="1600" b="0" i="0" kern="1200">
                <a:solidFill>
                  <a:schemeClr val="tx1">
                    <a:tint val="75000"/>
                  </a:schemeClr>
                </a:solidFill>
                <a:latin typeface="Gill Sans MT"/>
                <a:ea typeface="+mn-ea"/>
                <a:cs typeface="Gill Sans MT"/>
              </a:defRPr>
            </a:lvl2pPr>
            <a:lvl3pPr marL="914400" indent="0" algn="ctr" defTabSz="457200" rtl="0" eaLnBrk="1" latinLnBrk="0" hangingPunct="1">
              <a:spcBef>
                <a:spcPct val="20000"/>
              </a:spcBef>
              <a:buFont typeface="Arial"/>
              <a:buNone/>
              <a:defRPr sz="1800" b="0" i="0" kern="1200">
                <a:solidFill>
                  <a:schemeClr val="tx1">
                    <a:tint val="75000"/>
                  </a:schemeClr>
                </a:solidFill>
                <a:latin typeface="Gill Sans MT"/>
                <a:ea typeface="+mn-ea"/>
                <a:cs typeface="Gill Sans MT"/>
              </a:defRPr>
            </a:lvl3pPr>
            <a:lvl4pPr marL="1371600" indent="0" algn="ctr" defTabSz="457200" rtl="0" eaLnBrk="1" latinLnBrk="0" hangingPunct="1">
              <a:spcBef>
                <a:spcPct val="20000"/>
              </a:spcBef>
              <a:buFont typeface="Arial"/>
              <a:buNone/>
              <a:defRPr sz="1600" b="0" i="0" kern="1200">
                <a:solidFill>
                  <a:schemeClr val="tx1">
                    <a:tint val="75000"/>
                  </a:schemeClr>
                </a:solidFill>
                <a:latin typeface="Gill Sans MT"/>
                <a:ea typeface="+mn-ea"/>
                <a:cs typeface="Gill Sans MT"/>
              </a:defRPr>
            </a:lvl4pPr>
            <a:lvl5pPr marL="1828800" indent="0" algn="ctr" defTabSz="457200" rtl="0" eaLnBrk="1" latinLnBrk="0" hangingPunct="1">
              <a:spcBef>
                <a:spcPct val="20000"/>
              </a:spcBef>
              <a:buFont typeface="Arial"/>
              <a:buNone/>
              <a:defRPr sz="1400" b="0" i="0" kern="1200">
                <a:solidFill>
                  <a:schemeClr val="tx1">
                    <a:tint val="75000"/>
                  </a:schemeClr>
                </a:solidFill>
                <a:latin typeface="Gill Sans MT"/>
                <a:ea typeface="+mn-ea"/>
                <a:cs typeface="Gill Sans M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800"/>
              </a:spcAft>
              <a:buClrTx/>
              <a:buSzTx/>
              <a:buFont typeface="Arial"/>
              <a:buNone/>
              <a:tabLst/>
              <a:defRPr/>
            </a:pPr>
            <a:r>
              <a:rPr kumimoji="0" lang="en-US" sz="1800" b="0" i="0" u="none" strike="noStrike" kern="1200" cap="none" spc="0" normalizeH="0" baseline="0" noProof="0" dirty="0">
                <a:ln>
                  <a:noFill/>
                </a:ln>
                <a:solidFill>
                  <a:srgbClr val="FFFFFF"/>
                </a:solidFill>
                <a:effectLst/>
                <a:uLnTx/>
                <a:uFillTx/>
                <a:latin typeface="Gill Sans MT"/>
                <a:ea typeface="+mn-ea"/>
              </a:rPr>
              <a:t>--/--/----</a:t>
            </a:r>
          </a:p>
        </p:txBody>
      </p:sp>
      <p:cxnSp>
        <p:nvCxnSpPr>
          <p:cNvPr id="12" name="Straight Connector 11">
            <a:extLst>
              <a:ext uri="{FF2B5EF4-FFF2-40B4-BE49-F238E27FC236}">
                <a16:creationId xmlns:a16="http://schemas.microsoft.com/office/drawing/2014/main" xmlns="" id="{0AB3C290-D446-4057-B83C-6A2ED36A336D}"/>
              </a:ext>
            </a:extLst>
          </p:cNvPr>
          <p:cNvCxnSpPr/>
          <p:nvPr/>
        </p:nvCxnSpPr>
        <p:spPr>
          <a:xfrm>
            <a:off x="2438400" y="5184774"/>
            <a:ext cx="5492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39943" name="Picture 3" descr="C:\Users\Mariana Rodrigues\AppData\Local\Microsoft\Windows\INetCacheContent.Word\Horizontal_RGB_294_White.png">
            <a:extLst>
              <a:ext uri="{FF2B5EF4-FFF2-40B4-BE49-F238E27FC236}">
                <a16:creationId xmlns:a16="http://schemas.microsoft.com/office/drawing/2014/main" xmlns="" id="{B66CD02E-BDDC-4D38-B0AF-B1EDBE2856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9335" t="13753" r="7623" b="12534"/>
          <a:stretch>
            <a:fillRect/>
          </a:stretch>
        </p:blipFill>
        <p:spPr bwMode="auto">
          <a:xfrm>
            <a:off x="4377875" y="613091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xmlns="" id="{918F998B-3CDE-42DF-AF26-6A2CE33904E3}"/>
              </a:ext>
            </a:extLst>
          </p:cNvPr>
          <p:cNvSpPr txBox="1"/>
          <p:nvPr/>
        </p:nvSpPr>
        <p:spPr>
          <a:xfrm>
            <a:off x="6147252" y="6100390"/>
            <a:ext cx="5912774"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Calibri Light" panose="020F0302020204030204"/>
                <a:ea typeface="+mn-ea"/>
                <a:cs typeface="+mn-cs"/>
              </a:rPr>
              <a:t>USAID Global Health Supply Chain Program - Technical Assistance - National Supply Chain Assessment Task Order </a:t>
            </a:r>
          </a:p>
        </p:txBody>
      </p:sp>
    </p:spTree>
    <p:extLst>
      <p:ext uri="{BB962C8B-B14F-4D97-AF65-F5344CB8AC3E}">
        <p14:creationId xmlns:p14="http://schemas.microsoft.com/office/powerpoint/2010/main" val="3503010523"/>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a:extLst>
              <a:ext uri="{FF2B5EF4-FFF2-40B4-BE49-F238E27FC236}">
                <a16:creationId xmlns:a16="http://schemas.microsoft.com/office/drawing/2014/main" xmlns="" id="{829BC086-28E7-4967-969E-060E47ABE646}"/>
              </a:ext>
            </a:extLst>
          </p:cNvPr>
          <p:cNvSpPr>
            <a:spLocks noGrp="1"/>
          </p:cNvSpPr>
          <p:nvPr>
            <p:ph type="title"/>
          </p:nvPr>
        </p:nvSpPr>
        <p:spPr>
          <a:xfrm>
            <a:off x="838200" y="33253"/>
            <a:ext cx="10363200" cy="580800"/>
          </a:xfrm>
        </p:spPr>
        <p:txBody>
          <a:bodyPr>
            <a:normAutofit fontScale="90000"/>
          </a:bodyPr>
          <a:lstStyle/>
          <a:p>
            <a:pPr algn="l"/>
            <a:r>
              <a:rPr lang="en-US" altLang="en-US" sz="3100" b="1" dirty="0">
                <a:solidFill>
                  <a:srgbClr val="C00000"/>
                </a:solidFill>
                <a:latin typeface="Gill Sans MT" panose="020B0502020104020203" pitchFamily="34" charset="0"/>
                <a:cs typeface="Gill Sans MT" panose="020B0502020104020203" pitchFamily="34" charset="0"/>
              </a:rPr>
              <a:t/>
            </a:r>
            <a:br>
              <a:rPr lang="en-US" altLang="en-US" sz="3100" b="1" dirty="0">
                <a:solidFill>
                  <a:srgbClr val="C00000"/>
                </a:solidFill>
                <a:latin typeface="Gill Sans MT" panose="020B0502020104020203" pitchFamily="34" charset="0"/>
                <a:cs typeface="Gill Sans MT" panose="020B0502020104020203" pitchFamily="34" charset="0"/>
              </a:rPr>
            </a:br>
            <a:r>
              <a:rPr lang="en-US" altLang="en-US" sz="3100" b="1" dirty="0">
                <a:solidFill>
                  <a:srgbClr val="C00000"/>
                </a:solidFill>
                <a:latin typeface="Gill Sans MT" panose="020B0502020104020203" pitchFamily="34" charset="0"/>
                <a:cs typeface="Gill Sans MT" panose="020B0502020104020203" pitchFamily="34" charset="0"/>
              </a:rPr>
              <a:t/>
            </a:r>
            <a:br>
              <a:rPr lang="en-US" altLang="en-US" sz="3100" b="1" dirty="0">
                <a:solidFill>
                  <a:srgbClr val="C00000"/>
                </a:solidFill>
                <a:latin typeface="Gill Sans MT" panose="020B0502020104020203" pitchFamily="34" charset="0"/>
                <a:cs typeface="Gill Sans MT" panose="020B0502020104020203" pitchFamily="34" charset="0"/>
              </a:rPr>
            </a:br>
            <a:r>
              <a:rPr lang="en-US" altLang="en-US" sz="3100" b="1" dirty="0">
                <a:solidFill>
                  <a:srgbClr val="C00000"/>
                </a:solidFill>
                <a:latin typeface="Gill Sans MT" panose="020B0502020104020203" pitchFamily="34" charset="0"/>
                <a:cs typeface="Gill Sans MT" panose="020B0502020104020203" pitchFamily="34" charset="0"/>
              </a:rPr>
              <a:t/>
            </a:r>
            <a:br>
              <a:rPr lang="en-US" altLang="en-US" sz="3100" b="1" dirty="0">
                <a:solidFill>
                  <a:srgbClr val="C00000"/>
                </a:solidFill>
                <a:latin typeface="Gill Sans MT" panose="020B0502020104020203" pitchFamily="34" charset="0"/>
                <a:cs typeface="Gill Sans MT" panose="020B0502020104020203" pitchFamily="34" charset="0"/>
              </a:rPr>
            </a:br>
            <a:r>
              <a:rPr lang="en-US" altLang="en-US" sz="3100" b="1" dirty="0">
                <a:solidFill>
                  <a:srgbClr val="C00000"/>
                </a:solidFill>
                <a:latin typeface="Gill Sans MT" panose="020B0502020104020203" pitchFamily="34" charset="0"/>
                <a:cs typeface="Gill Sans MT" panose="020B0502020104020203" pitchFamily="34" charset="0"/>
              </a:rPr>
              <a:t/>
            </a:r>
            <a:br>
              <a:rPr lang="en-US" altLang="en-US" sz="3100" b="1" dirty="0">
                <a:solidFill>
                  <a:srgbClr val="C00000"/>
                </a:solidFill>
                <a:latin typeface="Gill Sans MT" panose="020B0502020104020203" pitchFamily="34" charset="0"/>
                <a:cs typeface="Gill Sans MT" panose="020B0502020104020203" pitchFamily="34" charset="0"/>
              </a:rPr>
            </a:br>
            <a:r>
              <a:rPr lang="en-US" altLang="en-US" sz="3600" b="1" dirty="0">
                <a:solidFill>
                  <a:srgbClr val="C00000"/>
                </a:solidFill>
                <a:latin typeface="Gill Sans MT" panose="020B0502020104020203" pitchFamily="34" charset="0"/>
                <a:cs typeface="Gill Sans MT" panose="020B0502020104020203" pitchFamily="34" charset="0"/>
              </a:rPr>
              <a:t>Reporting and Dissemination</a:t>
            </a:r>
            <a:r>
              <a:rPr lang="en-US" altLang="en-US" sz="3100" b="1" dirty="0">
                <a:solidFill>
                  <a:srgbClr val="C00000"/>
                </a:solidFill>
                <a:latin typeface="Gill Sans MT" panose="020B0502020104020203" pitchFamily="34" charset="0"/>
                <a:cs typeface="Gill Sans MT" panose="020B0502020104020203" pitchFamily="34" charset="0"/>
              </a:rPr>
              <a:t/>
            </a:r>
            <a:br>
              <a:rPr lang="en-US" altLang="en-US" sz="3100" b="1" dirty="0">
                <a:solidFill>
                  <a:srgbClr val="C00000"/>
                </a:solidFill>
                <a:latin typeface="Gill Sans MT" panose="020B0502020104020203" pitchFamily="34" charset="0"/>
                <a:cs typeface="Gill Sans MT" panose="020B0502020104020203" pitchFamily="34" charset="0"/>
              </a:rPr>
            </a:br>
            <a:r>
              <a:rPr lang="en-US" altLang="en-US" sz="3100" b="1" dirty="0">
                <a:solidFill>
                  <a:srgbClr val="C00000"/>
                </a:solidFill>
                <a:latin typeface="Gill Sans MT" panose="020B0502020104020203" pitchFamily="34" charset="0"/>
                <a:cs typeface="Gill Sans MT" panose="020B0502020104020203" pitchFamily="34" charset="0"/>
              </a:rPr>
              <a:t/>
            </a:r>
            <a:br>
              <a:rPr lang="en-US" altLang="en-US" sz="3100" b="1" dirty="0">
                <a:solidFill>
                  <a:srgbClr val="C00000"/>
                </a:solidFill>
                <a:latin typeface="Gill Sans MT" panose="020B0502020104020203" pitchFamily="34" charset="0"/>
                <a:cs typeface="Gill Sans MT" panose="020B0502020104020203" pitchFamily="34" charset="0"/>
              </a:rPr>
            </a:br>
            <a:r>
              <a:rPr lang="en-US" altLang="en-US" sz="3200" b="1" dirty="0">
                <a:solidFill>
                  <a:srgbClr val="C00000"/>
                </a:solidFill>
                <a:latin typeface="Gill Sans MT" panose="020B0502020104020203" pitchFamily="34" charset="0"/>
                <a:cs typeface="Gill Sans MT" panose="020B0502020104020203" pitchFamily="34" charset="0"/>
              </a:rPr>
              <a:t/>
            </a:r>
            <a:br>
              <a:rPr lang="en-US" altLang="en-US" sz="3200" b="1" dirty="0">
                <a:solidFill>
                  <a:srgbClr val="C00000"/>
                </a:solidFill>
                <a:latin typeface="Gill Sans MT" panose="020B0502020104020203" pitchFamily="34" charset="0"/>
                <a:cs typeface="Gill Sans MT" panose="020B0502020104020203" pitchFamily="34" charset="0"/>
              </a:rPr>
            </a:br>
            <a:endParaRPr lang="en-US" altLang="en-US" sz="3200" b="1" dirty="0">
              <a:solidFill>
                <a:srgbClr val="C00000"/>
              </a:solidFill>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xmlns="" id="{F62CB67A-423F-4F0A-BA8E-1E5623F3CB6F}"/>
              </a:ext>
            </a:extLst>
          </p:cNvPr>
          <p:cNvSpPr>
            <a:spLocks noGrp="1"/>
          </p:cNvSpPr>
          <p:nvPr>
            <p:ph idx="1"/>
          </p:nvPr>
        </p:nvSpPr>
        <p:spPr>
          <a:xfrm>
            <a:off x="424138" y="1143000"/>
            <a:ext cx="10363605" cy="5034379"/>
          </a:xfrm>
        </p:spPr>
        <p:txBody>
          <a:bodyPr>
            <a:normAutofit/>
          </a:bodyPr>
          <a:lstStyle/>
          <a:p>
            <a:pPr marL="741334" lvl="1" indent="-284152" algn="l" defTabSz="912778">
              <a:lnSpc>
                <a:spcPct val="80000"/>
              </a:lnSpc>
              <a:spcBef>
                <a:spcPct val="20000"/>
              </a:spcBef>
              <a:spcAft>
                <a:spcPct val="0"/>
              </a:spcAft>
              <a:buFontTx/>
              <a:buChar char="–"/>
            </a:pPr>
            <a:r>
              <a:rPr lang="en-US" altLang="en-US" sz="3174" b="1" dirty="0">
                <a:solidFill>
                  <a:srgbClr val="C00000"/>
                </a:solidFill>
                <a:latin typeface="Gill Sans MT" panose="020B0502020104020203" pitchFamily="34" charset="0"/>
                <a:cs typeface="Gill Sans MT" panose="020B0502020104020203" pitchFamily="34" charset="0"/>
              </a:rPr>
              <a:t>Learning Objective</a:t>
            </a:r>
            <a:endParaRPr lang="en-US" sz="3200" dirty="0">
              <a:solidFill>
                <a:srgbClr val="C00000"/>
              </a:solidFill>
              <a:latin typeface="Gill Sans MT" panose="020B0502020104020203" pitchFamily="34" charset="0"/>
            </a:endParaRPr>
          </a:p>
          <a:p>
            <a:pPr marL="914382" lvl="1" indent="-457200" algn="l" defTabSz="912778">
              <a:lnSpc>
                <a:spcPct val="120000"/>
              </a:lnSpc>
              <a:spcBef>
                <a:spcPct val="20000"/>
              </a:spcBef>
              <a:spcAft>
                <a:spcPct val="0"/>
              </a:spcAft>
              <a:buFont typeface="Wingdings" panose="05000000000000000000" pitchFamily="2" charset="2"/>
              <a:buChar char="ü"/>
            </a:pPr>
            <a:r>
              <a:rPr lang="en-US" sz="3200" dirty="0">
                <a:latin typeface="Gill Sans MT" panose="020B0502020104020203" pitchFamily="34" charset="0"/>
              </a:rPr>
              <a:t>Understand and plan for Reporting Expectations</a:t>
            </a:r>
          </a:p>
          <a:p>
            <a:pPr marL="457182" lvl="1" algn="l" defTabSz="912778">
              <a:lnSpc>
                <a:spcPct val="120000"/>
              </a:lnSpc>
              <a:spcBef>
                <a:spcPct val="20000"/>
              </a:spcBef>
              <a:spcAft>
                <a:spcPct val="0"/>
              </a:spcAft>
            </a:pPr>
            <a:endParaRPr lang="en-US" altLang="en-US" sz="3200" b="1" dirty="0">
              <a:solidFill>
                <a:srgbClr val="C00000"/>
              </a:solidFill>
              <a:latin typeface="Gill Sans MT" panose="020B0502020104020203" pitchFamily="34" charset="0"/>
              <a:cs typeface="Gill Sans MT" panose="020B0502020104020203" pitchFamily="34" charset="0"/>
            </a:endParaRPr>
          </a:p>
          <a:p>
            <a:pPr marL="741334" lvl="1" indent="-284152" algn="l" defTabSz="912778">
              <a:lnSpc>
                <a:spcPct val="80000"/>
              </a:lnSpc>
              <a:spcBef>
                <a:spcPct val="20000"/>
              </a:spcBef>
              <a:spcAft>
                <a:spcPct val="0"/>
              </a:spcAft>
              <a:buFontTx/>
              <a:buChar char="–"/>
            </a:pPr>
            <a:r>
              <a:rPr lang="en-US" altLang="en-US" sz="3200" b="1" dirty="0">
                <a:solidFill>
                  <a:srgbClr val="C00000"/>
                </a:solidFill>
                <a:latin typeface="Gill Sans MT" panose="020B0502020104020203" pitchFamily="34" charset="0"/>
                <a:cs typeface="Gill Sans MT" panose="020B0502020104020203" pitchFamily="34" charset="0"/>
              </a:rPr>
              <a:t>Outline</a:t>
            </a:r>
          </a:p>
          <a:p>
            <a:pPr marL="800082" lvl="1" indent="-342900" defTabSz="912778">
              <a:lnSpc>
                <a:spcPct val="120000"/>
              </a:lnSpc>
              <a:spcBef>
                <a:spcPct val="20000"/>
              </a:spcBef>
              <a:spcAft>
                <a:spcPct val="0"/>
              </a:spcAft>
              <a:buFont typeface="Wingdings" panose="05000000000000000000" pitchFamily="2" charset="2"/>
              <a:buChar char="ü"/>
            </a:pPr>
            <a:r>
              <a:rPr lang="en-US" sz="3200" dirty="0">
                <a:latin typeface="Gill Sans MT" panose="020B0502020104020203" pitchFamily="34" charset="0"/>
              </a:rPr>
              <a:t>Objectives of Reporting and Dissemination</a:t>
            </a:r>
          </a:p>
          <a:p>
            <a:pPr marL="800082" lvl="1" indent="-342900" defTabSz="912778">
              <a:lnSpc>
                <a:spcPct val="120000"/>
              </a:lnSpc>
              <a:spcBef>
                <a:spcPct val="20000"/>
              </a:spcBef>
              <a:spcAft>
                <a:spcPct val="0"/>
              </a:spcAft>
              <a:buFont typeface="Wingdings" panose="05000000000000000000" pitchFamily="2" charset="2"/>
              <a:buChar char="ü"/>
            </a:pPr>
            <a:r>
              <a:rPr lang="en-US" sz="3200" dirty="0">
                <a:latin typeface="Gill Sans MT" panose="020B0502020104020203" pitchFamily="34" charset="0"/>
              </a:rPr>
              <a:t>In-country Key Audiences and Process</a:t>
            </a:r>
          </a:p>
          <a:p>
            <a:pPr marL="800082" lvl="1" indent="-342900" defTabSz="912778">
              <a:lnSpc>
                <a:spcPct val="120000"/>
              </a:lnSpc>
              <a:spcBef>
                <a:spcPct val="20000"/>
              </a:spcBef>
              <a:spcAft>
                <a:spcPct val="0"/>
              </a:spcAft>
              <a:buFont typeface="Wingdings" panose="05000000000000000000" pitchFamily="2" charset="2"/>
              <a:buChar char="ü"/>
            </a:pPr>
            <a:r>
              <a:rPr lang="en-US" sz="3200" dirty="0">
                <a:latin typeface="Gill Sans MT" panose="020B0502020104020203" pitchFamily="34" charset="0"/>
              </a:rPr>
              <a:t>Global Audiences and Requirements</a:t>
            </a:r>
            <a:endParaRPr lang="en-US" altLang="en-US" sz="1700" dirty="0">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algn="l" defTabSz="912778">
              <a:lnSpc>
                <a:spcPct val="80000"/>
              </a:lnSpc>
              <a:spcBef>
                <a:spcPct val="20000"/>
              </a:spcBef>
              <a:spcAft>
                <a:spcPct val="0"/>
              </a:spcAft>
            </a:pPr>
            <a:endParaRPr lang="en-US" altLang="en-US" sz="2399" dirty="0">
              <a:solidFill>
                <a:srgbClr val="000000"/>
              </a:solidFill>
              <a:latin typeface="Gill Sans MT" panose="020B0502020104020203" pitchFamily="34" charset="0"/>
              <a:cs typeface="Gill Sans MT" panose="020B0502020104020203" pitchFamily="34" charset="0"/>
            </a:endParaRPr>
          </a:p>
        </p:txBody>
      </p:sp>
      <p:sp>
        <p:nvSpPr>
          <p:cNvPr id="45059" name="Date Placeholder 3">
            <a:extLst>
              <a:ext uri="{FF2B5EF4-FFF2-40B4-BE49-F238E27FC236}">
                <a16:creationId xmlns:a16="http://schemas.microsoft.com/office/drawing/2014/main" xmlns="" id="{4F04F762-D734-4819-A187-20227253EAFD}"/>
              </a:ext>
            </a:extLst>
          </p:cNvPr>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7770DE6A-AFAE-4BA9-AAB3-9755F28EB553}" type="datetime1">
              <a:rPr kumimoji="0" lang="en-US" altLang="en-US" sz="601" b="0" i="0" u="none" strike="noStrike" kern="1200" cap="none" spc="0" normalizeH="0" baseline="0" noProof="0">
                <a:ln>
                  <a:noFill/>
                </a:ln>
                <a:solidFill>
                  <a:srgbClr val="635C5B"/>
                </a:solidFill>
                <a:effectLst/>
                <a:uLnTx/>
                <a:uFillTx/>
                <a:latin typeface="Gill Sans MT" panose="020B0502020104020203" pitchFamily="34"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5/23/2018</a:t>
            </a:fld>
            <a:endParaRPr kumimoji="0" lang="en-US"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cs typeface="+mn-cs"/>
            </a:endParaRPr>
          </a:p>
        </p:txBody>
      </p:sp>
      <p:sp>
        <p:nvSpPr>
          <p:cNvPr id="45061" name="Slide Number Placeholder 5">
            <a:extLst>
              <a:ext uri="{FF2B5EF4-FFF2-40B4-BE49-F238E27FC236}">
                <a16:creationId xmlns:a16="http://schemas.microsoft.com/office/drawing/2014/main" xmlns="" id="{8A604343-BCC3-45E1-BE80-F1DD43D3500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E139EB3F-7CF1-4F22-A49A-8E1E0EE6AB37}" type="slidenum">
              <a:rPr kumimoji="0" lang="en-US" altLang="en-US" sz="601" b="0" i="0" u="none" strike="noStrike" kern="1200" cap="none" spc="0" normalizeH="0" baseline="0" noProof="0">
                <a:ln>
                  <a:noFill/>
                </a:ln>
                <a:solidFill>
                  <a:srgbClr val="635C5B"/>
                </a:solidFill>
                <a:effectLst/>
                <a:uLnTx/>
                <a:uFillTx/>
                <a:latin typeface="Gill Sans MT" panose="020B0502020104020203"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cs typeface="+mn-cs"/>
            </a:endParaRPr>
          </a:p>
        </p:txBody>
      </p:sp>
    </p:spTree>
    <p:extLst>
      <p:ext uri="{BB962C8B-B14F-4D97-AF65-F5344CB8AC3E}">
        <p14:creationId xmlns:p14="http://schemas.microsoft.com/office/powerpoint/2010/main" val="17168368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914805" y="0"/>
            <a:ext cx="10363200" cy="580800"/>
          </a:xfrm>
        </p:spPr>
        <p:txBody>
          <a:bodyPr>
            <a:normAutofit fontScale="90000"/>
          </a:bodyPr>
          <a:lstStyle/>
          <a:p>
            <a:r>
              <a:rPr lang="en-US" b="1" dirty="0">
                <a:solidFill>
                  <a:srgbClr val="C00000"/>
                </a:solidFill>
                <a:latin typeface="Gill Sans MT" panose="020B0502020104020203" pitchFamily="34" charset="0"/>
              </a:rPr>
              <a:t>Objectives of Reporting and Dissemination</a:t>
            </a:r>
          </a:p>
        </p:txBody>
      </p:sp>
      <p:sp>
        <p:nvSpPr>
          <p:cNvPr id="6" name="Content Placeholder 5"/>
          <p:cNvSpPr>
            <a:spLocks noGrp="1"/>
          </p:cNvSpPr>
          <p:nvPr>
            <p:ph idx="1"/>
          </p:nvPr>
        </p:nvSpPr>
        <p:spPr>
          <a:xfrm>
            <a:off x="392290" y="711430"/>
            <a:ext cx="12202481" cy="4002086"/>
          </a:xfrm>
        </p:spPr>
        <p:txBody>
          <a:bodyPr>
            <a:noAutofit/>
          </a:bodyPr>
          <a:lstStyle/>
          <a:p>
            <a:pPr>
              <a:buFont typeface="Wingdings" panose="05000000000000000000" pitchFamily="2" charset="2"/>
              <a:buChar char="ü"/>
            </a:pPr>
            <a:r>
              <a:rPr lang="en-US" sz="3200" dirty="0">
                <a:latin typeface="Gill Sans MT" panose="020B0502020104020203" pitchFamily="34" charset="0"/>
              </a:rPr>
              <a:t>Inform supply chain investments for government and donor partners</a:t>
            </a:r>
          </a:p>
          <a:p>
            <a:pPr>
              <a:buFont typeface="Wingdings" panose="05000000000000000000" pitchFamily="2" charset="2"/>
              <a:buChar char="ü"/>
            </a:pPr>
            <a:endParaRPr lang="en-US" sz="1000" dirty="0">
              <a:latin typeface="Gill Sans MT" panose="020B0502020104020203" pitchFamily="34" charset="0"/>
            </a:endParaRPr>
          </a:p>
          <a:p>
            <a:pPr>
              <a:buFont typeface="Wingdings" panose="05000000000000000000" pitchFamily="2" charset="2"/>
              <a:buChar char="ü"/>
            </a:pPr>
            <a:r>
              <a:rPr lang="en-US" sz="3200" dirty="0">
                <a:latin typeface="Gill Sans MT" panose="020B0502020104020203" pitchFamily="34" charset="0"/>
              </a:rPr>
              <a:t>Inform national stakeholders on current state of supply chain performance and capability</a:t>
            </a:r>
          </a:p>
          <a:p>
            <a:pPr lvl="1">
              <a:buFont typeface="Arial" panose="020B0604020202020204" pitchFamily="34" charset="0"/>
              <a:buChar char="•"/>
            </a:pPr>
            <a:r>
              <a:rPr lang="en-US" sz="3200" dirty="0">
                <a:latin typeface="Gill Sans MT" panose="020B0502020104020203" pitchFamily="34" charset="0"/>
              </a:rPr>
              <a:t>strengths and weaknesses</a:t>
            </a:r>
          </a:p>
          <a:p>
            <a:pPr lvl="1">
              <a:buFont typeface="Arial" panose="020B0604020202020204" pitchFamily="34" charset="0"/>
              <a:buChar char="•"/>
            </a:pPr>
            <a:r>
              <a:rPr lang="en-US" sz="3200" dirty="0">
                <a:latin typeface="Gill Sans MT" panose="020B0502020104020203" pitchFamily="34" charset="0"/>
              </a:rPr>
              <a:t>opportunities and threats</a:t>
            </a:r>
          </a:p>
          <a:p>
            <a:pPr lvl="1">
              <a:buFont typeface="Arial" panose="020B0604020202020204" pitchFamily="34" charset="0"/>
              <a:buChar char="•"/>
            </a:pPr>
            <a:endParaRPr lang="en-US" sz="1000" dirty="0">
              <a:latin typeface="Gill Sans MT" panose="020B0502020104020203" pitchFamily="34" charset="0"/>
            </a:endParaRPr>
          </a:p>
          <a:p>
            <a:pPr>
              <a:buFont typeface="Wingdings" panose="05000000000000000000" pitchFamily="2" charset="2"/>
              <a:buChar char="ü"/>
            </a:pPr>
            <a:r>
              <a:rPr lang="en-US" sz="3200" dirty="0">
                <a:latin typeface="Gill Sans MT" panose="020B0502020104020203" pitchFamily="34" charset="0"/>
              </a:rPr>
              <a:t>Support national strategic planning, system design/reform, performance/process improvement efforts, and/or policy/decision-making</a:t>
            </a:r>
          </a:p>
          <a:p>
            <a:pPr>
              <a:buFont typeface="Wingdings" panose="05000000000000000000" pitchFamily="2" charset="2"/>
              <a:buChar char="ü"/>
            </a:pPr>
            <a:endParaRPr lang="en-US" sz="1000" dirty="0">
              <a:latin typeface="Gill Sans MT" panose="020B0502020104020203" pitchFamily="34" charset="0"/>
            </a:endParaRPr>
          </a:p>
          <a:p>
            <a:pPr>
              <a:buFont typeface="Wingdings" panose="05000000000000000000" pitchFamily="2" charset="2"/>
              <a:buChar char="ü"/>
            </a:pPr>
            <a:r>
              <a:rPr lang="en-US" sz="3200" dirty="0">
                <a:latin typeface="Gill Sans MT" panose="020B0502020104020203" pitchFamily="34" charset="0"/>
              </a:rPr>
              <a:t>Provide information for monitoring improvement over time</a:t>
            </a:r>
          </a:p>
          <a:p>
            <a:pPr>
              <a:buFont typeface="Wingdings" panose="05000000000000000000" pitchFamily="2" charset="2"/>
              <a:buChar char="ü"/>
            </a:pPr>
            <a:endParaRPr lang="en-US" sz="1000" dirty="0">
              <a:latin typeface="Gill Sans MT" panose="020B0502020104020203" pitchFamily="34" charset="0"/>
            </a:endParaRPr>
          </a:p>
          <a:p>
            <a:pPr>
              <a:buFont typeface="Wingdings" panose="05000000000000000000" pitchFamily="2" charset="2"/>
              <a:buChar char="ü"/>
            </a:pPr>
            <a:r>
              <a:rPr lang="en-US" sz="3200" dirty="0">
                <a:latin typeface="Gill Sans MT" panose="020B0502020104020203" pitchFamily="34" charset="0"/>
              </a:rPr>
              <a:t>Inform global stakeholders</a:t>
            </a:r>
          </a:p>
        </p:txBody>
      </p:sp>
    </p:spTree>
    <p:extLst>
      <p:ext uri="{BB962C8B-B14F-4D97-AF65-F5344CB8AC3E}">
        <p14:creationId xmlns:p14="http://schemas.microsoft.com/office/powerpoint/2010/main" val="40440962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97024" y="180308"/>
            <a:ext cx="10363200" cy="580800"/>
          </a:xfrm>
        </p:spPr>
        <p:txBody>
          <a:bodyPr>
            <a:normAutofit/>
          </a:bodyPr>
          <a:lstStyle/>
          <a:p>
            <a:r>
              <a:rPr lang="en-US" sz="3200" b="1" dirty="0">
                <a:solidFill>
                  <a:srgbClr val="C00000"/>
                </a:solidFill>
                <a:latin typeface="Gill Sans MT" panose="020B0502020104020203" pitchFamily="34" charset="0"/>
              </a:rPr>
              <a:t>Key Audiences - National</a:t>
            </a:r>
          </a:p>
        </p:txBody>
      </p:sp>
      <p:pic>
        <p:nvPicPr>
          <p:cNvPr id="1026" name="Picture 2" descr="Group of business people working in offic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1018" y="897911"/>
            <a:ext cx="7043958" cy="550668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297024" y="902684"/>
            <a:ext cx="4495666" cy="606024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National Policy &amp; Decision-Makers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6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National Level Technical Staff</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6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Subnational Health System Actors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6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Donors and Implementing Partners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6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Other Stakeholders </a:t>
            </a:r>
            <a:r>
              <a:rPr kumimoji="0" lang="en-US" sz="2600" b="0" i="0" u="none" strike="noStrike" kern="1200" cap="none" spc="0" normalizeH="0" baseline="0" noProof="0" dirty="0" smtClean="0">
                <a:ln>
                  <a:noFill/>
                </a:ln>
                <a:solidFill>
                  <a:prstClr val="black"/>
                </a:solidFill>
                <a:effectLst/>
                <a:uLnTx/>
                <a:uFillTx/>
                <a:latin typeface="Gill Sans MT" panose="020B0502020104020203" pitchFamily="34" charset="0"/>
                <a:ea typeface="+mn-ea"/>
                <a:cs typeface="+mn-cs"/>
              </a:rPr>
              <a:t>-</a:t>
            </a:r>
            <a:r>
              <a:rPr kumimoji="0" lang="en-US" sz="2600" b="0" i="0" u="none" strike="noStrike" kern="1200" cap="none" spc="0" normalizeH="0" noProof="0" dirty="0" smtClean="0">
                <a:ln>
                  <a:noFill/>
                </a:ln>
                <a:solidFill>
                  <a:prstClr val="black"/>
                </a:solidFill>
                <a:effectLst/>
                <a:uLnTx/>
                <a:uFillTx/>
                <a:latin typeface="Gill Sans MT" panose="020B0502020104020203" pitchFamily="34" charset="0"/>
                <a:ea typeface="+mn-ea"/>
                <a:cs typeface="+mn-cs"/>
              </a:rPr>
              <a:t> </a:t>
            </a:r>
            <a:r>
              <a:rPr kumimoji="0" lang="en-US" sz="2600" b="0" i="0" u="none" strike="noStrike" kern="1200" cap="none" spc="0" normalizeH="0" baseline="0" noProof="0" dirty="0" smtClean="0">
                <a:ln>
                  <a:noFill/>
                </a:ln>
                <a:solidFill>
                  <a:prstClr val="black"/>
                </a:solidFill>
                <a:effectLst/>
                <a:uLnTx/>
                <a:uFillTx/>
                <a:latin typeface="Gill Sans MT" panose="020B0502020104020203" pitchFamily="34" charset="0"/>
                <a:ea typeface="+mn-ea"/>
                <a:cs typeface="+mn-cs"/>
              </a:rPr>
              <a:t>private </a:t>
            </a:r>
            <a:r>
              <a:rPr kumimoji="0" lang="en-US" sz="26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sector, NGOs, civil society, health insurance agencies, etc</a:t>
            </a:r>
            <a:r>
              <a:rPr kumimoji="0" lang="en-US" sz="2600" b="0" i="0" u="none" strike="noStrike" kern="1200" cap="none" spc="0" normalizeH="0" baseline="0" noProof="0" dirty="0" smtClean="0">
                <a:ln>
                  <a:noFill/>
                </a:ln>
                <a:solidFill>
                  <a:prstClr val="black"/>
                </a:solidFill>
                <a:effectLst/>
                <a:uLnTx/>
                <a:uFillTx/>
                <a:latin typeface="Gill Sans MT" panose="020B0502020104020203" pitchFamily="34" charset="0"/>
                <a:ea typeface="+mn-ea"/>
                <a:cs typeface="+mn-cs"/>
              </a:rPr>
              <a:t>.</a:t>
            </a:r>
            <a:endParaRPr kumimoji="0" lang="en-US" sz="26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381"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243920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0670" y="-51897"/>
            <a:ext cx="10860184" cy="580800"/>
          </a:xfrm>
        </p:spPr>
        <p:txBody>
          <a:bodyPr>
            <a:noAutofit/>
          </a:bodyPr>
          <a:lstStyle/>
          <a:p>
            <a:r>
              <a:rPr lang="en-US" sz="3200" b="1" dirty="0">
                <a:solidFill>
                  <a:srgbClr val="C00000"/>
                </a:solidFill>
                <a:latin typeface="Gill Sans MT" panose="020B0502020104020203" pitchFamily="34" charset="0"/>
              </a:rPr>
              <a:t>Reporting and Dissemination Process: In-Country</a:t>
            </a:r>
          </a:p>
        </p:txBody>
      </p:sp>
      <p:sp>
        <p:nvSpPr>
          <p:cNvPr id="3" name="Oval 2"/>
          <p:cNvSpPr/>
          <p:nvPr/>
        </p:nvSpPr>
        <p:spPr>
          <a:xfrm>
            <a:off x="379442" y="2350552"/>
            <a:ext cx="2418975" cy="1186673"/>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381"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Preparation Workshop</a:t>
            </a:r>
          </a:p>
        </p:txBody>
      </p:sp>
      <p:sp>
        <p:nvSpPr>
          <p:cNvPr id="7" name="Oval 6"/>
          <p:cNvSpPr/>
          <p:nvPr/>
        </p:nvSpPr>
        <p:spPr>
          <a:xfrm>
            <a:off x="4202672" y="2373371"/>
            <a:ext cx="2258457" cy="1186673"/>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381"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Initial Debrief(s)</a:t>
            </a:r>
          </a:p>
        </p:txBody>
      </p:sp>
      <p:sp>
        <p:nvSpPr>
          <p:cNvPr id="8" name="Oval 7"/>
          <p:cNvSpPr/>
          <p:nvPr/>
        </p:nvSpPr>
        <p:spPr>
          <a:xfrm>
            <a:off x="7818960" y="2350550"/>
            <a:ext cx="2493570" cy="1186673"/>
          </a:xfrm>
          <a:prstGeom prst="ellipse">
            <a:avLst/>
          </a:prstGeom>
        </p:spPr>
        <p:style>
          <a:lnRef idx="1">
            <a:schemeClr val="accent6"/>
          </a:lnRef>
          <a:fillRef idx="2">
            <a:schemeClr val="accent6"/>
          </a:fillRef>
          <a:effectRef idx="1">
            <a:schemeClr val="accent6"/>
          </a:effectRef>
          <a:fontRef idx="minor">
            <a:schemeClr val="dk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381"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Dissemination Workshop(s)</a:t>
            </a:r>
          </a:p>
        </p:txBody>
      </p:sp>
      <p:sp>
        <p:nvSpPr>
          <p:cNvPr id="9" name="Lightning Bolt 8"/>
          <p:cNvSpPr/>
          <p:nvPr/>
        </p:nvSpPr>
        <p:spPr>
          <a:xfrm>
            <a:off x="9439490" y="273849"/>
            <a:ext cx="2555648" cy="2373345"/>
          </a:xfrm>
          <a:prstGeom prst="lightningBolt">
            <a:avLst/>
          </a:prstGeom>
          <a:solidFill>
            <a:srgbClr val="FFFF00"/>
          </a:solidFill>
        </p:spPr>
        <p:style>
          <a:lnRef idx="1">
            <a:schemeClr val="accent1"/>
          </a:lnRef>
          <a:fillRef idx="3">
            <a:schemeClr val="accent1"/>
          </a:fillRef>
          <a:effectRef idx="2">
            <a:schemeClr val="accent1"/>
          </a:effectRef>
          <a:fontRef idx="minor">
            <a:schemeClr val="lt1"/>
          </a:fontRef>
        </p:style>
        <p:txBody>
          <a:bodyPr vert="vert" wrap="none" lIns="0" tIns="0" rIns="0" bIns="0" rtlCol="0"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381" b="0" i="0" u="none" strike="noStrike" kern="1200" cap="none" spc="0" normalizeH="0" baseline="0" noProof="0" dirty="0">
              <a:ln>
                <a:noFill/>
              </a:ln>
              <a:solidFill>
                <a:srgbClr val="BA0C2F"/>
              </a:solidFill>
              <a:effectLst/>
              <a:uLnTx/>
              <a:uFillTx/>
              <a:latin typeface="Calibri" panose="020F0502020204030204"/>
              <a:ea typeface="+mn-ea"/>
              <a:cs typeface="+mn-cs"/>
            </a:endParaRPr>
          </a:p>
        </p:txBody>
      </p:sp>
      <p:cxnSp>
        <p:nvCxnSpPr>
          <p:cNvPr id="15" name="Curved Connector 14"/>
          <p:cNvCxnSpPr>
            <a:stCxn id="3" idx="4"/>
            <a:endCxn id="2059" idx="5"/>
          </p:cNvCxnSpPr>
          <p:nvPr/>
        </p:nvCxnSpPr>
        <p:spPr>
          <a:xfrm rot="16200000" flipH="1">
            <a:off x="1512328" y="3613826"/>
            <a:ext cx="925647" cy="772444"/>
          </a:xfrm>
          <a:prstGeom prst="curvedConnector2">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cxnSp>
        <p:nvCxnSpPr>
          <p:cNvPr id="18" name="Curved Connector 17"/>
          <p:cNvCxnSpPr>
            <a:stCxn id="2059" idx="0"/>
            <a:endCxn id="7" idx="4"/>
          </p:cNvCxnSpPr>
          <p:nvPr/>
        </p:nvCxnSpPr>
        <p:spPr>
          <a:xfrm flipV="1">
            <a:off x="4273803" y="3560044"/>
            <a:ext cx="1058098" cy="902828"/>
          </a:xfrm>
          <a:prstGeom prst="curvedConnector2">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cxnSp>
        <p:nvCxnSpPr>
          <p:cNvPr id="20" name="Curved Connector 19"/>
          <p:cNvCxnSpPr>
            <a:stCxn id="7" idx="4"/>
          </p:cNvCxnSpPr>
          <p:nvPr/>
        </p:nvCxnSpPr>
        <p:spPr>
          <a:xfrm rot="16200000" flipH="1">
            <a:off x="5621963" y="3269982"/>
            <a:ext cx="902827" cy="1482950"/>
          </a:xfrm>
          <a:prstGeom prst="curvedConnector2">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cxnSp>
        <p:nvCxnSpPr>
          <p:cNvPr id="26" name="Curved Connector 25"/>
          <p:cNvCxnSpPr>
            <a:endCxn id="8" idx="4"/>
          </p:cNvCxnSpPr>
          <p:nvPr/>
        </p:nvCxnSpPr>
        <p:spPr>
          <a:xfrm flipV="1">
            <a:off x="8092808" y="3537222"/>
            <a:ext cx="972936" cy="925649"/>
          </a:xfrm>
          <a:prstGeom prst="curvedConnector2">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sp>
        <p:nvSpPr>
          <p:cNvPr id="2049" name="Vertical Scroll 2048"/>
          <p:cNvSpPr/>
          <p:nvPr/>
        </p:nvSpPr>
        <p:spPr>
          <a:xfrm>
            <a:off x="6620875" y="3987925"/>
            <a:ext cx="1653560" cy="1865576"/>
          </a:xfrm>
          <a:prstGeom prst="verticalScroll">
            <a:avLst/>
          </a:prstGeom>
        </p:spPr>
        <p:style>
          <a:lnRef idx="1">
            <a:schemeClr val="accent2"/>
          </a:lnRef>
          <a:fillRef idx="2">
            <a:schemeClr val="accent2"/>
          </a:fillRef>
          <a:effectRef idx="1">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381"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Data Analysis &amp; Draft Reports </a:t>
            </a:r>
          </a:p>
        </p:txBody>
      </p:sp>
      <p:sp>
        <p:nvSpPr>
          <p:cNvPr id="36" name="Vertical Scroll 35"/>
          <p:cNvSpPr/>
          <p:nvPr/>
        </p:nvSpPr>
        <p:spPr>
          <a:xfrm>
            <a:off x="10135254" y="3976517"/>
            <a:ext cx="1743894" cy="1865576"/>
          </a:xfrm>
          <a:prstGeom prst="verticalScroll">
            <a:avLst/>
          </a:prstGeom>
        </p:spPr>
        <p:style>
          <a:lnRef idx="1">
            <a:schemeClr val="accent2"/>
          </a:lnRef>
          <a:fillRef idx="2">
            <a:schemeClr val="accent2"/>
          </a:fillRef>
          <a:effectRef idx="1">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381"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Final Reports and Outputs</a:t>
            </a:r>
          </a:p>
        </p:txBody>
      </p:sp>
      <p:sp>
        <p:nvSpPr>
          <p:cNvPr id="2059" name="7-Point Star 2058"/>
          <p:cNvSpPr/>
          <p:nvPr/>
        </p:nvSpPr>
        <p:spPr>
          <a:xfrm>
            <a:off x="2125210" y="4141960"/>
            <a:ext cx="2384756" cy="1620255"/>
          </a:xfrm>
          <a:prstGeom prst="star7">
            <a:avLst/>
          </a:prstGeom>
        </p:spPr>
        <p:style>
          <a:lnRef idx="1">
            <a:schemeClr val="accent2"/>
          </a:lnRef>
          <a:fillRef idx="2">
            <a:schemeClr val="accent2"/>
          </a:fillRef>
          <a:effectRef idx="1">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381"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Conduct NSCA</a:t>
            </a:r>
          </a:p>
        </p:txBody>
      </p:sp>
      <p:cxnSp>
        <p:nvCxnSpPr>
          <p:cNvPr id="55" name="Curved Connector 54"/>
          <p:cNvCxnSpPr>
            <a:stCxn id="8" idx="6"/>
          </p:cNvCxnSpPr>
          <p:nvPr/>
        </p:nvCxnSpPr>
        <p:spPr>
          <a:xfrm flipV="1">
            <a:off x="10312530" y="2093169"/>
            <a:ext cx="694672" cy="850717"/>
          </a:xfrm>
          <a:prstGeom prst="curvedConnector2">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cxnSp>
        <p:nvCxnSpPr>
          <p:cNvPr id="63" name="Curved Connector 62"/>
          <p:cNvCxnSpPr>
            <a:stCxn id="8" idx="6"/>
            <a:endCxn id="36" idx="0"/>
          </p:cNvCxnSpPr>
          <p:nvPr/>
        </p:nvCxnSpPr>
        <p:spPr>
          <a:xfrm>
            <a:off x="10312530" y="2943886"/>
            <a:ext cx="694672" cy="1032631"/>
          </a:xfrm>
          <a:prstGeom prst="curvedConnector2">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sp>
        <p:nvSpPr>
          <p:cNvPr id="49" name="Rectangle 48"/>
          <p:cNvSpPr/>
          <p:nvPr/>
        </p:nvSpPr>
        <p:spPr>
          <a:xfrm rot="3168444">
            <a:off x="9735052" y="1002105"/>
            <a:ext cx="1842812" cy="45871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381" b="1" i="0" u="none" strike="noStrike" kern="1200" cap="none" spc="0" normalizeH="0" baseline="0" noProof="0" dirty="0">
                <a:ln>
                  <a:noFill/>
                </a:ln>
                <a:solidFill>
                  <a:prstClr val="black"/>
                </a:solidFill>
                <a:effectLst/>
                <a:uLnTx/>
                <a:uFillTx/>
                <a:latin typeface="Calibri" panose="020F0502020204030204"/>
                <a:ea typeface="+mn-ea"/>
                <a:cs typeface="+mn-cs"/>
              </a:rPr>
              <a:t>Take Action!!</a:t>
            </a:r>
          </a:p>
        </p:txBody>
      </p:sp>
      <p:sp>
        <p:nvSpPr>
          <p:cNvPr id="85" name="Title 4"/>
          <p:cNvSpPr txBox="1">
            <a:spLocks/>
          </p:cNvSpPr>
          <p:nvPr/>
        </p:nvSpPr>
        <p:spPr>
          <a:xfrm>
            <a:off x="891776" y="906792"/>
            <a:ext cx="10280701" cy="610598"/>
          </a:xfrm>
          <a:prstGeom prst="rect">
            <a:avLst/>
          </a:prstGeom>
        </p:spPr>
        <p:txBody>
          <a:bodyPr vert="horz" lIns="120949" tIns="60475" rIns="120949" bIns="60475" rtlCol="0" anchor="b" anchorCtr="0">
            <a:spAutoFit/>
          </a:bodyPr>
          <a:lstStyle>
            <a:lvl1pPr algn="l" defTabSz="457200" rtl="0" eaLnBrk="1" latinLnBrk="0" hangingPunct="1">
              <a:spcBef>
                <a:spcPct val="0"/>
              </a:spcBef>
              <a:buNone/>
              <a:defRPr sz="2400" b="0" i="0" kern="1200">
                <a:solidFill>
                  <a:srgbClr val="BA0C2F"/>
                </a:solidFill>
                <a:latin typeface="Gill Sans MT"/>
                <a:ea typeface="+mj-ea"/>
                <a:cs typeface="Gill Sans MT"/>
              </a:defRPr>
            </a:lvl1pPr>
          </a:lstStyle>
          <a:p>
            <a:pPr marL="453554" marR="0" lvl="0" indent="-453554" algn="l" defTabSz="457200" rtl="0" eaLnBrk="1" fontAlgn="auto" latinLnBrk="0" hangingPunct="1">
              <a:lnSpc>
                <a:spcPct val="100000"/>
              </a:lnSpc>
              <a:spcBef>
                <a:spcPct val="0"/>
              </a:spcBef>
              <a:spcAft>
                <a:spcPts val="0"/>
              </a:spcAft>
              <a:buClrTx/>
              <a:buSzTx/>
              <a:buFont typeface="Arial" panose="020B0604020202020204" pitchFamily="34" charset="0"/>
              <a:buChar char="•"/>
              <a:tabLst/>
              <a:defRPr/>
            </a:pPr>
            <a:r>
              <a:rPr kumimoji="0" lang="en-US" sz="3174" b="1" i="0" u="none" strike="noStrike" kern="1200" cap="none" spc="0" normalizeH="0" baseline="0" noProof="0" dirty="0">
                <a:ln>
                  <a:noFill/>
                </a:ln>
                <a:solidFill>
                  <a:prstClr val="black"/>
                </a:solidFill>
                <a:effectLst/>
                <a:uLnTx/>
                <a:uFillTx/>
                <a:latin typeface="Gill Sans MT"/>
                <a:ea typeface="+mj-ea"/>
              </a:rPr>
              <a:t>Adapt to local context and expectations</a:t>
            </a:r>
          </a:p>
        </p:txBody>
      </p:sp>
      <p:sp>
        <p:nvSpPr>
          <p:cNvPr id="51" name="Up Arrow 50"/>
          <p:cNvSpPr/>
          <p:nvPr/>
        </p:nvSpPr>
        <p:spPr>
          <a:xfrm>
            <a:off x="2607595" y="5937194"/>
            <a:ext cx="411516" cy="353719"/>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381"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8" name="Up Arrow 87"/>
          <p:cNvSpPr/>
          <p:nvPr/>
        </p:nvSpPr>
        <p:spPr>
          <a:xfrm>
            <a:off x="951061" y="5937194"/>
            <a:ext cx="411516" cy="353719"/>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381"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9" name="Up Arrow 88"/>
          <p:cNvSpPr/>
          <p:nvPr/>
        </p:nvSpPr>
        <p:spPr>
          <a:xfrm>
            <a:off x="4264128" y="5937194"/>
            <a:ext cx="411516" cy="353719"/>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381"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0" name="Up Arrow 89"/>
          <p:cNvSpPr/>
          <p:nvPr/>
        </p:nvSpPr>
        <p:spPr>
          <a:xfrm>
            <a:off x="7577197" y="5937194"/>
            <a:ext cx="411516" cy="353719"/>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381"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1" name="Up Arrow 90"/>
          <p:cNvSpPr/>
          <p:nvPr/>
        </p:nvSpPr>
        <p:spPr>
          <a:xfrm>
            <a:off x="9233732" y="5937194"/>
            <a:ext cx="411516" cy="353719"/>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381"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2" name="Up Arrow 91"/>
          <p:cNvSpPr/>
          <p:nvPr/>
        </p:nvSpPr>
        <p:spPr>
          <a:xfrm>
            <a:off x="10890266" y="5937194"/>
            <a:ext cx="411516" cy="353719"/>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381"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0" name="Up Arrow Callout 49"/>
          <p:cNvSpPr/>
          <p:nvPr/>
        </p:nvSpPr>
        <p:spPr>
          <a:xfrm>
            <a:off x="470711" y="5956191"/>
            <a:ext cx="11408437" cy="764489"/>
          </a:xfrm>
          <a:prstGeom prst="upArrowCallout">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381" b="0" i="0" u="none" strike="noStrike" kern="1200" cap="none" spc="0" normalizeH="0" baseline="0" noProof="0" dirty="0">
                <a:ln>
                  <a:noFill/>
                </a:ln>
                <a:solidFill>
                  <a:prstClr val="white"/>
                </a:solidFill>
                <a:effectLst/>
                <a:uLnTx/>
                <a:uFillTx/>
                <a:latin typeface="Calibri" panose="020F0502020204030204"/>
                <a:ea typeface="+mn-ea"/>
                <a:cs typeface="+mn-cs"/>
              </a:rPr>
              <a:t>Stakeholder Engagement Throughout – use multiple means &amp; mechanisms </a:t>
            </a:r>
          </a:p>
        </p:txBody>
      </p:sp>
    </p:spTree>
    <p:extLst>
      <p:ext uri="{BB962C8B-B14F-4D97-AF65-F5344CB8AC3E}">
        <p14:creationId xmlns:p14="http://schemas.microsoft.com/office/powerpoint/2010/main" val="42390807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64088" y="431984"/>
            <a:ext cx="10363200" cy="580800"/>
          </a:xfrm>
        </p:spPr>
        <p:txBody>
          <a:bodyPr>
            <a:normAutofit/>
          </a:bodyPr>
          <a:lstStyle/>
          <a:p>
            <a:r>
              <a:rPr lang="en-US" sz="3200" b="1" dirty="0">
                <a:solidFill>
                  <a:srgbClr val="C00000"/>
                </a:solidFill>
                <a:latin typeface="Gill Sans MT" panose="020B0502020104020203" pitchFamily="34" charset="0"/>
              </a:rPr>
              <a:t>Audiences - Global</a:t>
            </a:r>
          </a:p>
        </p:txBody>
      </p:sp>
      <p:sp>
        <p:nvSpPr>
          <p:cNvPr id="10" name="TextBox 9"/>
          <p:cNvSpPr txBox="1"/>
          <p:nvPr/>
        </p:nvSpPr>
        <p:spPr>
          <a:xfrm>
            <a:off x="764088" y="1227551"/>
            <a:ext cx="4693330" cy="501675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Funders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Other Global Donors/Partners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Partnerships/Initiatives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Regional bodies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USAID</a:t>
            </a:r>
          </a:p>
        </p:txBody>
      </p:sp>
      <p:pic>
        <p:nvPicPr>
          <p:cNvPr id="2052" name="Picture 4" descr="Differen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31860" y="1012786"/>
            <a:ext cx="7217636" cy="54132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3897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1654" y="185455"/>
            <a:ext cx="10363200" cy="580800"/>
          </a:xfrm>
        </p:spPr>
        <p:txBody>
          <a:bodyPr>
            <a:normAutofit/>
          </a:bodyPr>
          <a:lstStyle/>
          <a:p>
            <a:r>
              <a:rPr lang="en-US" sz="3200" b="1" dirty="0">
                <a:solidFill>
                  <a:srgbClr val="C00000"/>
                </a:solidFill>
                <a:latin typeface="Gill Sans MT" panose="020B0502020104020203" pitchFamily="34" charset="0"/>
              </a:rPr>
              <a:t>Global Reporting and Dissemination</a:t>
            </a:r>
          </a:p>
        </p:txBody>
      </p:sp>
      <p:sp>
        <p:nvSpPr>
          <p:cNvPr id="6" name="Content Placeholder 5"/>
          <p:cNvSpPr>
            <a:spLocks noGrp="1"/>
          </p:cNvSpPr>
          <p:nvPr>
            <p:ph idx="1"/>
          </p:nvPr>
        </p:nvSpPr>
        <p:spPr>
          <a:xfrm>
            <a:off x="701458" y="768423"/>
            <a:ext cx="11490542" cy="6248320"/>
          </a:xfrm>
        </p:spPr>
        <p:txBody>
          <a:bodyPr>
            <a:normAutofit/>
          </a:bodyPr>
          <a:lstStyle/>
          <a:p>
            <a:pPr>
              <a:buFont typeface="Wingdings" panose="05000000000000000000" pitchFamily="2" charset="2"/>
              <a:buChar char="ü"/>
            </a:pPr>
            <a:r>
              <a:rPr lang="en-US" dirty="0">
                <a:latin typeface="Gill Sans MT" panose="020B0502020104020203" pitchFamily="34" charset="0"/>
              </a:rPr>
              <a:t>A data use agreement should be agreed upon during the preparation phase to define what data can be shared with whom in what ways</a:t>
            </a:r>
          </a:p>
          <a:p>
            <a:pPr>
              <a:buFont typeface="Wingdings" panose="05000000000000000000" pitchFamily="2" charset="2"/>
              <a:buChar char="ü"/>
            </a:pPr>
            <a:r>
              <a:rPr lang="en-US" dirty="0">
                <a:latin typeface="Gill Sans MT" panose="020B0502020104020203" pitchFamily="34" charset="0"/>
              </a:rPr>
              <a:t>The global audience can be made aware of results and next steps via various formats (in accordance with the data usage agreement), including (but not limited to):</a:t>
            </a:r>
          </a:p>
          <a:p>
            <a:pPr lvl="1">
              <a:buFont typeface="Arial" panose="020B0604020202020204" pitchFamily="34" charset="0"/>
              <a:buChar char="•"/>
            </a:pPr>
            <a:r>
              <a:rPr lang="en-US" sz="2800" dirty="0">
                <a:latin typeface="Gill Sans MT" panose="020B0502020104020203" pitchFamily="34" charset="0"/>
              </a:rPr>
              <a:t>Debriefs with key global stakeholders </a:t>
            </a:r>
          </a:p>
          <a:p>
            <a:pPr lvl="1">
              <a:buFont typeface="Arial" panose="020B0604020202020204" pitchFamily="34" charset="0"/>
              <a:buChar char="•"/>
            </a:pPr>
            <a:r>
              <a:rPr lang="en-US" sz="2800" dirty="0">
                <a:latin typeface="Gill Sans MT" panose="020B0502020104020203" pitchFamily="34" charset="0"/>
              </a:rPr>
              <a:t>Presentations at conferences and meetings</a:t>
            </a:r>
          </a:p>
          <a:p>
            <a:pPr lvl="1">
              <a:buFont typeface="Arial" panose="020B0604020202020204" pitchFamily="34" charset="0"/>
              <a:buChar char="•"/>
            </a:pPr>
            <a:r>
              <a:rPr lang="en-US" sz="2800" dirty="0">
                <a:latin typeface="Gill Sans MT" panose="020B0502020104020203" pitchFamily="34" charset="0"/>
              </a:rPr>
              <a:t>Circulation or publication of reports/outputs</a:t>
            </a:r>
          </a:p>
          <a:p>
            <a:pPr>
              <a:buFont typeface="Wingdings" panose="05000000000000000000" pitchFamily="2" charset="2"/>
              <a:buChar char="ü"/>
            </a:pPr>
            <a:r>
              <a:rPr lang="en-US" dirty="0">
                <a:latin typeface="Gill Sans MT" panose="020B0502020104020203" pitchFamily="34" charset="0"/>
              </a:rPr>
              <a:t>USAID-funded assessments require:</a:t>
            </a:r>
          </a:p>
          <a:p>
            <a:pPr lvl="1">
              <a:buFont typeface="Arial" panose="020B0604020202020204" pitchFamily="34" charset="0"/>
              <a:buChar char="•"/>
            </a:pPr>
            <a:r>
              <a:rPr lang="en-US" sz="2800" dirty="0">
                <a:latin typeface="Gill Sans MT" panose="020B0502020104020203" pitchFamily="34" charset="0"/>
              </a:rPr>
              <a:t>Publication on the Development Experience Clearinghouse (except in certain circumstances)</a:t>
            </a:r>
          </a:p>
          <a:p>
            <a:pPr lvl="1">
              <a:buFont typeface="Arial" panose="020B0604020202020204" pitchFamily="34" charset="0"/>
              <a:buChar char="•"/>
            </a:pPr>
            <a:r>
              <a:rPr lang="en-US" sz="2800" dirty="0">
                <a:latin typeface="Gill Sans MT" panose="020B0502020104020203" pitchFamily="34" charset="0"/>
              </a:rPr>
              <a:t>Uploading of data to the Development Data Library (NSCA tools will provide appropriate outputs for upload)</a:t>
            </a:r>
          </a:p>
          <a:p>
            <a:pPr lvl="1">
              <a:buFont typeface="Arial" panose="020B0604020202020204" pitchFamily="34" charset="0"/>
              <a:buChar char="•"/>
            </a:pPr>
            <a:r>
              <a:rPr lang="en-US" sz="2800" dirty="0">
                <a:latin typeface="Gill Sans MT" panose="020B0502020104020203" pitchFamily="34" charset="0"/>
              </a:rPr>
              <a:t>Appropriate branding and marking of reports</a:t>
            </a:r>
          </a:p>
          <a:p>
            <a:pPr lvl="1"/>
            <a:endParaRPr lang="en-US" sz="2381" dirty="0"/>
          </a:p>
          <a:p>
            <a:endParaRPr lang="en-US" sz="2381" dirty="0"/>
          </a:p>
        </p:txBody>
      </p:sp>
    </p:spTree>
    <p:extLst>
      <p:ext uri="{BB962C8B-B14F-4D97-AF65-F5344CB8AC3E}">
        <p14:creationId xmlns:p14="http://schemas.microsoft.com/office/powerpoint/2010/main" val="19448858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TotalTime>
  <Words>667</Words>
  <Application>Microsoft Office PowerPoint</Application>
  <PresentationFormat>Custom</PresentationFormat>
  <Paragraphs>86</Paragraphs>
  <Slides>7</Slides>
  <Notes>6</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PowerPoint Presentation</vt:lpstr>
      <vt:lpstr>    Reporting and Dissemination   </vt:lpstr>
      <vt:lpstr>Objectives of Reporting and Dissemination</vt:lpstr>
      <vt:lpstr>Key Audiences - National</vt:lpstr>
      <vt:lpstr>Reporting and Dissemination Process: In-Country</vt:lpstr>
      <vt:lpstr>Audiences - Global</vt:lpstr>
      <vt:lpstr>Global Reporting and Dissemination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Kevin Pilz</cp:lastModifiedBy>
  <cp:revision>36</cp:revision>
  <dcterms:created xsi:type="dcterms:W3CDTF">2018-05-01T03:53:35Z</dcterms:created>
  <dcterms:modified xsi:type="dcterms:W3CDTF">2018-05-23T08:27:33Z</dcterms:modified>
</cp:coreProperties>
</file>