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05" r:id="rId2"/>
    <p:sldId id="275" r:id="rId3"/>
    <p:sldId id="320" r:id="rId4"/>
    <p:sldId id="319" r:id="rId5"/>
    <p:sldId id="321" r:id="rId6"/>
    <p:sldId id="322" r:id="rId7"/>
    <p:sldId id="324" r:id="rId8"/>
    <p:sldId id="32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81867" autoAdjust="0"/>
  </p:normalViewPr>
  <p:slideViewPr>
    <p:cSldViewPr snapToGrid="0">
      <p:cViewPr varScale="1">
        <p:scale>
          <a:sx n="71" d="100"/>
          <a:sy n="71" d="100"/>
        </p:scale>
        <p:origin x="1094" y="43"/>
      </p:cViewPr>
      <p:guideLst/>
    </p:cSldViewPr>
  </p:slideViewPr>
  <p:outlineViewPr>
    <p:cViewPr>
      <p:scale>
        <a:sx n="33" d="100"/>
        <a:sy n="33" d="100"/>
      </p:scale>
      <p:origin x="0" y="-363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2045906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This assessment serves as an</a:t>
            </a:r>
            <a:r>
              <a:rPr lang="en-US" altLang="en-US" baseline="0" dirty="0"/>
              <a:t> opportunity for all stakeholders to align their understanding of the supply chain. </a:t>
            </a:r>
            <a:endParaRPr lang="en-US" altLang="en-US" dirty="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2</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4188235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Stakeholder</a:t>
            </a:r>
            <a:r>
              <a:rPr lang="en-US" altLang="en-US" baseline="0" dirty="0"/>
              <a:t> list should accurately represent all stakeholders of all health supply chains being assessed. Small groups reach consensus on their supply chain maps in as much detail as possible. For example, stakeholders map out min and max of commodity stock levels at each level of the supply chain. </a:t>
            </a:r>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3</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2862444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Supply</a:t>
            </a:r>
            <a:r>
              <a:rPr lang="en-US" altLang="en-US" baseline="0" dirty="0"/>
              <a:t> chain mapping will include directional flow of commodities as well as directional flow of information. If multiple supply chain or health programs are being assessed, these varying chains should also be mapped out, understanding where parallel supply chain intersect and diverge. </a:t>
            </a:r>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4</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2597398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Samples</a:t>
            </a:r>
            <a:r>
              <a:rPr lang="en-US" altLang="en-US" baseline="0" dirty="0"/>
              <a:t> are modified to ensure a representative samples from all levels. Modules should be reviewed and refined so that the survey is appropriate for country contexts. </a:t>
            </a:r>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5</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4048397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6</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532881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Sampling</a:t>
            </a:r>
            <a:r>
              <a:rPr lang="en-US" baseline="0" dirty="0"/>
              <a:t> method was chosen to ensure a nationally representative sample.  </a:t>
            </a:r>
          </a:p>
          <a:p>
            <a:endParaRPr lang="en-US" baseline="0" dirty="0"/>
          </a:p>
          <a:p>
            <a:r>
              <a:rPr lang="en-US" baseline="0" dirty="0"/>
              <a:t>Sites like those supported by military or police, or those which function outside of the system being assessed can be intentionally left out at this point.  Likewise, if there is a level of the system which is most influential or which the in-country stakeholders have a lot of questions about, that level can be oversampled </a:t>
            </a:r>
            <a:r>
              <a:rPr lang="en-US" baseline="0"/>
              <a:t>at this point.</a:t>
            </a:r>
            <a:endParaRPr lang="en-US" baseline="0" dirty="0"/>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7</a:t>
            </a:fld>
            <a:endParaRPr lang="en-US" dirty="0"/>
          </a:p>
        </p:txBody>
      </p:sp>
    </p:spTree>
    <p:extLst>
      <p:ext uri="{BB962C8B-B14F-4D97-AF65-F5344CB8AC3E}">
        <p14:creationId xmlns:p14="http://schemas.microsoft.com/office/powerpoint/2010/main" val="1182719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B1AEA3-8E71-4BE8-9394-E2C1302B336F}" type="slidenum">
              <a:rPr lang="en-US" smtClean="0"/>
              <a:t>8</a:t>
            </a:fld>
            <a:endParaRPr lang="en-US"/>
          </a:p>
        </p:txBody>
      </p:sp>
    </p:spTree>
    <p:extLst>
      <p:ext uri="{BB962C8B-B14F-4D97-AF65-F5344CB8AC3E}">
        <p14:creationId xmlns:p14="http://schemas.microsoft.com/office/powerpoint/2010/main" val="854219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0"/>
            <a:ext cx="8317522" cy="345757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Supply Chain Mapping and Sampling</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Name</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Location</a:t>
            </a:r>
          </a:p>
          <a:p>
            <a:pPr>
              <a:lnSpc>
                <a:spcPct val="80000"/>
              </a:lnSpc>
            </a:pPr>
            <a:endPar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135119630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3276600" y="261938"/>
            <a:ext cx="5638800" cy="609600"/>
          </a:xfrm>
        </p:spPr>
        <p:txBody>
          <a:bodyPr/>
          <a:lstStyle/>
          <a:p>
            <a:r>
              <a:rPr lang="en-US" altLang="en-US" sz="3600" b="1" dirty="0">
                <a:solidFill>
                  <a:srgbClr val="C00000"/>
                </a:solidFill>
                <a:latin typeface="Gill Sans MT" panose="020B0502020104020203" pitchFamily="34" charset="0"/>
              </a:rPr>
              <a:t>Supply Chain Mapping</a:t>
            </a:r>
          </a:p>
        </p:txBody>
      </p:sp>
      <p:sp>
        <p:nvSpPr>
          <p:cNvPr id="6" name="Content Placeholder 1"/>
          <p:cNvSpPr>
            <a:spLocks noGrp="1"/>
          </p:cNvSpPr>
          <p:nvPr>
            <p:ph idx="1"/>
          </p:nvPr>
        </p:nvSpPr>
        <p:spPr>
          <a:xfrm>
            <a:off x="6153155" y="1338206"/>
            <a:ext cx="4603507" cy="5014908"/>
          </a:xfrm>
        </p:spPr>
        <p:txBody>
          <a:bodyPr>
            <a:normAutofit fontScale="77500" lnSpcReduction="20000"/>
          </a:bodyPr>
          <a:lstStyle/>
          <a:p>
            <a:pPr>
              <a:lnSpc>
                <a:spcPct val="120000"/>
              </a:lnSpc>
              <a:defRPr/>
            </a:pPr>
            <a:r>
              <a:rPr lang="en-US" dirty="0">
                <a:latin typeface="Gill Sans MT" panose="020B0502020104020203" pitchFamily="34" charset="0"/>
              </a:rPr>
              <a:t>To obtain an in-depth understanding of the supply chain, including the role and responsibilities of the key actors.</a:t>
            </a:r>
          </a:p>
          <a:p>
            <a:pPr>
              <a:lnSpc>
                <a:spcPct val="120000"/>
              </a:lnSpc>
              <a:defRPr/>
            </a:pPr>
            <a:r>
              <a:rPr lang="en-US" dirty="0">
                <a:latin typeface="Gill Sans MT" panose="020B0502020104020203" pitchFamily="34" charset="0"/>
              </a:rPr>
              <a:t>Provides a comprehensive picture of the flow of health commodities and information.</a:t>
            </a:r>
          </a:p>
          <a:p>
            <a:pPr>
              <a:lnSpc>
                <a:spcPct val="120000"/>
              </a:lnSpc>
              <a:defRPr/>
            </a:pPr>
            <a:r>
              <a:rPr lang="en-US" dirty="0">
                <a:latin typeface="Gill Sans MT" panose="020B0502020104020203" pitchFamily="34" charset="0"/>
              </a:rPr>
              <a:t>Helps stakeholders to align their understanding of the country’s health supply chain network. </a:t>
            </a:r>
          </a:p>
          <a:p>
            <a:pPr>
              <a:lnSpc>
                <a:spcPct val="120000"/>
              </a:lnSpc>
              <a:defRPr/>
            </a:pPr>
            <a:r>
              <a:rPr lang="en-US" dirty="0">
                <a:latin typeface="Gill Sans MT" panose="020B0502020104020203" pitchFamily="34" charset="0"/>
              </a:rPr>
              <a:t>Conducted/reviewed as part of a stakeholder workshop at the outset of the assessment.</a:t>
            </a:r>
          </a:p>
          <a:p>
            <a:pPr>
              <a:defRPr/>
            </a:pPr>
            <a:endParaRPr lang="en-US" dirty="0"/>
          </a:p>
          <a:p>
            <a:pPr>
              <a:defRPr/>
            </a:pPr>
            <a:endParaRPr lang="en-US" dirty="0"/>
          </a:p>
        </p:txBody>
      </p:sp>
      <p:sp>
        <p:nvSpPr>
          <p:cNvPr id="7" name="Rounded Rectangle 5"/>
          <p:cNvSpPr/>
          <p:nvPr/>
        </p:nvSpPr>
        <p:spPr>
          <a:xfrm>
            <a:off x="2354700" y="1678206"/>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Manufacturer/Supplier</a:t>
            </a:r>
          </a:p>
        </p:txBody>
      </p:sp>
      <p:sp>
        <p:nvSpPr>
          <p:cNvPr id="8" name="Rounded Rectangle 9"/>
          <p:cNvSpPr/>
          <p:nvPr/>
        </p:nvSpPr>
        <p:spPr>
          <a:xfrm>
            <a:off x="2354700" y="2797393"/>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Central Warehouse</a:t>
            </a:r>
          </a:p>
        </p:txBody>
      </p:sp>
      <p:sp>
        <p:nvSpPr>
          <p:cNvPr id="9" name="Rounded Rectangle 10"/>
          <p:cNvSpPr/>
          <p:nvPr/>
        </p:nvSpPr>
        <p:spPr>
          <a:xfrm>
            <a:off x="2354700" y="3765768"/>
            <a:ext cx="2720975" cy="6096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Regional/District Warehouses</a:t>
            </a:r>
          </a:p>
        </p:txBody>
      </p:sp>
      <p:sp>
        <p:nvSpPr>
          <p:cNvPr id="10" name="Rounded Rectangle 6"/>
          <p:cNvSpPr/>
          <p:nvPr/>
        </p:nvSpPr>
        <p:spPr>
          <a:xfrm>
            <a:off x="1994336" y="4654768"/>
            <a:ext cx="1601788"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Health Facility</a:t>
            </a:r>
          </a:p>
        </p:txBody>
      </p:sp>
      <p:sp>
        <p:nvSpPr>
          <p:cNvPr id="11" name="Rounded Rectangle 12"/>
          <p:cNvSpPr/>
          <p:nvPr/>
        </p:nvSpPr>
        <p:spPr>
          <a:xfrm>
            <a:off x="3878699" y="4654768"/>
            <a:ext cx="1524000"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Hospital</a:t>
            </a:r>
          </a:p>
        </p:txBody>
      </p:sp>
      <p:sp>
        <p:nvSpPr>
          <p:cNvPr id="12" name="Rounded Rectangle 13"/>
          <p:cNvSpPr/>
          <p:nvPr/>
        </p:nvSpPr>
        <p:spPr>
          <a:xfrm>
            <a:off x="1994336" y="5486618"/>
            <a:ext cx="1524000" cy="5730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Patient</a:t>
            </a:r>
          </a:p>
        </p:txBody>
      </p:sp>
      <p:sp>
        <p:nvSpPr>
          <p:cNvPr id="13" name="Rounded Rectangle 14"/>
          <p:cNvSpPr/>
          <p:nvPr/>
        </p:nvSpPr>
        <p:spPr>
          <a:xfrm>
            <a:off x="3878699" y="5492968"/>
            <a:ext cx="1524000" cy="5715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Patient</a:t>
            </a:r>
          </a:p>
        </p:txBody>
      </p:sp>
      <p:cxnSp>
        <p:nvCxnSpPr>
          <p:cNvPr id="14" name="Straight Arrow Connector 13"/>
          <p:cNvCxnSpPr>
            <a:stCxn id="7" idx="2"/>
            <a:endCxn id="8" idx="0"/>
          </p:cNvCxnSpPr>
          <p:nvPr/>
        </p:nvCxnSpPr>
        <p:spPr>
          <a:xfrm flipH="1">
            <a:off x="3715186" y="2287807"/>
            <a:ext cx="0" cy="509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715186" y="3418106"/>
            <a:ext cx="0" cy="3111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0" idx="0"/>
          </p:cNvCxnSpPr>
          <p:nvPr/>
        </p:nvCxnSpPr>
        <p:spPr>
          <a:xfrm flipH="1">
            <a:off x="2796024" y="4375368"/>
            <a:ext cx="919162"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2"/>
            <a:endCxn id="11" idx="0"/>
          </p:cNvCxnSpPr>
          <p:nvPr/>
        </p:nvCxnSpPr>
        <p:spPr>
          <a:xfrm>
            <a:off x="3715187" y="4375368"/>
            <a:ext cx="925513"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p:cNvCxnSpPr>
          <p:nvPr/>
        </p:nvCxnSpPr>
        <p:spPr>
          <a:xfrm>
            <a:off x="2796024" y="5226269"/>
            <a:ext cx="0" cy="2841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640699" y="5204044"/>
            <a:ext cx="0" cy="2825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335899" y="4375368"/>
            <a:ext cx="457200" cy="27940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684899" y="4349969"/>
            <a:ext cx="355600" cy="277813"/>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489761" y="3394294"/>
            <a:ext cx="0" cy="358775"/>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469124" y="2287807"/>
            <a:ext cx="0" cy="509587"/>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3333" name="TextBox 1"/>
          <p:cNvSpPr txBox="1">
            <a:spLocks noChangeArrowheads="1"/>
          </p:cNvSpPr>
          <p:nvPr/>
        </p:nvSpPr>
        <p:spPr bwMode="auto">
          <a:xfrm>
            <a:off x="2057399" y="6324601"/>
            <a:ext cx="80093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2000" dirty="0">
                <a:latin typeface="Gill Sans MT" panose="020B0502020104020203" pitchFamily="34" charset="0"/>
              </a:rPr>
              <a:t>Commodity flow                 Information flow </a:t>
            </a:r>
          </a:p>
        </p:txBody>
      </p:sp>
      <p:cxnSp>
        <p:nvCxnSpPr>
          <p:cNvPr id="24" name="Straight Arrow Connector 23"/>
          <p:cNvCxnSpPr/>
          <p:nvPr/>
        </p:nvCxnSpPr>
        <p:spPr>
          <a:xfrm>
            <a:off x="4039036" y="6513558"/>
            <a:ext cx="59372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902334" y="6564689"/>
            <a:ext cx="609600" cy="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B9F1CF4F-F94A-4E72-8A7A-1D90E0D98BB3}" type="slidenum">
              <a:rPr lang="en-US" altLang="en-US" smtClean="0"/>
              <a:pPr/>
              <a:t>2</a:t>
            </a:fld>
            <a:endParaRPr lang="en-US" altLang="en-US" dirty="0"/>
          </a:p>
        </p:txBody>
      </p:sp>
    </p:spTree>
    <p:extLst>
      <p:ext uri="{BB962C8B-B14F-4D97-AF65-F5344CB8AC3E}">
        <p14:creationId xmlns:p14="http://schemas.microsoft.com/office/powerpoint/2010/main" val="1805556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42" presetClass="entr" presetSubtype="0" fill="hold"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anim calcmode="lin" valueType="num">
                                      <p:cBhvr>
                                        <p:cTn id="77" dur="1000" fill="hold"/>
                                        <p:tgtEl>
                                          <p:spTgt spid="20"/>
                                        </p:tgtEl>
                                        <p:attrNameLst>
                                          <p:attrName>ppt_x</p:attrName>
                                        </p:attrNameLst>
                                      </p:cBhvr>
                                      <p:tavLst>
                                        <p:tav tm="0">
                                          <p:val>
                                            <p:strVal val="#ppt_x"/>
                                          </p:val>
                                        </p:tav>
                                        <p:tav tm="100000">
                                          <p:val>
                                            <p:strVal val="#ppt_x"/>
                                          </p:val>
                                        </p:tav>
                                      </p:tavLst>
                                    </p:anim>
                                    <p:anim calcmode="lin" valueType="num">
                                      <p:cBhvr>
                                        <p:cTn id="78" dur="10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1000"/>
                                        <p:tgtEl>
                                          <p:spTgt spid="24"/>
                                        </p:tgtEl>
                                      </p:cBhvr>
                                    </p:animEffect>
                                    <p:anim calcmode="lin" valueType="num">
                                      <p:cBhvr>
                                        <p:cTn id="92" dur="1000" fill="hold"/>
                                        <p:tgtEl>
                                          <p:spTgt spid="24"/>
                                        </p:tgtEl>
                                        <p:attrNameLst>
                                          <p:attrName>ppt_x</p:attrName>
                                        </p:attrNameLst>
                                      </p:cBhvr>
                                      <p:tavLst>
                                        <p:tav tm="0">
                                          <p:val>
                                            <p:strVal val="#ppt_x"/>
                                          </p:val>
                                        </p:tav>
                                        <p:tav tm="100000">
                                          <p:val>
                                            <p:strVal val="#ppt_x"/>
                                          </p:val>
                                        </p:tav>
                                      </p:tavLst>
                                    </p:anim>
                                    <p:anim calcmode="lin" valueType="num">
                                      <p:cBhvr>
                                        <p:cTn id="93" dur="1000" fill="hold"/>
                                        <p:tgtEl>
                                          <p:spTgt spid="24"/>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1000"/>
                                        <p:tgtEl>
                                          <p:spTgt spid="25"/>
                                        </p:tgtEl>
                                      </p:cBhvr>
                                    </p:animEffect>
                                    <p:anim calcmode="lin" valueType="num">
                                      <p:cBhvr>
                                        <p:cTn id="97" dur="1000" fill="hold"/>
                                        <p:tgtEl>
                                          <p:spTgt spid="25"/>
                                        </p:tgtEl>
                                        <p:attrNameLst>
                                          <p:attrName>ppt_x</p:attrName>
                                        </p:attrNameLst>
                                      </p:cBhvr>
                                      <p:tavLst>
                                        <p:tav tm="0">
                                          <p:val>
                                            <p:strVal val="#ppt_x"/>
                                          </p:val>
                                        </p:tav>
                                        <p:tav tm="100000">
                                          <p:val>
                                            <p:strVal val="#ppt_x"/>
                                          </p:val>
                                        </p:tav>
                                      </p:tavLst>
                                    </p:anim>
                                    <p:anim calcmode="lin" valueType="num">
                                      <p:cBhvr>
                                        <p:cTn id="9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3276599" y="261938"/>
            <a:ext cx="6356797" cy="609600"/>
          </a:xfrm>
        </p:spPr>
        <p:txBody>
          <a:bodyPr>
            <a:normAutofit/>
          </a:bodyPr>
          <a:lstStyle/>
          <a:p>
            <a:r>
              <a:rPr lang="en-US" altLang="en-US" sz="3600" b="1" dirty="0">
                <a:solidFill>
                  <a:srgbClr val="C00000"/>
                </a:solidFill>
                <a:latin typeface="Gill Sans MT" panose="020B0502020104020203" pitchFamily="34" charset="0"/>
              </a:rPr>
              <a:t>Supply Chain Mapping</a:t>
            </a:r>
            <a:endParaRPr lang="en-US" altLang="en-US" sz="3600" b="1" dirty="0">
              <a:solidFill>
                <a:srgbClr val="0070C0"/>
              </a:solidFill>
              <a:latin typeface="Gill Sans MT" panose="020B0502020104020203" pitchFamily="34" charset="0"/>
            </a:endParaRPr>
          </a:p>
        </p:txBody>
      </p:sp>
      <p:sp>
        <p:nvSpPr>
          <p:cNvPr id="6" name="Content Placeholder 1"/>
          <p:cNvSpPr>
            <a:spLocks noGrp="1"/>
          </p:cNvSpPr>
          <p:nvPr>
            <p:ph idx="1"/>
          </p:nvPr>
        </p:nvSpPr>
        <p:spPr>
          <a:xfrm>
            <a:off x="486985" y="973982"/>
            <a:ext cx="5796568" cy="5556739"/>
          </a:xfrm>
        </p:spPr>
        <p:txBody>
          <a:bodyPr>
            <a:normAutofit fontScale="92500" lnSpcReduction="10000"/>
          </a:bodyPr>
          <a:lstStyle/>
          <a:p>
            <a:pPr>
              <a:lnSpc>
                <a:spcPct val="120000"/>
              </a:lnSpc>
              <a:defRPr/>
            </a:pPr>
            <a:r>
              <a:rPr lang="en-US" dirty="0">
                <a:latin typeface="Gill Sans MT" panose="020B0502020104020203" pitchFamily="34" charset="0"/>
              </a:rPr>
              <a:t>Attendees represent all stakeholders and levels within the supply chain – contributing their expertise to one, consolidated map.</a:t>
            </a:r>
          </a:p>
          <a:p>
            <a:pPr lvl="1">
              <a:lnSpc>
                <a:spcPct val="120000"/>
              </a:lnSpc>
              <a:defRPr/>
            </a:pPr>
            <a:r>
              <a:rPr lang="en-US" dirty="0">
                <a:latin typeface="Gill Sans MT" panose="020B0502020104020203" pitchFamily="34" charset="0"/>
              </a:rPr>
              <a:t>Small groups reach consensus on their map, then present to the larger group for additions and to attain the consensus of the stakeholders.</a:t>
            </a:r>
          </a:p>
          <a:p>
            <a:pPr lvl="1">
              <a:lnSpc>
                <a:spcPct val="120000"/>
              </a:lnSpc>
              <a:defRPr/>
            </a:pPr>
            <a:r>
              <a:rPr lang="en-US" dirty="0">
                <a:latin typeface="Gill Sans MT" panose="020B0502020104020203" pitchFamily="34" charset="0"/>
              </a:rPr>
              <a:t>Some attendees become data collectors.</a:t>
            </a:r>
          </a:p>
          <a:p>
            <a:pPr>
              <a:lnSpc>
                <a:spcPct val="120000"/>
              </a:lnSpc>
              <a:defRPr/>
            </a:pPr>
            <a:r>
              <a:rPr lang="en-US" dirty="0">
                <a:latin typeface="Gill Sans MT" panose="020B0502020104020203" pitchFamily="34" charset="0"/>
              </a:rPr>
              <a:t>Maps are made as detailed as possible to include all elements of the supply chain.</a:t>
            </a:r>
            <a:endParaRPr lang="en-US" dirty="0"/>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3</a:t>
            </a:fld>
            <a:endParaRPr lang="en-US" altLang="en-US" dirty="0"/>
          </a:p>
        </p:txBody>
      </p:sp>
      <p:pic>
        <p:nvPicPr>
          <p:cNvPr id="4" name="Picture 3">
            <a:extLst>
              <a:ext uri="{FF2B5EF4-FFF2-40B4-BE49-F238E27FC236}">
                <a16:creationId xmlns:a16="http://schemas.microsoft.com/office/drawing/2014/main" id="{1F1ABB34-EB5C-4D0F-9CAC-7DCA45BCBC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98" t="6666" r="4663" b="10667"/>
          <a:stretch/>
        </p:blipFill>
        <p:spPr>
          <a:xfrm>
            <a:off x="6283553" y="900235"/>
            <a:ext cx="5852160" cy="5669280"/>
          </a:xfrm>
          <a:prstGeom prst="rect">
            <a:avLst/>
          </a:prstGeom>
        </p:spPr>
      </p:pic>
    </p:spTree>
    <p:extLst>
      <p:ext uri="{BB962C8B-B14F-4D97-AF65-F5344CB8AC3E}">
        <p14:creationId xmlns:p14="http://schemas.microsoft.com/office/powerpoint/2010/main" val="158232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3276600" y="261938"/>
            <a:ext cx="6189372" cy="609600"/>
          </a:xfrm>
        </p:spPr>
        <p:txBody>
          <a:bodyPr>
            <a:normAutofit/>
          </a:bodyPr>
          <a:lstStyle/>
          <a:p>
            <a:r>
              <a:rPr lang="en-US" altLang="en-US" sz="3600" b="1" dirty="0">
                <a:solidFill>
                  <a:srgbClr val="C00000"/>
                </a:solidFill>
                <a:latin typeface="Gill Sans MT" panose="020B0502020104020203" pitchFamily="34" charset="0"/>
              </a:rPr>
              <a:t>Supply Chain Mapping</a:t>
            </a:r>
            <a:endParaRPr lang="en-US" altLang="en-US" sz="3600" b="1" dirty="0">
              <a:solidFill>
                <a:srgbClr val="0070C0"/>
              </a:solidFill>
              <a:latin typeface="Gill Sans MT" panose="020B0502020104020203" pitchFamily="34" charset="0"/>
            </a:endParaRPr>
          </a:p>
        </p:txBody>
      </p:sp>
      <p:sp>
        <p:nvSpPr>
          <p:cNvPr id="6" name="Content Placeholder 1"/>
          <p:cNvSpPr>
            <a:spLocks noGrp="1"/>
          </p:cNvSpPr>
          <p:nvPr>
            <p:ph idx="1"/>
          </p:nvPr>
        </p:nvSpPr>
        <p:spPr>
          <a:xfrm>
            <a:off x="6153155" y="956879"/>
            <a:ext cx="5476468" cy="5383356"/>
          </a:xfrm>
        </p:spPr>
        <p:txBody>
          <a:bodyPr>
            <a:normAutofit lnSpcReduction="10000"/>
          </a:bodyPr>
          <a:lstStyle/>
          <a:p>
            <a:pPr>
              <a:lnSpc>
                <a:spcPct val="120000"/>
              </a:lnSpc>
              <a:defRPr/>
            </a:pPr>
            <a:r>
              <a:rPr lang="en-US" dirty="0">
                <a:latin typeface="Gill Sans MT" panose="020B0502020104020203" pitchFamily="34" charset="0"/>
              </a:rPr>
              <a:t>Collectively recognize areas of discordance, where one commodity type differs from others</a:t>
            </a:r>
          </a:p>
          <a:p>
            <a:pPr>
              <a:lnSpc>
                <a:spcPct val="120000"/>
              </a:lnSpc>
              <a:defRPr/>
            </a:pPr>
            <a:r>
              <a:rPr lang="en-US" dirty="0">
                <a:latin typeface="Gill Sans MT" panose="020B0502020104020203" pitchFamily="34" charset="0"/>
              </a:rPr>
              <a:t>Identify areas where increased efficiency could be found.</a:t>
            </a:r>
          </a:p>
          <a:p>
            <a:pPr>
              <a:lnSpc>
                <a:spcPct val="120000"/>
              </a:lnSpc>
              <a:defRPr/>
            </a:pPr>
            <a:r>
              <a:rPr lang="en-US" dirty="0">
                <a:latin typeface="Gill Sans MT" panose="020B0502020104020203" pitchFamily="34" charset="0"/>
              </a:rPr>
              <a:t>Establishes system rules </a:t>
            </a:r>
          </a:p>
          <a:p>
            <a:pPr>
              <a:lnSpc>
                <a:spcPct val="120000"/>
              </a:lnSpc>
              <a:defRPr/>
            </a:pPr>
            <a:r>
              <a:rPr lang="en-US" dirty="0">
                <a:latin typeface="Gill Sans MT" panose="020B0502020104020203" pitchFamily="34" charset="0"/>
              </a:rPr>
              <a:t>Invite those whose organization will or may be part of the assessment.</a:t>
            </a:r>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4</a:t>
            </a:fld>
            <a:endParaRPr lang="en-US" altLang="en-US" dirty="0"/>
          </a:p>
        </p:txBody>
      </p:sp>
      <p:pic>
        <p:nvPicPr>
          <p:cNvPr id="1026" name="Picture 2" descr="C:\Users\medouglas\Pictures\Zambia Photos\Map 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737" y="969758"/>
            <a:ext cx="4767385" cy="5638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841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1039446" y="261938"/>
            <a:ext cx="10800862" cy="609600"/>
          </a:xfrm>
        </p:spPr>
        <p:txBody>
          <a:bodyPr>
            <a:normAutofit/>
          </a:bodyPr>
          <a:lstStyle/>
          <a:p>
            <a:r>
              <a:rPr lang="en-US" altLang="en-US" sz="3600" b="1" dirty="0">
                <a:solidFill>
                  <a:srgbClr val="C00000"/>
                </a:solidFill>
                <a:latin typeface="Gill Sans MT" panose="020B0502020104020203" pitchFamily="34" charset="0"/>
              </a:rPr>
              <a:t>Supply Chain Mapping</a:t>
            </a:r>
            <a:r>
              <a:rPr lang="en-US" altLang="en-US" sz="3600" b="1" dirty="0">
                <a:solidFill>
                  <a:srgbClr val="0070C0"/>
                </a:solidFill>
                <a:latin typeface="Gill Sans MT" panose="020B0502020104020203" pitchFamily="34" charset="0"/>
              </a:rPr>
              <a:t> </a:t>
            </a:r>
            <a:r>
              <a:rPr lang="en-US" altLang="en-US" sz="3600" b="1" dirty="0">
                <a:solidFill>
                  <a:srgbClr val="C00000"/>
                </a:solidFill>
                <a:latin typeface="Gill Sans MT" panose="020B0502020104020203" pitchFamily="34" charset="0"/>
              </a:rPr>
              <a:t>-  Operational Outcomes</a:t>
            </a:r>
          </a:p>
        </p:txBody>
      </p:sp>
      <p:sp>
        <p:nvSpPr>
          <p:cNvPr id="6" name="Content Placeholder 1"/>
          <p:cNvSpPr>
            <a:spLocks noGrp="1"/>
          </p:cNvSpPr>
          <p:nvPr>
            <p:ph idx="1"/>
          </p:nvPr>
        </p:nvSpPr>
        <p:spPr>
          <a:xfrm>
            <a:off x="493691" y="1197735"/>
            <a:ext cx="5340438" cy="5155379"/>
          </a:xfrm>
        </p:spPr>
        <p:txBody>
          <a:bodyPr>
            <a:normAutofit fontScale="92500" lnSpcReduction="20000"/>
          </a:bodyPr>
          <a:lstStyle/>
          <a:p>
            <a:pPr>
              <a:lnSpc>
                <a:spcPct val="120000"/>
              </a:lnSpc>
              <a:defRPr/>
            </a:pPr>
            <a:r>
              <a:rPr lang="en-US" dirty="0">
                <a:latin typeface="Gill Sans MT" panose="020B0502020104020203" pitchFamily="34" charset="0"/>
              </a:rPr>
              <a:t>Modify the sample to include a representative sample from all levels.</a:t>
            </a:r>
          </a:p>
          <a:p>
            <a:pPr lvl="1">
              <a:lnSpc>
                <a:spcPct val="120000"/>
              </a:lnSpc>
              <a:defRPr/>
            </a:pPr>
            <a:r>
              <a:rPr lang="en-US" dirty="0">
                <a:latin typeface="Gill Sans MT" panose="020B0502020104020203" pitchFamily="34" charset="0"/>
              </a:rPr>
              <a:t>Exclude some sites, if mapping determines they are not included in the same system.</a:t>
            </a:r>
          </a:p>
          <a:p>
            <a:pPr>
              <a:lnSpc>
                <a:spcPct val="120000"/>
              </a:lnSpc>
              <a:defRPr/>
            </a:pPr>
            <a:r>
              <a:rPr lang="en-US" dirty="0">
                <a:latin typeface="Gill Sans MT" panose="020B0502020104020203" pitchFamily="34" charset="0"/>
              </a:rPr>
              <a:t>Refine the tool - determine if some modules should not be asked at some levels.</a:t>
            </a:r>
          </a:p>
          <a:p>
            <a:pPr>
              <a:lnSpc>
                <a:spcPct val="120000"/>
              </a:lnSpc>
              <a:defRPr/>
            </a:pPr>
            <a:r>
              <a:rPr lang="en-US" dirty="0">
                <a:latin typeface="Gill Sans MT" panose="020B0502020104020203" pitchFamily="34" charset="0"/>
              </a:rPr>
              <a:t>Finalize the tracer commodity list.</a:t>
            </a:r>
          </a:p>
          <a:p>
            <a:pPr>
              <a:lnSpc>
                <a:spcPct val="120000"/>
              </a:lnSpc>
              <a:defRPr/>
            </a:pPr>
            <a:r>
              <a:rPr lang="en-US" dirty="0">
                <a:latin typeface="Gill Sans MT" panose="020B0502020104020203" pitchFamily="34" charset="0"/>
              </a:rPr>
              <a:t>Determine if additional colleagues would like to participate in data collection.</a:t>
            </a:r>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5</a:t>
            </a:fld>
            <a:endParaRPr lang="en-US" alt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8098"/>
          <a:stretch/>
        </p:blipFill>
        <p:spPr>
          <a:xfrm>
            <a:off x="5962917" y="1365161"/>
            <a:ext cx="6138929" cy="4146997"/>
          </a:xfrm>
          <a:prstGeom prst="rect">
            <a:avLst/>
          </a:prstGeom>
        </p:spPr>
      </p:pic>
    </p:spTree>
    <p:extLst>
      <p:ext uri="{BB962C8B-B14F-4D97-AF65-F5344CB8AC3E}">
        <p14:creationId xmlns:p14="http://schemas.microsoft.com/office/powerpoint/2010/main" val="1701695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1471708" y="295502"/>
            <a:ext cx="10800862" cy="609600"/>
          </a:xfrm>
        </p:spPr>
        <p:txBody>
          <a:bodyPr>
            <a:normAutofit/>
          </a:bodyPr>
          <a:lstStyle/>
          <a:p>
            <a:r>
              <a:rPr lang="en-US" altLang="en-US" sz="3600" b="1" dirty="0">
                <a:solidFill>
                  <a:srgbClr val="C00000"/>
                </a:solidFill>
                <a:latin typeface="Gill Sans MT" panose="020B0502020104020203" pitchFamily="34" charset="0"/>
              </a:rPr>
              <a:t>Supply Chain Mapping - Logistics</a:t>
            </a:r>
          </a:p>
        </p:txBody>
      </p:sp>
      <p:sp>
        <p:nvSpPr>
          <p:cNvPr id="6" name="Content Placeholder 1"/>
          <p:cNvSpPr>
            <a:spLocks noGrp="1"/>
          </p:cNvSpPr>
          <p:nvPr>
            <p:ph idx="1"/>
          </p:nvPr>
        </p:nvSpPr>
        <p:spPr>
          <a:xfrm>
            <a:off x="120203" y="1030310"/>
            <a:ext cx="4735132" cy="5155379"/>
          </a:xfrm>
        </p:spPr>
        <p:txBody>
          <a:bodyPr>
            <a:normAutofit fontScale="92500"/>
          </a:bodyPr>
          <a:lstStyle/>
          <a:p>
            <a:pPr>
              <a:defRPr/>
            </a:pPr>
            <a:r>
              <a:rPr lang="en-US" dirty="0">
                <a:latin typeface="Gill Sans MT" panose="020B0502020104020203" pitchFamily="34" charset="0"/>
              </a:rPr>
              <a:t>Normally 40-50 people for one day.</a:t>
            </a:r>
          </a:p>
          <a:p>
            <a:pPr lvl="1">
              <a:defRPr/>
            </a:pPr>
            <a:r>
              <a:rPr lang="en-US" dirty="0">
                <a:latin typeface="Gill Sans MT" panose="020B0502020104020203" pitchFamily="34" charset="0"/>
              </a:rPr>
              <a:t>Country Government, donors, Social Marketing, other supply chain stakeholders</a:t>
            </a:r>
          </a:p>
          <a:p>
            <a:pPr>
              <a:defRPr/>
            </a:pPr>
            <a:r>
              <a:rPr lang="en-US" dirty="0">
                <a:latin typeface="Gill Sans MT" panose="020B0502020104020203" pitchFamily="34" charset="0"/>
              </a:rPr>
              <a:t>1-2 hours spent on NSCA basics and expectation setting</a:t>
            </a:r>
          </a:p>
          <a:p>
            <a:pPr>
              <a:defRPr/>
            </a:pPr>
            <a:r>
              <a:rPr lang="en-US" dirty="0">
                <a:latin typeface="Gill Sans MT" panose="020B0502020104020203" pitchFamily="34" charset="0"/>
              </a:rPr>
              <a:t>1.5 hours splitting into small groups to develop maps</a:t>
            </a:r>
          </a:p>
          <a:p>
            <a:pPr>
              <a:defRPr/>
            </a:pPr>
            <a:r>
              <a:rPr lang="en-US" dirty="0">
                <a:latin typeface="Gill Sans MT" panose="020B0502020104020203" pitchFamily="34" charset="0"/>
              </a:rPr>
              <a:t>1.5 hours reviewing maps to arrive upon a consensus version</a:t>
            </a:r>
          </a:p>
          <a:p>
            <a:pPr>
              <a:defRPr/>
            </a:pPr>
            <a:r>
              <a:rPr lang="en-US" dirty="0">
                <a:latin typeface="Gill Sans MT" panose="020B0502020104020203" pitchFamily="34" charset="0"/>
              </a:rPr>
              <a:t>1.5 hours reviewing tracer commodities</a:t>
            </a:r>
            <a:r>
              <a:rPr lang="en-US" dirty="0"/>
              <a:t>.</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pic>
        <p:nvPicPr>
          <p:cNvPr id="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55335" y="1558344"/>
            <a:ext cx="6877320" cy="43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7050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407" y="116861"/>
            <a:ext cx="10515600" cy="819731"/>
          </a:xfrm>
        </p:spPr>
        <p:txBody>
          <a:bodyPr>
            <a:normAutofit/>
          </a:bodyPr>
          <a:lstStyle/>
          <a:p>
            <a:r>
              <a:rPr lang="en-US" sz="3800" b="1" dirty="0">
                <a:solidFill>
                  <a:srgbClr val="C00000"/>
                </a:solidFill>
                <a:latin typeface="Gill Sans MT" panose="020B0502020104020203" pitchFamily="34" charset="0"/>
              </a:rPr>
              <a:t>NSCA Sampling</a:t>
            </a:r>
          </a:p>
        </p:txBody>
      </p:sp>
      <p:sp>
        <p:nvSpPr>
          <p:cNvPr id="3" name="Content Placeholder 2"/>
          <p:cNvSpPr>
            <a:spLocks noGrp="1"/>
          </p:cNvSpPr>
          <p:nvPr>
            <p:ph idx="1"/>
          </p:nvPr>
        </p:nvSpPr>
        <p:spPr>
          <a:xfrm>
            <a:off x="457200" y="930166"/>
            <a:ext cx="5560768" cy="5658203"/>
          </a:xfrm>
        </p:spPr>
        <p:txBody>
          <a:bodyPr>
            <a:normAutofit lnSpcReduction="10000"/>
          </a:bodyPr>
          <a:lstStyle/>
          <a:p>
            <a:r>
              <a:rPr lang="en-US" dirty="0">
                <a:latin typeface="Gill Sans MT" panose="020B0502020104020203" pitchFamily="34" charset="0"/>
              </a:rPr>
              <a:t>Hypergeometric Sampling Methodology (without replacement)</a:t>
            </a:r>
          </a:p>
          <a:p>
            <a:r>
              <a:rPr lang="en-US" dirty="0">
                <a:latin typeface="Gill Sans MT" panose="020B0502020104020203" pitchFamily="34" charset="0"/>
              </a:rPr>
              <a:t>Central level done separately.</a:t>
            </a:r>
          </a:p>
          <a:p>
            <a:r>
              <a:rPr lang="en-US" dirty="0">
                <a:latin typeface="Gill Sans MT" panose="020B0502020104020203" pitchFamily="34" charset="0"/>
              </a:rPr>
              <a:t>Two step process:</a:t>
            </a:r>
          </a:p>
          <a:p>
            <a:pPr lvl="1"/>
            <a:r>
              <a:rPr lang="en-US" dirty="0">
                <a:latin typeface="Gill Sans MT" panose="020B0502020104020203" pitchFamily="34" charset="0"/>
              </a:rPr>
              <a:t>Districts were selected randomly, then</a:t>
            </a:r>
          </a:p>
          <a:p>
            <a:pPr lvl="1"/>
            <a:r>
              <a:rPr lang="en-US" dirty="0">
                <a:latin typeface="Gill Sans MT" panose="020B0502020104020203" pitchFamily="34" charset="0"/>
              </a:rPr>
              <a:t>Sites within districts were randomly selected </a:t>
            </a:r>
          </a:p>
          <a:p>
            <a:r>
              <a:rPr lang="en-US" dirty="0">
                <a:latin typeface="Gill Sans MT" panose="020B0502020104020203" pitchFamily="34" charset="0"/>
              </a:rPr>
              <a:t>Sites are selected to achieve the desired CI and margin of error using the NSCA Sampling tool.</a:t>
            </a:r>
          </a:p>
          <a:p>
            <a:r>
              <a:rPr lang="en-US" dirty="0">
                <a:latin typeface="Gill Sans MT" panose="020B0502020104020203" pitchFamily="34" charset="0"/>
              </a:rPr>
              <a:t>If a site is inappropriate then a replacement can be randomly selected from the same district</a:t>
            </a:r>
            <a:r>
              <a:rPr lang="en-US" dirty="0"/>
              <a:t>.</a:t>
            </a:r>
          </a:p>
          <a:p>
            <a:endParaRPr lang="en-US" dirty="0"/>
          </a:p>
        </p:txBody>
      </p:sp>
      <p:pic>
        <p:nvPicPr>
          <p:cNvPr id="4098" name="Picture 2" descr="Image result for random sampling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7968" y="1184856"/>
            <a:ext cx="5860439" cy="4395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005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are there any questions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6986" y="1372334"/>
            <a:ext cx="6632620" cy="51292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365125"/>
            <a:ext cx="10515600" cy="819731"/>
          </a:xfrm>
        </p:spPr>
        <p:txBody>
          <a:bodyPr>
            <a:normAutofit/>
          </a:bodyPr>
          <a:lstStyle/>
          <a:p>
            <a:r>
              <a:rPr lang="en-US" sz="3800" b="1" dirty="0">
                <a:solidFill>
                  <a:srgbClr val="C00000"/>
                </a:solidFill>
                <a:latin typeface="Gill Sans MT" panose="020B0502020104020203" pitchFamily="34" charset="0"/>
              </a:rPr>
              <a:t>NSCA Supply Chain Mapping and Sampling</a:t>
            </a:r>
          </a:p>
        </p:txBody>
      </p:sp>
      <p:sp>
        <p:nvSpPr>
          <p:cNvPr id="3" name="Content Placeholder 2"/>
          <p:cNvSpPr>
            <a:spLocks noGrp="1"/>
          </p:cNvSpPr>
          <p:nvPr>
            <p:ph idx="1"/>
          </p:nvPr>
        </p:nvSpPr>
        <p:spPr>
          <a:xfrm>
            <a:off x="4327838" y="5553425"/>
            <a:ext cx="2870915" cy="643944"/>
          </a:xfrm>
          <a:solidFill>
            <a:schemeClr val="accent1"/>
          </a:solidFill>
        </p:spPr>
        <p:txBody>
          <a:bodyPr>
            <a:normAutofit/>
          </a:bodyPr>
          <a:lstStyle/>
          <a:p>
            <a:pPr marL="0" indent="0">
              <a:buNone/>
            </a:pPr>
            <a:r>
              <a:rPr lang="en-US" sz="3200" dirty="0">
                <a:solidFill>
                  <a:schemeClr val="bg1"/>
                </a:solidFill>
                <a:latin typeface="Gill Sans MT" panose="020B0502020104020203" pitchFamily="34" charset="0"/>
              </a:rPr>
              <a:t>Any Questions?</a:t>
            </a:r>
          </a:p>
        </p:txBody>
      </p:sp>
    </p:spTree>
    <p:extLst>
      <p:ext uri="{BB962C8B-B14F-4D97-AF65-F5344CB8AC3E}">
        <p14:creationId xmlns:p14="http://schemas.microsoft.com/office/powerpoint/2010/main" val="2660480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673</Words>
  <Application>Microsoft Office PowerPoint</Application>
  <PresentationFormat>Widescreen</PresentationFormat>
  <Paragraphs>76</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Gill Sans MT</vt:lpstr>
      <vt:lpstr>Times</vt:lpstr>
      <vt:lpstr>Office Theme</vt:lpstr>
      <vt:lpstr>PowerPoint Presentation</vt:lpstr>
      <vt:lpstr>Supply Chain Mapping</vt:lpstr>
      <vt:lpstr>Supply Chain Mapping</vt:lpstr>
      <vt:lpstr>Supply Chain Mapping</vt:lpstr>
      <vt:lpstr>Supply Chain Mapping -  Operational Outcomes</vt:lpstr>
      <vt:lpstr>Supply Chain Mapping - Logistics</vt:lpstr>
      <vt:lpstr>NSCA Sampling</vt:lpstr>
      <vt:lpstr>NSCA Supply Chain Mapping and Sampling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14</cp:revision>
  <dcterms:created xsi:type="dcterms:W3CDTF">2018-05-01T03:36:14Z</dcterms:created>
  <dcterms:modified xsi:type="dcterms:W3CDTF">2018-09-17T15:11:09Z</dcterms:modified>
</cp:coreProperties>
</file>