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99" r:id="rId2"/>
    <p:sldId id="304" r:id="rId3"/>
    <p:sldId id="318" r:id="rId4"/>
    <p:sldId id="317" r:id="rId5"/>
    <p:sldId id="314" r:id="rId6"/>
    <p:sldId id="323"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79015" autoAdjust="0"/>
  </p:normalViewPr>
  <p:slideViewPr>
    <p:cSldViewPr snapToGrid="0">
      <p:cViewPr varScale="1">
        <p:scale>
          <a:sx n="68" d="100"/>
          <a:sy n="68" d="100"/>
        </p:scale>
        <p:origin x="1219" y="62"/>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66" d="100"/>
          <a:sy n="66" d="100"/>
        </p:scale>
        <p:origin x="3134" y="3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291C70-431F-43F3-882F-3D5BBECB1160}" type="datetimeFigureOut">
              <a:rPr lang="en-US" smtClean="0"/>
              <a:t>9/17/2018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B1AEA3-8E71-4BE8-9394-E2C1302B336F}" type="slidenum">
              <a:rPr lang="en-US" smtClean="0"/>
              <a:t>‹#›</a:t>
            </a:fld>
            <a:endParaRPr lang="en-US"/>
          </a:p>
        </p:txBody>
      </p:sp>
    </p:spTree>
    <p:extLst>
      <p:ext uri="{BB962C8B-B14F-4D97-AF65-F5344CB8AC3E}">
        <p14:creationId xmlns:p14="http://schemas.microsoft.com/office/powerpoint/2010/main" val="7484560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a:extLst>
              <a:ext uri="{FF2B5EF4-FFF2-40B4-BE49-F238E27FC236}">
                <a16:creationId xmlns:a16="http://schemas.microsoft.com/office/drawing/2014/main" id="{887356D5-B679-4B76-990F-C498B30F4108}"/>
              </a:ext>
            </a:extLst>
          </p:cNvPr>
          <p:cNvSpPr>
            <a:spLocks noGrp="1" noRot="1" noChangeAspect="1" noChangeArrowheads="1" noTextEdit="1"/>
          </p:cNvSpPr>
          <p:nvPr>
            <p:ph type="sldImg"/>
          </p:nvPr>
        </p:nvSpPr>
        <p:spPr>
          <a:ln/>
        </p:spPr>
      </p:sp>
      <p:sp>
        <p:nvSpPr>
          <p:cNvPr id="40963" name="Notes Placeholder 2">
            <a:extLst>
              <a:ext uri="{FF2B5EF4-FFF2-40B4-BE49-F238E27FC236}">
                <a16:creationId xmlns:a16="http://schemas.microsoft.com/office/drawing/2014/main" id="{9790DC73-9985-4FCB-B6FF-72DFEB718153}"/>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ltLang="en-US" dirty="0"/>
          </a:p>
        </p:txBody>
      </p:sp>
      <p:sp>
        <p:nvSpPr>
          <p:cNvPr id="40964" name="Slide Number Placeholder 3">
            <a:extLst>
              <a:ext uri="{FF2B5EF4-FFF2-40B4-BE49-F238E27FC236}">
                <a16:creationId xmlns:a16="http://schemas.microsoft.com/office/drawing/2014/main" id="{DC4F3A58-E806-4DE4-BC23-8728964E4A92}"/>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defRPr/>
            </a:pPr>
            <a:fld id="{C872BA43-7AC7-4C85-A475-09DD78EA8C9A}" type="slidenum">
              <a:rPr lang="en-US" altLang="en-US" sz="1200">
                <a:solidFill>
                  <a:prstClr val="black"/>
                </a:solidFill>
                <a:latin typeface="Times" charset="0"/>
              </a:rPr>
              <a:pPr>
                <a:defRPr/>
              </a:pPr>
              <a:t>1</a:t>
            </a:fld>
            <a:endParaRPr lang="en-US" altLang="en-US" sz="1200" dirty="0">
              <a:solidFill>
                <a:prstClr val="black"/>
              </a:solidFill>
              <a:latin typeface="Times" charset="0"/>
            </a:endParaRPr>
          </a:p>
        </p:txBody>
      </p:sp>
    </p:spTree>
    <p:extLst>
      <p:ext uri="{BB962C8B-B14F-4D97-AF65-F5344CB8AC3E}">
        <p14:creationId xmlns:p14="http://schemas.microsoft.com/office/powerpoint/2010/main" val="18654557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50B9C52-E2F9-4229-A752-FF3A322C8BC5}" type="slidenum">
              <a:rPr lang="en-US" smtClean="0"/>
              <a:t>2</a:t>
            </a:fld>
            <a:endParaRPr lang="en-US" dirty="0"/>
          </a:p>
        </p:txBody>
      </p:sp>
    </p:spTree>
    <p:extLst>
      <p:ext uri="{BB962C8B-B14F-4D97-AF65-F5344CB8AC3E}">
        <p14:creationId xmlns:p14="http://schemas.microsoft.com/office/powerpoint/2010/main" val="32832506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p:cNvSpPr>
            <a:spLocks noGrp="1"/>
          </p:cNvSpPr>
          <p:nvPr>
            <p:ph type="body" idx="1"/>
          </p:nvPr>
        </p:nvSpPr>
        <p:spPr/>
        <p:txBody>
          <a:bodyPr/>
          <a:lstStyle/>
          <a:p>
            <a:r>
              <a:rPr lang="en-US" baseline="0" dirty="0"/>
              <a:t>In country stakeholders include a number of partners from the Ministry of Health, implementing agencies, private sector, donor agencies and varying levels of government. All of these different players in the system will have different interests and stake in the assessment. Bringing everyone around the table will ensure coordination and buy-in. Engagement of all these stakeholders will depend on the structure of national supply chains in country.</a:t>
            </a:r>
            <a:endParaRPr lang="en-US" dirty="0"/>
          </a:p>
        </p:txBody>
      </p:sp>
    </p:spTree>
    <p:extLst>
      <p:ext uri="{BB962C8B-B14F-4D97-AF65-F5344CB8AC3E}">
        <p14:creationId xmlns:p14="http://schemas.microsoft.com/office/powerpoint/2010/main" val="14909877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the continuous feedback loop shown here.  All stakeholders need</a:t>
            </a:r>
            <a:r>
              <a:rPr lang="en-US" baseline="0" dirty="0"/>
              <a:t> to see their value within the NSCA in order to ensure their participation.  </a:t>
            </a:r>
            <a:r>
              <a:rPr lang="en-US" dirty="0"/>
              <a:t> </a:t>
            </a:r>
          </a:p>
        </p:txBody>
      </p:sp>
      <p:sp>
        <p:nvSpPr>
          <p:cNvPr id="4" name="Slide Number Placeholder 3"/>
          <p:cNvSpPr>
            <a:spLocks noGrp="1"/>
          </p:cNvSpPr>
          <p:nvPr>
            <p:ph type="sldNum" sz="quarter" idx="10"/>
          </p:nvPr>
        </p:nvSpPr>
        <p:spPr/>
        <p:txBody>
          <a:bodyPr/>
          <a:lstStyle/>
          <a:p>
            <a:fld id="{09446B8C-B910-BF49-A73D-C45B5A537964}" type="slidenum">
              <a:rPr lang="en-US" smtClean="0"/>
              <a:t>4</a:t>
            </a:fld>
            <a:endParaRPr lang="en-US" dirty="0"/>
          </a:p>
        </p:txBody>
      </p:sp>
    </p:spTree>
    <p:extLst>
      <p:ext uri="{BB962C8B-B14F-4D97-AF65-F5344CB8AC3E}">
        <p14:creationId xmlns:p14="http://schemas.microsoft.com/office/powerpoint/2010/main" val="26424243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nsca@ghsc-psm.com</a:t>
            </a:r>
            <a:r>
              <a:rPr lang="en-US" baseline="0" dirty="0"/>
              <a:t> will serve as a mailbox for comments and questions on the implementation of the tool.   </a:t>
            </a:r>
            <a:endParaRPr lang="en-US" dirty="0"/>
          </a:p>
        </p:txBody>
      </p:sp>
      <p:sp>
        <p:nvSpPr>
          <p:cNvPr id="4" name="Slide Number Placeholder 3"/>
          <p:cNvSpPr>
            <a:spLocks noGrp="1"/>
          </p:cNvSpPr>
          <p:nvPr>
            <p:ph type="sldNum" sz="quarter" idx="10"/>
          </p:nvPr>
        </p:nvSpPr>
        <p:spPr/>
        <p:txBody>
          <a:bodyPr/>
          <a:lstStyle/>
          <a:p>
            <a:fld id="{950B9C52-E2F9-4229-A752-FF3A322C8BC5}" type="slidenum">
              <a:rPr lang="en-US" smtClean="0"/>
              <a:t>5</a:t>
            </a:fld>
            <a:endParaRPr lang="en-US" dirty="0"/>
          </a:p>
        </p:txBody>
      </p:sp>
    </p:spTree>
    <p:extLst>
      <p:ext uri="{BB962C8B-B14F-4D97-AF65-F5344CB8AC3E}">
        <p14:creationId xmlns:p14="http://schemas.microsoft.com/office/powerpoint/2010/main" val="16753221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50B9C52-E2F9-4229-A752-FF3A322C8BC5}" type="slidenum">
              <a:rPr lang="en-US" smtClean="0"/>
              <a:t>6</a:t>
            </a:fld>
            <a:endParaRPr lang="en-US" dirty="0"/>
          </a:p>
        </p:txBody>
      </p:sp>
    </p:spTree>
    <p:extLst>
      <p:ext uri="{BB962C8B-B14F-4D97-AF65-F5344CB8AC3E}">
        <p14:creationId xmlns:p14="http://schemas.microsoft.com/office/powerpoint/2010/main" val="42692974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0BEECF-28B0-4D6A-A3F3-0971A693AC5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F71C964-5D0E-431B-833F-DFC80059913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510EBAB-9E8C-46DD-8B3B-6D1B91099EA0}"/>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5" name="Footer Placeholder 4">
            <a:extLst>
              <a:ext uri="{FF2B5EF4-FFF2-40B4-BE49-F238E27FC236}">
                <a16:creationId xmlns:a16="http://schemas.microsoft.com/office/drawing/2014/main" id="{827B1501-F06D-445C-9AE4-1D66C1EB019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E0B827-F486-42A0-9377-39A7C4F2508A}"/>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2376797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48BED1-F1F7-4FC5-A32B-F9294BB269F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AB3F7AE-F1A1-4F3C-B07D-3CE3E7AF263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41064B2-9B5F-458D-9081-C45EED752AB4}"/>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5" name="Footer Placeholder 4">
            <a:extLst>
              <a:ext uri="{FF2B5EF4-FFF2-40B4-BE49-F238E27FC236}">
                <a16:creationId xmlns:a16="http://schemas.microsoft.com/office/drawing/2014/main" id="{D13B89DB-7B23-41B9-BF31-37433024991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042DD82-FA78-4CE2-B50F-1B088941B016}"/>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0959911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91B0AA1-ABDC-4976-84B0-EA853B5B439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4DEAB1B-1412-4B9F-9BC8-22A2BE8476F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06C8DFA-681F-4176-A366-13E7559D20F4}"/>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5" name="Footer Placeholder 4">
            <a:extLst>
              <a:ext uri="{FF2B5EF4-FFF2-40B4-BE49-F238E27FC236}">
                <a16:creationId xmlns:a16="http://schemas.microsoft.com/office/drawing/2014/main" id="{2601BB1A-119B-46C4-9966-9F0C2F8E83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D0DA2BA-EAB8-44AA-8254-05C9E3D96818}"/>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14359181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431800" y="238540"/>
            <a:ext cx="11329456" cy="616455"/>
          </a:xfrm>
        </p:spPr>
        <p:txBody>
          <a:bodyPr anchor="ctr" anchorCtr="0">
            <a:noAutofit/>
          </a:bodyPr>
          <a:lstStyle>
            <a:lvl1pPr>
              <a:lnSpc>
                <a:spcPct val="100000"/>
              </a:lnSpc>
              <a:defRPr/>
            </a:lvl1pPr>
          </a:lstStyle>
          <a:p>
            <a:r>
              <a:rPr lang="de-DE" dirty="0"/>
              <a:t>Titelmasterformat durch Klicken bearbeiten</a:t>
            </a:r>
          </a:p>
        </p:txBody>
      </p:sp>
      <p:sp>
        <p:nvSpPr>
          <p:cNvPr id="9" name="Textplatzhalter 7"/>
          <p:cNvSpPr>
            <a:spLocks noGrp="1"/>
          </p:cNvSpPr>
          <p:nvPr>
            <p:ph type="body" sz="quarter" idx="13"/>
          </p:nvPr>
        </p:nvSpPr>
        <p:spPr>
          <a:xfrm>
            <a:off x="431800" y="854994"/>
            <a:ext cx="11328400" cy="336244"/>
          </a:xfrm>
        </p:spPr>
        <p:txBody>
          <a:bodyPr lIns="0" tIns="0" rIns="0" bIns="0" anchor="t" anchorCtr="0">
            <a:noAutofit/>
          </a:bodyPr>
          <a:lstStyle>
            <a:lvl1pPr marL="0" indent="0">
              <a:buNone/>
              <a:defRPr sz="2000"/>
            </a:lvl1pPr>
          </a:lstStyle>
          <a:p>
            <a:pPr lvl="0"/>
            <a:r>
              <a:rPr lang="de-DE" dirty="0"/>
              <a:t>Textmasterformate durch Klicken bearbeiten</a:t>
            </a:r>
          </a:p>
        </p:txBody>
      </p:sp>
    </p:spTree>
    <p:extLst>
      <p:ext uri="{BB962C8B-B14F-4D97-AF65-F5344CB8AC3E}">
        <p14:creationId xmlns:p14="http://schemas.microsoft.com/office/powerpoint/2010/main" val="31871174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DDBA17-5977-4CD7-988C-5448730D360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C6D6F6C-C07A-4CDA-A9E5-741A3819756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9F4F6D6-4804-464E-8C56-6D0C0FFDDD5E}"/>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5" name="Footer Placeholder 4">
            <a:extLst>
              <a:ext uri="{FF2B5EF4-FFF2-40B4-BE49-F238E27FC236}">
                <a16:creationId xmlns:a16="http://schemas.microsoft.com/office/drawing/2014/main" id="{52B14380-5ACF-458A-889C-34B4F51A4B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D465B5-4D9E-465B-AD56-AA834672523F}"/>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9990823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678EF4-C8AB-4CB3-9769-0023F5FE111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5F8FA49-62D9-4173-84DA-C1DCDB5E633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85BB55BE-68BD-418A-8D14-23B5EED91FF7}"/>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5" name="Footer Placeholder 4">
            <a:extLst>
              <a:ext uri="{FF2B5EF4-FFF2-40B4-BE49-F238E27FC236}">
                <a16:creationId xmlns:a16="http://schemas.microsoft.com/office/drawing/2014/main" id="{89EF46CE-3602-4BD4-A8B5-031729CD249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A1092F2-0B93-4170-98DF-D45BC4816A77}"/>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10083471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908FE8-CE95-41D1-BB8B-D2B3DE03588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A7F7060-09EC-4089-951B-629BBD4F94C2}"/>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9AD1197-5901-49B6-B63E-02643A2B6F69}"/>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4728968-245F-4029-8817-12DA8A939315}"/>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6" name="Footer Placeholder 5">
            <a:extLst>
              <a:ext uri="{FF2B5EF4-FFF2-40B4-BE49-F238E27FC236}">
                <a16:creationId xmlns:a16="http://schemas.microsoft.com/office/drawing/2014/main" id="{43287E48-38AE-403B-9D4F-253A44634B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826DCA9-4EF3-41CA-8999-E2C491BCFE69}"/>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2079039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F54FAF-D8C1-43E7-BFC9-554EC6A4370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4D8C204-1FC6-4A85-8EBB-EDA77AB0CA4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0720ABAE-46B2-4117-9877-5AD6761FF44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D2DC154-AFB0-4800-A099-37BDCC2C62D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365BAB57-C74E-4A1B-8433-C44696A4A352}"/>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0491CFC-D33C-45DF-9342-5A5026E3A363}"/>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8" name="Footer Placeholder 7">
            <a:extLst>
              <a:ext uri="{FF2B5EF4-FFF2-40B4-BE49-F238E27FC236}">
                <a16:creationId xmlns:a16="http://schemas.microsoft.com/office/drawing/2014/main" id="{A2D66656-A59E-4C47-8FCC-84AEB322F1D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E7F47EA-AA41-44B4-96D4-E4CD8AA10D08}"/>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6138859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2E8654-9CC2-45E1-B93E-5C0E919F0AD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E61D3EB-04BD-427D-BE31-A6DDF7B82B7B}"/>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4" name="Footer Placeholder 3">
            <a:extLst>
              <a:ext uri="{FF2B5EF4-FFF2-40B4-BE49-F238E27FC236}">
                <a16:creationId xmlns:a16="http://schemas.microsoft.com/office/drawing/2014/main" id="{D53BB1CE-6EFB-47EE-8B20-DDBBC3DF5E1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542D365-EE17-4EED-B174-A2B25935DCD0}"/>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10824247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F96F803-2E97-497E-A31B-F95E7F8BC142}"/>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3" name="Footer Placeholder 2">
            <a:extLst>
              <a:ext uri="{FF2B5EF4-FFF2-40B4-BE49-F238E27FC236}">
                <a16:creationId xmlns:a16="http://schemas.microsoft.com/office/drawing/2014/main" id="{4F3DA8C1-22B4-4D4A-AF6E-9F1E42EEAB9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34B8791-0317-41B4-B64E-17AA0C97046B}"/>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2726448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4FD843-05E9-463F-9BA7-6DBDB812966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4068B76-928C-4421-964C-36ECCAD92F0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62F403F-F7C5-4C36-B7E0-2601D3AE48A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37D03BF-E99B-4ED1-BCF7-5C693AF6CA37}"/>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6" name="Footer Placeholder 5">
            <a:extLst>
              <a:ext uri="{FF2B5EF4-FFF2-40B4-BE49-F238E27FC236}">
                <a16:creationId xmlns:a16="http://schemas.microsoft.com/office/drawing/2014/main" id="{F440680D-8BF9-4404-BEC9-5D163FDC107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F511097-F2A0-47A5-892D-220413DBE41D}"/>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3681517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32358F-62CC-432D-BF12-5DB968E3996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A245B27-8250-4480-87BE-BC9C0BE9F5C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384BB05-3DDF-4FEB-AB58-22F733B3CC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453B291-01C8-43E5-8EBE-62E2FB9DF7CF}"/>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6" name="Footer Placeholder 5">
            <a:extLst>
              <a:ext uri="{FF2B5EF4-FFF2-40B4-BE49-F238E27FC236}">
                <a16:creationId xmlns:a16="http://schemas.microsoft.com/office/drawing/2014/main" id="{CE72967C-9870-4C07-BBAA-08387B396A4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64A4813-F1B1-49CF-A095-360B3019A8B0}"/>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11001747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55C2CC3-261F-4E95-A756-61BF161E2C3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F128BD3-47A8-41BC-BC00-A0B099D18A3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DC0CEE3-D11D-4F5F-8ED9-DE8B43D2DB5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27D3D8-CE2F-4F2A-BC05-DC5DE59371A6}" type="datetimeFigureOut">
              <a:rPr lang="en-US" smtClean="0"/>
              <a:t>9/17/2018</a:t>
            </a:fld>
            <a:endParaRPr lang="en-US"/>
          </a:p>
        </p:txBody>
      </p:sp>
      <p:sp>
        <p:nvSpPr>
          <p:cNvPr id="5" name="Footer Placeholder 4">
            <a:extLst>
              <a:ext uri="{FF2B5EF4-FFF2-40B4-BE49-F238E27FC236}">
                <a16:creationId xmlns:a16="http://schemas.microsoft.com/office/drawing/2014/main" id="{A2EA3BE8-C0F2-4100-8652-AA3E9DE63C8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8EAADAB-C19B-4132-87B6-8892AA5FC5B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73E24F-B861-4B2F-975D-4D7677F2F5B7}" type="slidenum">
              <a:rPr lang="en-US" smtClean="0"/>
              <a:t>‹#›</a:t>
            </a:fld>
            <a:endParaRPr lang="en-US"/>
          </a:p>
        </p:txBody>
      </p:sp>
    </p:spTree>
    <p:extLst>
      <p:ext uri="{BB962C8B-B14F-4D97-AF65-F5344CB8AC3E}">
        <p14:creationId xmlns:p14="http://schemas.microsoft.com/office/powerpoint/2010/main" val="15274961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hyperlink" Target="mailto:NSCA@ghsc-psm.com" TargetMode="External"/><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AE1A8982-A8FE-434C-841B-957CA43B7779}"/>
              </a:ext>
            </a:extLst>
          </p:cNvPr>
          <p:cNvSpPr/>
          <p:nvPr/>
        </p:nvSpPr>
        <p:spPr>
          <a:xfrm>
            <a:off x="0" y="0"/>
            <a:ext cx="12192000" cy="6932815"/>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61" kern="0" dirty="0">
              <a:solidFill>
                <a:sysClr val="windowText" lastClr="000000"/>
              </a:solidFill>
            </a:endParaRPr>
          </a:p>
        </p:txBody>
      </p:sp>
      <p:cxnSp>
        <p:nvCxnSpPr>
          <p:cNvPr id="6" name="Straight Connector 5">
            <a:extLst>
              <a:ext uri="{FF2B5EF4-FFF2-40B4-BE49-F238E27FC236}">
                <a16:creationId xmlns:a16="http://schemas.microsoft.com/office/drawing/2014/main" id="{6A2C2400-55C3-4622-BE03-9CA2A2E9F769}"/>
              </a:ext>
            </a:extLst>
          </p:cNvPr>
          <p:cNvCxnSpPr/>
          <p:nvPr/>
        </p:nvCxnSpPr>
        <p:spPr>
          <a:xfrm>
            <a:off x="6096000" y="6111864"/>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a16="http://schemas.microsoft.com/office/drawing/2014/main" id="{65F477E9-DF8E-4C9C-9F9D-9EA894096F0D}"/>
              </a:ext>
            </a:extLst>
          </p:cNvPr>
          <p:cNvSpPr>
            <a:spLocks noGrp="1"/>
          </p:cNvSpPr>
          <p:nvPr/>
        </p:nvSpPr>
        <p:spPr>
          <a:xfrm>
            <a:off x="2362201" y="1479551"/>
            <a:ext cx="8317522" cy="2462213"/>
          </a:xfrm>
          <a:prstGeom prst="rect">
            <a:avLst/>
          </a:prstGeom>
          <a:effectLst/>
        </p:spPr>
        <p:txBody>
          <a:bodyPr anchor="b">
            <a:normAutofit/>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a:lnSpc>
                <a:spcPct val="80000"/>
              </a:lnSpc>
            </a:pPr>
            <a:r>
              <a:rPr lang="en-US" altLang="en-US" sz="320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NATIONAL SUPPLY CHAIN ASSESSMENT </a:t>
            </a:r>
            <a:r>
              <a:rPr lang="en-US" altLang="en-US" sz="3200">
                <a:solidFill>
                  <a:srgbClr val="FFFFFF"/>
                </a:solidFill>
                <a:latin typeface="Gill Sans MT" panose="020B0502020104020203" pitchFamily="34" charset="0"/>
                <a:ea typeface="Gill Sans MT" panose="020B0502020104020203" pitchFamily="34" charset="0"/>
                <a:cs typeface="Gill Sans MT" panose="020B0502020104020203" pitchFamily="34" charset="0"/>
              </a:rPr>
              <a:t>(NSCA 2.0</a:t>
            </a:r>
            <a:r>
              <a:rPr lang="en-US" altLang="en-US" sz="320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 STAKEHOLDER TRAINING</a:t>
            </a:r>
          </a:p>
          <a:p>
            <a:pPr marL="1211263" indent="-1211263">
              <a:lnSpc>
                <a:spcPct val="80000"/>
              </a:lnSpc>
            </a:pPr>
            <a:r>
              <a:rPr lang="en-US" altLang="en-US" sz="32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Day 1:  Stakeholder Engagement</a:t>
            </a:r>
          </a:p>
          <a:p>
            <a:pPr>
              <a:lnSpc>
                <a:spcPct val="80000"/>
              </a:lnSpc>
            </a:pPr>
            <a:r>
              <a:rPr lang="en-US" altLang="en-US" sz="32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--:--am/pm : --:--am/pm</a:t>
            </a:r>
          </a:p>
          <a:p>
            <a:pPr>
              <a:lnSpc>
                <a:spcPct val="80000"/>
              </a:lnSpc>
            </a:pPr>
            <a:endParaRPr lang="en-US" altLang="en-US" sz="800" dirty="0">
              <a:solidFill>
                <a:srgbClr val="000000"/>
              </a:solidFill>
              <a:latin typeface="Gill Sans MT" panose="020B0502020104020203" pitchFamily="34" charset="0"/>
              <a:ea typeface="Gill Sans MT" panose="020B0502020104020203" pitchFamily="34" charset="0"/>
              <a:cs typeface="Gill Sans MT" panose="020B0502020104020203" pitchFamily="34" charset="0"/>
            </a:endParaRPr>
          </a:p>
        </p:txBody>
      </p:sp>
      <p:sp>
        <p:nvSpPr>
          <p:cNvPr id="10" name="Subtitle 12">
            <a:extLst>
              <a:ext uri="{FF2B5EF4-FFF2-40B4-BE49-F238E27FC236}">
                <a16:creationId xmlns:a16="http://schemas.microsoft.com/office/drawing/2014/main" id="{A5DA08E8-AE8A-4B9E-A800-6267744BB982}"/>
              </a:ext>
            </a:extLst>
          </p:cNvPr>
          <p:cNvSpPr>
            <a:spLocks noGrp="1"/>
          </p:cNvSpPr>
          <p:nvPr/>
        </p:nvSpPr>
        <p:spPr>
          <a:xfrm>
            <a:off x="2362200" y="5340352"/>
            <a:ext cx="4191001" cy="676274"/>
          </a:xfrm>
          <a:prstGeom prst="rect">
            <a:avLst/>
          </a:prstGeom>
          <a:effectLst/>
        </p:spPr>
        <p:txBody>
          <a:bodyPr>
            <a:normAutofit/>
          </a:bodyPr>
          <a:lstStyle>
            <a:lvl1pPr marL="0" indent="0" algn="l" defTabSz="457200" rtl="0" eaLnBrk="1" latinLnBrk="0" hangingPunct="1">
              <a:spcBef>
                <a:spcPts val="0"/>
              </a:spcBef>
              <a:spcAft>
                <a:spcPts val="800"/>
              </a:spcAft>
              <a:buFont typeface="Arial"/>
              <a:buNone/>
              <a:defRPr sz="1600" b="0" i="0" kern="1200">
                <a:solidFill>
                  <a:schemeClr val="bg1"/>
                </a:solidFill>
                <a:latin typeface="Gill Sans MT"/>
                <a:ea typeface="+mn-ea"/>
                <a:cs typeface="Gill Sans MT"/>
              </a:defRPr>
            </a:lvl1pPr>
            <a:lvl2pPr marL="457200" indent="0" algn="ctr" defTabSz="457200" rtl="0" eaLnBrk="1" latinLnBrk="0" hangingPunct="1">
              <a:spcBef>
                <a:spcPts val="0"/>
              </a:spcBef>
              <a:spcAft>
                <a:spcPts val="800"/>
              </a:spcAft>
              <a:buFont typeface="Arial"/>
              <a:buNone/>
              <a:defRPr sz="1600" b="0" i="0" kern="1200">
                <a:solidFill>
                  <a:schemeClr val="tx1">
                    <a:tint val="75000"/>
                  </a:schemeClr>
                </a:solidFill>
                <a:latin typeface="Gill Sans MT"/>
                <a:ea typeface="+mn-ea"/>
                <a:cs typeface="Gill Sans MT"/>
              </a:defRPr>
            </a:lvl2pPr>
            <a:lvl3pPr marL="914400" indent="0" algn="ctr" defTabSz="457200" rtl="0" eaLnBrk="1" latinLnBrk="0" hangingPunct="1">
              <a:spcBef>
                <a:spcPct val="20000"/>
              </a:spcBef>
              <a:buFont typeface="Arial"/>
              <a:buNone/>
              <a:defRPr sz="1800" b="0" i="0" kern="1200">
                <a:solidFill>
                  <a:schemeClr val="tx1">
                    <a:tint val="75000"/>
                  </a:schemeClr>
                </a:solidFill>
                <a:latin typeface="Gill Sans MT"/>
                <a:ea typeface="+mn-ea"/>
                <a:cs typeface="Gill Sans MT"/>
              </a:defRPr>
            </a:lvl3pPr>
            <a:lvl4pPr marL="1371600" indent="0" algn="ctr" defTabSz="457200" rtl="0" eaLnBrk="1" latinLnBrk="0" hangingPunct="1">
              <a:spcBef>
                <a:spcPct val="20000"/>
              </a:spcBef>
              <a:buFont typeface="Arial"/>
              <a:buNone/>
              <a:defRPr sz="1600" b="0" i="0" kern="1200">
                <a:solidFill>
                  <a:schemeClr val="tx1">
                    <a:tint val="75000"/>
                  </a:schemeClr>
                </a:solidFill>
                <a:latin typeface="Gill Sans MT"/>
                <a:ea typeface="+mn-ea"/>
                <a:cs typeface="Gill Sans MT"/>
              </a:defRPr>
            </a:lvl4pPr>
            <a:lvl5pPr marL="1828800" indent="0" algn="ctr" defTabSz="457200" rtl="0" eaLnBrk="1" latinLnBrk="0" hangingPunct="1">
              <a:spcBef>
                <a:spcPct val="20000"/>
              </a:spcBef>
              <a:buFont typeface="Arial"/>
              <a:buNone/>
              <a:defRPr sz="1400" b="0" i="0" kern="1200">
                <a:solidFill>
                  <a:schemeClr val="tx1">
                    <a:tint val="75000"/>
                  </a:schemeClr>
                </a:solidFill>
                <a:latin typeface="Gill Sans MT"/>
                <a:ea typeface="+mn-ea"/>
                <a:cs typeface="Gill Sans MT"/>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defRPr/>
            </a:pPr>
            <a:r>
              <a:rPr lang="en-US" sz="1800">
                <a:solidFill>
                  <a:srgbClr val="FFFFFF"/>
                </a:solidFill>
              </a:rPr>
              <a:t>--/--/----</a:t>
            </a:r>
            <a:endParaRPr lang="en-US" sz="1800" dirty="0">
              <a:solidFill>
                <a:srgbClr val="FFFFFF"/>
              </a:solidFill>
            </a:endParaRPr>
          </a:p>
        </p:txBody>
      </p:sp>
      <p:cxnSp>
        <p:nvCxnSpPr>
          <p:cNvPr id="12" name="Straight Connector 11">
            <a:extLst>
              <a:ext uri="{FF2B5EF4-FFF2-40B4-BE49-F238E27FC236}">
                <a16:creationId xmlns:a16="http://schemas.microsoft.com/office/drawing/2014/main" id="{0AB3C290-D446-4057-B83C-6A2ED36A336D}"/>
              </a:ext>
            </a:extLst>
          </p:cNvPr>
          <p:cNvCxnSpPr/>
          <p:nvPr/>
        </p:nvCxnSpPr>
        <p:spPr>
          <a:xfrm>
            <a:off x="2438400" y="5184774"/>
            <a:ext cx="5492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39943" name="Picture 3" descr="C:\Users\Mariana Rodrigues\AppData\Local\Microsoft\Windows\INetCacheContent.Word\Horizontal_RGB_294_White.png">
            <a:extLst>
              <a:ext uri="{FF2B5EF4-FFF2-40B4-BE49-F238E27FC236}">
                <a16:creationId xmlns:a16="http://schemas.microsoft.com/office/drawing/2014/main" id="{B66CD02E-BDDC-4D38-B0AF-B1EDBE28567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9335" t="13753" r="7623" b="12534"/>
          <a:stretch>
            <a:fillRect/>
          </a:stretch>
        </p:blipFill>
        <p:spPr bwMode="auto">
          <a:xfrm>
            <a:off x="4377875" y="6130914"/>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a:extLst>
              <a:ext uri="{FF2B5EF4-FFF2-40B4-BE49-F238E27FC236}">
                <a16:creationId xmlns:a16="http://schemas.microsoft.com/office/drawing/2014/main" id="{918F998B-3CDE-42DF-AF26-6A2CE33904E3}"/>
              </a:ext>
            </a:extLst>
          </p:cNvPr>
          <p:cNvSpPr txBox="1"/>
          <p:nvPr/>
        </p:nvSpPr>
        <p:spPr>
          <a:xfrm>
            <a:off x="6147252" y="6100390"/>
            <a:ext cx="5912774" cy="584775"/>
          </a:xfrm>
          <a:prstGeom prst="rect">
            <a:avLst/>
          </a:prstGeom>
          <a:noFill/>
        </p:spPr>
        <p:txBody>
          <a:bodyPr wrap="square" rtlCol="0">
            <a:spAutoFit/>
          </a:bodyPr>
          <a:lstStyle/>
          <a:p>
            <a:r>
              <a:rPr lang="en-US" sz="1600" b="1" dirty="0">
                <a:solidFill>
                  <a:prstClr val="white"/>
                </a:solidFill>
                <a:latin typeface="Calibri Light" panose="020F0302020204030204"/>
              </a:rPr>
              <a:t>USAID Global Health Supply Chain Program - Technical Assistance - National Supply Chain Assessment Task Order </a:t>
            </a:r>
          </a:p>
        </p:txBody>
      </p:sp>
    </p:spTree>
    <p:extLst>
      <p:ext uri="{BB962C8B-B14F-4D97-AF65-F5344CB8AC3E}">
        <p14:creationId xmlns:p14="http://schemas.microsoft.com/office/powerpoint/2010/main" val="675282697"/>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76625" y="310262"/>
            <a:ext cx="5238750" cy="609600"/>
          </a:xfrm>
        </p:spPr>
        <p:txBody>
          <a:bodyPr>
            <a:normAutofit fontScale="90000"/>
          </a:bodyPr>
          <a:lstStyle/>
          <a:p>
            <a:r>
              <a:rPr lang="en-US" sz="3600" b="1" dirty="0">
                <a:solidFill>
                  <a:srgbClr val="C00000"/>
                </a:solidFill>
                <a:latin typeface="Gill Sans MT" panose="020B0502020104020203" pitchFamily="34" charset="0"/>
              </a:rPr>
              <a:t>Stakeholder Engagement </a:t>
            </a:r>
          </a:p>
        </p:txBody>
      </p:sp>
      <p:sp>
        <p:nvSpPr>
          <p:cNvPr id="5" name="TextBox 4"/>
          <p:cNvSpPr txBox="1"/>
          <p:nvPr/>
        </p:nvSpPr>
        <p:spPr>
          <a:xfrm>
            <a:off x="1809403" y="1602977"/>
            <a:ext cx="8573193" cy="4524315"/>
          </a:xfrm>
          <a:prstGeom prst="rect">
            <a:avLst/>
          </a:prstGeom>
          <a:noFill/>
        </p:spPr>
        <p:txBody>
          <a:bodyPr wrap="square" rtlCol="0">
            <a:spAutoFit/>
          </a:bodyPr>
          <a:lstStyle/>
          <a:p>
            <a:pPr marL="342900" indent="-342900">
              <a:buFont typeface="Wingdings" panose="05000000000000000000" pitchFamily="2" charset="2"/>
              <a:buChar char="ü"/>
            </a:pPr>
            <a:r>
              <a:rPr lang="en-US" sz="3200" dirty="0">
                <a:latin typeface="Gill Sans MT" panose="020B0502020104020203" pitchFamily="34" charset="0"/>
              </a:rPr>
              <a:t>Linkages to National Supply Chain Strategy</a:t>
            </a:r>
          </a:p>
          <a:p>
            <a:pPr marL="342900" indent="-342900">
              <a:buFont typeface="Wingdings" panose="05000000000000000000" pitchFamily="2" charset="2"/>
              <a:buChar char="ü"/>
            </a:pPr>
            <a:endParaRPr lang="en-US" sz="3200" dirty="0">
              <a:latin typeface="Gill Sans MT" panose="020B0502020104020203" pitchFamily="34" charset="0"/>
            </a:endParaRPr>
          </a:p>
          <a:p>
            <a:pPr marL="342900" indent="-342900">
              <a:buFont typeface="Wingdings" panose="05000000000000000000" pitchFamily="2" charset="2"/>
              <a:buChar char="ü"/>
            </a:pPr>
            <a:r>
              <a:rPr lang="en-US" sz="3200" dirty="0">
                <a:latin typeface="Gill Sans MT" panose="020B0502020104020203" pitchFamily="34" charset="0"/>
              </a:rPr>
              <a:t>Leveraging In-Country Leadership</a:t>
            </a:r>
          </a:p>
          <a:p>
            <a:pPr marL="342900" indent="-342900">
              <a:buFont typeface="Wingdings" panose="05000000000000000000" pitchFamily="2" charset="2"/>
              <a:buChar char="ü"/>
            </a:pPr>
            <a:endParaRPr lang="en-US" sz="3200" dirty="0">
              <a:latin typeface="Gill Sans MT" panose="020B0502020104020203" pitchFamily="34" charset="0"/>
            </a:endParaRPr>
          </a:p>
          <a:p>
            <a:pPr marL="342900" indent="-342900">
              <a:buFont typeface="Wingdings" panose="05000000000000000000" pitchFamily="2" charset="2"/>
              <a:buChar char="ü"/>
            </a:pPr>
            <a:r>
              <a:rPr lang="en-US" sz="3200" dirty="0">
                <a:latin typeface="Gill Sans MT" panose="020B0502020104020203" pitchFamily="34" charset="0"/>
              </a:rPr>
              <a:t>Communication among Stakeholders</a:t>
            </a:r>
          </a:p>
          <a:p>
            <a:pPr marL="800100" lvl="1" indent="-342900">
              <a:buFont typeface="Arial" panose="020B0604020202020204" pitchFamily="34" charset="0"/>
              <a:buChar char="•"/>
            </a:pPr>
            <a:r>
              <a:rPr lang="en-US" sz="3200" dirty="0">
                <a:latin typeface="Gill Sans MT" panose="020B0502020104020203" pitchFamily="34" charset="0"/>
              </a:rPr>
              <a:t>Generate buy-in</a:t>
            </a:r>
          </a:p>
          <a:p>
            <a:pPr marL="342900" indent="-342900">
              <a:buFont typeface="Wingdings" panose="05000000000000000000" pitchFamily="2" charset="2"/>
              <a:buChar char="ü"/>
            </a:pPr>
            <a:endParaRPr lang="en-US" sz="3200" dirty="0">
              <a:latin typeface="Gill Sans MT" panose="020B0502020104020203" pitchFamily="34" charset="0"/>
            </a:endParaRPr>
          </a:p>
          <a:p>
            <a:pPr marL="342900" indent="-342900">
              <a:buFont typeface="Wingdings" panose="05000000000000000000" pitchFamily="2" charset="2"/>
              <a:buChar char="ü"/>
            </a:pPr>
            <a:r>
              <a:rPr lang="en-US" sz="3200" dirty="0">
                <a:latin typeface="Gill Sans MT" panose="020B0502020104020203" pitchFamily="34" charset="0"/>
              </a:rPr>
              <a:t>Coordination around Results</a:t>
            </a:r>
          </a:p>
          <a:p>
            <a:pPr marL="800100" lvl="1" indent="-342900">
              <a:buFont typeface="Arial" panose="020B0604020202020204" pitchFamily="34" charset="0"/>
              <a:buChar char="•"/>
            </a:pPr>
            <a:r>
              <a:rPr lang="en-US" sz="3200" dirty="0">
                <a:latin typeface="Gill Sans MT" panose="020B0502020104020203" pitchFamily="34" charset="0"/>
              </a:rPr>
              <a:t>Ensure results are truly used</a:t>
            </a:r>
          </a:p>
        </p:txBody>
      </p:sp>
      <p:sp>
        <p:nvSpPr>
          <p:cNvPr id="3" name="Slide Number Placeholder 2"/>
          <p:cNvSpPr>
            <a:spLocks noGrp="1"/>
          </p:cNvSpPr>
          <p:nvPr>
            <p:ph type="sldNum" sz="quarter" idx="12"/>
          </p:nvPr>
        </p:nvSpPr>
        <p:spPr/>
        <p:txBody>
          <a:bodyPr/>
          <a:lstStyle/>
          <a:p>
            <a:fld id="{7C29A255-8764-43DF-A359-FB337D6A39B4}" type="slidenum">
              <a:rPr lang="en-US" altLang="en-US" smtClean="0"/>
              <a:pPr/>
              <a:t>2</a:t>
            </a:fld>
            <a:endParaRPr lang="en-US" altLang="en-US" dirty="0"/>
          </a:p>
        </p:txBody>
      </p:sp>
    </p:spTree>
    <p:extLst>
      <p:ext uri="{BB962C8B-B14F-4D97-AF65-F5344CB8AC3E}">
        <p14:creationId xmlns:p14="http://schemas.microsoft.com/office/powerpoint/2010/main" val="20182254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62215" y="5462"/>
            <a:ext cx="5238750" cy="609600"/>
          </a:xfrm>
        </p:spPr>
        <p:txBody>
          <a:bodyPr>
            <a:normAutofit fontScale="90000"/>
          </a:bodyPr>
          <a:lstStyle/>
          <a:p>
            <a:r>
              <a:rPr lang="en-US" sz="3600" b="1" dirty="0">
                <a:solidFill>
                  <a:srgbClr val="C00000"/>
                </a:solidFill>
                <a:latin typeface="Gill Sans MT" panose="020B0502020104020203" pitchFamily="34" charset="0"/>
              </a:rPr>
              <a:t>Stakeholder Engagement </a:t>
            </a:r>
          </a:p>
        </p:txBody>
      </p:sp>
      <p:sp>
        <p:nvSpPr>
          <p:cNvPr id="5" name="TextBox 4"/>
          <p:cNvSpPr txBox="1"/>
          <p:nvPr/>
        </p:nvSpPr>
        <p:spPr>
          <a:xfrm>
            <a:off x="925668" y="924382"/>
            <a:ext cx="4509477" cy="4524315"/>
          </a:xfrm>
          <a:prstGeom prst="rect">
            <a:avLst/>
          </a:prstGeom>
          <a:noFill/>
        </p:spPr>
        <p:txBody>
          <a:bodyPr wrap="square" rtlCol="0">
            <a:spAutoFit/>
          </a:bodyPr>
          <a:lstStyle/>
          <a:p>
            <a:pPr marL="342900" indent="-342900">
              <a:buFont typeface="Wingdings" panose="05000000000000000000" pitchFamily="2" charset="2"/>
              <a:buChar char="ü"/>
            </a:pPr>
            <a:r>
              <a:rPr lang="en-US" sz="2400" dirty="0">
                <a:latin typeface="Gill Sans MT" panose="020B0502020104020203" pitchFamily="34" charset="0"/>
              </a:rPr>
              <a:t>Linkages to National Supply Chain Strategy</a:t>
            </a:r>
          </a:p>
          <a:p>
            <a:pPr marL="342900" indent="-342900">
              <a:buFont typeface="Wingdings" panose="05000000000000000000" pitchFamily="2" charset="2"/>
              <a:buChar char="ü"/>
            </a:pPr>
            <a:endParaRPr lang="en-US" sz="2400" dirty="0">
              <a:latin typeface="Gill Sans MT" panose="020B0502020104020203" pitchFamily="34" charset="0"/>
            </a:endParaRPr>
          </a:p>
          <a:p>
            <a:pPr marL="342900" indent="-342900">
              <a:buFont typeface="Wingdings" panose="05000000000000000000" pitchFamily="2" charset="2"/>
              <a:buChar char="ü"/>
            </a:pPr>
            <a:r>
              <a:rPr lang="en-US" sz="2400" dirty="0">
                <a:latin typeface="Gill Sans MT" panose="020B0502020104020203" pitchFamily="34" charset="0"/>
              </a:rPr>
              <a:t>Leveraging In-Country Leadership</a:t>
            </a:r>
          </a:p>
          <a:p>
            <a:pPr marL="342900" indent="-342900">
              <a:buFont typeface="Wingdings" panose="05000000000000000000" pitchFamily="2" charset="2"/>
              <a:buChar char="ü"/>
            </a:pPr>
            <a:endParaRPr lang="en-US" sz="2400" dirty="0">
              <a:latin typeface="Gill Sans MT" panose="020B0502020104020203" pitchFamily="34" charset="0"/>
            </a:endParaRPr>
          </a:p>
          <a:p>
            <a:pPr marL="342900" indent="-342900">
              <a:buFont typeface="Wingdings" panose="05000000000000000000" pitchFamily="2" charset="2"/>
              <a:buChar char="ü"/>
            </a:pPr>
            <a:r>
              <a:rPr lang="en-US" sz="2400" dirty="0">
                <a:latin typeface="Gill Sans MT" panose="020B0502020104020203" pitchFamily="34" charset="0"/>
              </a:rPr>
              <a:t>Communication among Stakeholders</a:t>
            </a:r>
          </a:p>
          <a:p>
            <a:pPr marL="800100" lvl="1" indent="-342900">
              <a:buFont typeface="Arial" panose="020B0604020202020204" pitchFamily="34" charset="0"/>
              <a:buChar char="•"/>
            </a:pPr>
            <a:r>
              <a:rPr lang="en-US" sz="2400" dirty="0">
                <a:latin typeface="Gill Sans MT" panose="020B0502020104020203" pitchFamily="34" charset="0"/>
              </a:rPr>
              <a:t>Generate buy-in</a:t>
            </a:r>
          </a:p>
          <a:p>
            <a:pPr marL="342900" indent="-342900">
              <a:buFont typeface="Wingdings" panose="05000000000000000000" pitchFamily="2" charset="2"/>
              <a:buChar char="ü"/>
            </a:pPr>
            <a:endParaRPr lang="en-US" sz="2400" dirty="0">
              <a:latin typeface="Gill Sans MT" panose="020B0502020104020203" pitchFamily="34" charset="0"/>
            </a:endParaRPr>
          </a:p>
          <a:p>
            <a:pPr marL="342900" indent="-342900">
              <a:buFont typeface="Wingdings" panose="05000000000000000000" pitchFamily="2" charset="2"/>
              <a:buChar char="ü"/>
            </a:pPr>
            <a:r>
              <a:rPr lang="en-US" sz="2400" dirty="0">
                <a:latin typeface="Gill Sans MT" panose="020B0502020104020203" pitchFamily="34" charset="0"/>
              </a:rPr>
              <a:t>Coordination around Results</a:t>
            </a:r>
          </a:p>
          <a:p>
            <a:pPr marL="800100" lvl="1" indent="-342900">
              <a:buFont typeface="Arial" panose="020B0604020202020204" pitchFamily="34" charset="0"/>
              <a:buChar char="•"/>
            </a:pPr>
            <a:r>
              <a:rPr lang="en-US" sz="2400" dirty="0">
                <a:latin typeface="Gill Sans MT" panose="020B0502020104020203" pitchFamily="34" charset="0"/>
              </a:rPr>
              <a:t>Ensure results are truly used</a:t>
            </a:r>
          </a:p>
        </p:txBody>
      </p:sp>
      <p:sp>
        <p:nvSpPr>
          <p:cNvPr id="3" name="Slide Number Placeholder 2"/>
          <p:cNvSpPr>
            <a:spLocks noGrp="1"/>
          </p:cNvSpPr>
          <p:nvPr>
            <p:ph type="sldNum" sz="quarter" idx="12"/>
          </p:nvPr>
        </p:nvSpPr>
        <p:spPr/>
        <p:txBody>
          <a:bodyPr/>
          <a:lstStyle/>
          <a:p>
            <a:fld id="{7C29A255-8764-43DF-A359-FB337D6A39B4}" type="slidenum">
              <a:rPr lang="en-US" altLang="en-US" smtClean="0"/>
              <a:pPr/>
              <a:t>3</a:t>
            </a:fld>
            <a:endParaRPr lang="en-US" altLang="en-US" dirty="0"/>
          </a:p>
        </p:txBody>
      </p:sp>
      <p:sp>
        <p:nvSpPr>
          <p:cNvPr id="20" name="Rechteck 56"/>
          <p:cNvSpPr/>
          <p:nvPr/>
        </p:nvSpPr>
        <p:spPr bwMode="gray">
          <a:xfrm>
            <a:off x="6381233" y="1172203"/>
            <a:ext cx="1760787" cy="1763168"/>
          </a:xfrm>
          <a:prstGeom prst="rect">
            <a:avLst/>
          </a:prstGeom>
          <a:gradFill>
            <a:gsLst>
              <a:gs pos="0">
                <a:schemeClr val="accent1">
                  <a:lumMod val="20000"/>
                  <a:lumOff val="80000"/>
                </a:schemeClr>
              </a:gs>
              <a:gs pos="100000">
                <a:schemeClr val="accent1">
                  <a:lumMod val="40000"/>
                  <a:lumOff val="60000"/>
                </a:schemeClr>
              </a:gs>
            </a:gsLst>
            <a:lin ang="5400000" scaled="0"/>
          </a:gradFill>
          <a:ln w="12700">
            <a:solidFill>
              <a:srgbClr val="C0C0C0"/>
            </a:solidFill>
            <a:miter lim="800000"/>
            <a:headEnd/>
            <a:tailEnd/>
          </a:ln>
          <a:effectLst>
            <a:outerShdw blurRad="127000" dist="63500" dir="2700000" algn="tl" rotWithShape="0">
              <a:prstClr val="black">
                <a:alpha val="40000"/>
              </a:prstClr>
            </a:outerShdw>
          </a:effectLst>
        </p:spPr>
        <p:txBody>
          <a:bodyPr lIns="0" tIns="0" rIns="0" bIns="0" anchor="ctr"/>
          <a:lstStyle/>
          <a:p>
            <a:pPr algn="ctr" defTabSz="801688" eaLnBrk="0" hangingPunct="0">
              <a:defRPr/>
            </a:pPr>
            <a:r>
              <a:rPr lang="en-US" sz="1600" b="1" dirty="0">
                <a:solidFill>
                  <a:srgbClr val="000000"/>
                </a:solidFill>
                <a:latin typeface="Gill Sans MT" panose="020B0502020104020203" pitchFamily="34" charset="0"/>
                <a:cs typeface="Arial" charset="0"/>
              </a:rPr>
              <a:t>Keep Satisfied</a:t>
            </a:r>
          </a:p>
          <a:p>
            <a:pPr algn="ctr" defTabSz="801688" eaLnBrk="0" hangingPunct="0">
              <a:defRPr/>
            </a:pPr>
            <a:endParaRPr lang="en-US" sz="1600" b="1" dirty="0">
              <a:solidFill>
                <a:srgbClr val="000000"/>
              </a:solidFill>
              <a:latin typeface="Gill Sans MT" panose="020B0502020104020203" pitchFamily="34" charset="0"/>
              <a:cs typeface="Arial" charset="0"/>
            </a:endParaRPr>
          </a:p>
          <a:p>
            <a:pPr algn="ctr" defTabSz="801688" eaLnBrk="0" hangingPunct="0">
              <a:defRPr/>
            </a:pPr>
            <a:endParaRPr lang="en-US" sz="1600" b="1" dirty="0">
              <a:solidFill>
                <a:srgbClr val="000000"/>
              </a:solidFill>
              <a:latin typeface="Gill Sans MT" panose="020B0502020104020203" pitchFamily="34" charset="0"/>
              <a:cs typeface="Arial" charset="0"/>
            </a:endParaRPr>
          </a:p>
          <a:p>
            <a:pPr algn="ctr" defTabSz="801688" eaLnBrk="0" hangingPunct="0">
              <a:defRPr/>
            </a:pPr>
            <a:endParaRPr lang="en-US" sz="1600" b="1" dirty="0">
              <a:solidFill>
                <a:srgbClr val="000000"/>
              </a:solidFill>
              <a:latin typeface="Gill Sans MT" panose="020B0502020104020203" pitchFamily="34" charset="0"/>
              <a:cs typeface="Arial" charset="0"/>
            </a:endParaRPr>
          </a:p>
          <a:p>
            <a:pPr algn="ctr" defTabSz="801688" eaLnBrk="0" hangingPunct="0">
              <a:defRPr/>
            </a:pPr>
            <a:endParaRPr lang="en-US" sz="1600" b="1" dirty="0">
              <a:solidFill>
                <a:srgbClr val="000000"/>
              </a:solidFill>
              <a:latin typeface="Gill Sans MT" panose="020B0502020104020203" pitchFamily="34" charset="0"/>
              <a:cs typeface="Arial" charset="0"/>
            </a:endParaRPr>
          </a:p>
          <a:p>
            <a:pPr algn="ctr" defTabSz="801688" eaLnBrk="0" hangingPunct="0">
              <a:defRPr/>
            </a:pPr>
            <a:r>
              <a:rPr lang="en-US" sz="1600" b="1" dirty="0">
                <a:solidFill>
                  <a:srgbClr val="000000"/>
                </a:solidFill>
                <a:latin typeface="Gill Sans MT" panose="020B0502020104020203" pitchFamily="34" charset="0"/>
                <a:cs typeface="Arial" charset="0"/>
              </a:rPr>
              <a:t>Informed </a:t>
            </a:r>
          </a:p>
          <a:p>
            <a:pPr algn="ctr" defTabSz="801688" eaLnBrk="0" hangingPunct="0">
              <a:defRPr/>
            </a:pPr>
            <a:endParaRPr lang="en-US" sz="1600" b="1" dirty="0">
              <a:solidFill>
                <a:srgbClr val="000000"/>
              </a:solidFill>
              <a:latin typeface="Gill Sans MT" panose="020B0502020104020203" pitchFamily="34" charset="0"/>
              <a:cs typeface="Arial" charset="0"/>
            </a:endParaRPr>
          </a:p>
        </p:txBody>
      </p:sp>
      <p:sp>
        <p:nvSpPr>
          <p:cNvPr id="23" name="Rechteck 59"/>
          <p:cNvSpPr/>
          <p:nvPr/>
        </p:nvSpPr>
        <p:spPr bwMode="gray">
          <a:xfrm>
            <a:off x="8142020" y="2935371"/>
            <a:ext cx="1760787" cy="1763168"/>
          </a:xfrm>
          <a:prstGeom prst="rect">
            <a:avLst/>
          </a:prstGeom>
          <a:gradFill>
            <a:gsLst>
              <a:gs pos="0">
                <a:schemeClr val="accent1">
                  <a:lumMod val="60000"/>
                  <a:lumOff val="40000"/>
                </a:schemeClr>
              </a:gs>
              <a:gs pos="100000">
                <a:schemeClr val="accent1"/>
              </a:gs>
            </a:gsLst>
            <a:lin ang="5400000" scaled="0"/>
          </a:gradFill>
          <a:ln w="12700">
            <a:solidFill>
              <a:srgbClr val="C0C0C0"/>
            </a:solidFill>
            <a:miter lim="800000"/>
            <a:headEnd/>
            <a:tailEnd/>
          </a:ln>
          <a:effectLst>
            <a:outerShdw blurRad="127000" dist="63500" dir="2700000" algn="tl" rotWithShape="0">
              <a:prstClr val="black">
                <a:alpha val="40000"/>
              </a:prstClr>
            </a:outerShdw>
          </a:effectLst>
        </p:spPr>
        <p:txBody>
          <a:bodyPr lIns="0" tIns="0" rIns="0" bIns="0" anchor="ctr"/>
          <a:lstStyle/>
          <a:p>
            <a:pPr algn="ctr" defTabSz="801688" eaLnBrk="0" hangingPunct="0">
              <a:defRPr/>
            </a:pPr>
            <a:r>
              <a:rPr lang="en-US" sz="1600" b="1" dirty="0">
                <a:solidFill>
                  <a:srgbClr val="FFFFFF"/>
                </a:solidFill>
                <a:latin typeface="Gill Sans MT" panose="020B0502020104020203" pitchFamily="34" charset="0"/>
                <a:cs typeface="Arial" charset="0"/>
              </a:rPr>
              <a:t>Keep Informed</a:t>
            </a:r>
          </a:p>
          <a:p>
            <a:pPr algn="ctr" defTabSz="801688" eaLnBrk="0" hangingPunct="0">
              <a:defRPr/>
            </a:pPr>
            <a:endParaRPr lang="en-US" sz="1600" b="1" dirty="0">
              <a:solidFill>
                <a:srgbClr val="FFFFFF"/>
              </a:solidFill>
              <a:latin typeface="Gill Sans MT" panose="020B0502020104020203" pitchFamily="34" charset="0"/>
              <a:cs typeface="Arial" charset="0"/>
            </a:endParaRPr>
          </a:p>
          <a:p>
            <a:pPr algn="ctr" defTabSz="801688" eaLnBrk="0" hangingPunct="0">
              <a:defRPr/>
            </a:pPr>
            <a:r>
              <a:rPr lang="en-US" sz="1600" b="1" dirty="0">
                <a:solidFill>
                  <a:srgbClr val="FFFFFF"/>
                </a:solidFill>
                <a:latin typeface="Gill Sans MT" panose="020B0502020104020203" pitchFamily="34" charset="0"/>
                <a:cs typeface="Arial" charset="0"/>
              </a:rPr>
              <a:t> </a:t>
            </a:r>
          </a:p>
          <a:p>
            <a:pPr algn="ctr" defTabSz="801688" eaLnBrk="0" hangingPunct="0">
              <a:defRPr/>
            </a:pPr>
            <a:endParaRPr lang="en-US" sz="1600" b="1" dirty="0">
              <a:solidFill>
                <a:srgbClr val="FFFFFF"/>
              </a:solidFill>
              <a:latin typeface="Gill Sans MT" panose="020B0502020104020203" pitchFamily="34" charset="0"/>
              <a:cs typeface="Arial" charset="0"/>
            </a:endParaRPr>
          </a:p>
          <a:p>
            <a:pPr algn="ctr" defTabSz="801688" eaLnBrk="0" hangingPunct="0">
              <a:defRPr/>
            </a:pPr>
            <a:endParaRPr lang="en-US" sz="1600" b="1" dirty="0">
              <a:solidFill>
                <a:srgbClr val="FFFFFF"/>
              </a:solidFill>
              <a:latin typeface="Gill Sans MT" panose="020B0502020104020203" pitchFamily="34" charset="0"/>
              <a:cs typeface="Arial" charset="0"/>
            </a:endParaRPr>
          </a:p>
          <a:p>
            <a:pPr algn="ctr" defTabSz="801688" eaLnBrk="0" hangingPunct="0">
              <a:defRPr/>
            </a:pPr>
            <a:endParaRPr lang="en-US" sz="1600" b="1" dirty="0">
              <a:solidFill>
                <a:srgbClr val="FFFFFF"/>
              </a:solidFill>
              <a:latin typeface="Gill Sans MT" panose="020B0502020104020203" pitchFamily="34" charset="0"/>
              <a:cs typeface="Arial" charset="0"/>
            </a:endParaRPr>
          </a:p>
          <a:p>
            <a:pPr algn="ctr" defTabSz="801688" eaLnBrk="0" hangingPunct="0">
              <a:defRPr/>
            </a:pPr>
            <a:r>
              <a:rPr lang="en-US" sz="1600" b="1" dirty="0">
                <a:solidFill>
                  <a:srgbClr val="FFFFFF"/>
                </a:solidFill>
                <a:latin typeface="Gill Sans MT" panose="020B0502020104020203" pitchFamily="34" charset="0"/>
                <a:cs typeface="Arial" charset="0"/>
              </a:rPr>
              <a:t>Consult </a:t>
            </a:r>
          </a:p>
        </p:txBody>
      </p:sp>
      <p:sp>
        <p:nvSpPr>
          <p:cNvPr id="24" name="Textfeld 36"/>
          <p:cNvSpPr txBox="1"/>
          <p:nvPr/>
        </p:nvSpPr>
        <p:spPr bwMode="gray">
          <a:xfrm>
            <a:off x="6976131" y="4698042"/>
            <a:ext cx="520720" cy="276999"/>
          </a:xfrm>
          <a:prstGeom prst="rect">
            <a:avLst/>
          </a:prstGeom>
          <a:noFill/>
        </p:spPr>
        <p:txBody>
          <a:bodyPr wrap="none" rtlCol="0">
            <a:spAutoFit/>
          </a:bodyPr>
          <a:lstStyle/>
          <a:p>
            <a:r>
              <a:rPr lang="en-US" sz="1200" b="1" dirty="0">
                <a:latin typeface="Gill Sans MT" panose="020B0502020104020203" pitchFamily="34" charset="0"/>
              </a:rPr>
              <a:t>Low</a:t>
            </a:r>
            <a:r>
              <a:rPr lang="en-US" sz="1200" b="1" dirty="0"/>
              <a:t> </a:t>
            </a:r>
          </a:p>
        </p:txBody>
      </p:sp>
      <p:sp>
        <p:nvSpPr>
          <p:cNvPr id="25" name="Textfeld 37"/>
          <p:cNvSpPr txBox="1"/>
          <p:nvPr/>
        </p:nvSpPr>
        <p:spPr bwMode="gray">
          <a:xfrm>
            <a:off x="8811458" y="4698042"/>
            <a:ext cx="527709" cy="276999"/>
          </a:xfrm>
          <a:prstGeom prst="rect">
            <a:avLst/>
          </a:prstGeom>
          <a:noFill/>
        </p:spPr>
        <p:txBody>
          <a:bodyPr wrap="none" rtlCol="0">
            <a:spAutoFit/>
          </a:bodyPr>
          <a:lstStyle/>
          <a:p>
            <a:r>
              <a:rPr lang="en-US" sz="1200" b="1" dirty="0">
                <a:latin typeface="Gill Sans MT" panose="020B0502020104020203" pitchFamily="34" charset="0"/>
              </a:rPr>
              <a:t>High</a:t>
            </a:r>
          </a:p>
        </p:txBody>
      </p:sp>
      <p:sp>
        <p:nvSpPr>
          <p:cNvPr id="26" name="Textfeld 38"/>
          <p:cNvSpPr txBox="1"/>
          <p:nvPr/>
        </p:nvSpPr>
        <p:spPr bwMode="gray">
          <a:xfrm rot="16200000">
            <a:off x="5978881" y="1915288"/>
            <a:ext cx="527709" cy="276999"/>
          </a:xfrm>
          <a:prstGeom prst="rect">
            <a:avLst/>
          </a:prstGeom>
          <a:noFill/>
        </p:spPr>
        <p:txBody>
          <a:bodyPr wrap="none" rtlCol="0">
            <a:spAutoFit/>
          </a:bodyPr>
          <a:lstStyle/>
          <a:p>
            <a:r>
              <a:rPr lang="en-US" sz="1200" b="1" dirty="0">
                <a:latin typeface="Gill Sans MT" panose="020B0502020104020203" pitchFamily="34" charset="0"/>
              </a:rPr>
              <a:t>High</a:t>
            </a:r>
          </a:p>
        </p:txBody>
      </p:sp>
      <p:sp>
        <p:nvSpPr>
          <p:cNvPr id="27" name="Textfeld 39"/>
          <p:cNvSpPr txBox="1"/>
          <p:nvPr/>
        </p:nvSpPr>
        <p:spPr bwMode="gray">
          <a:xfrm rot="16200000">
            <a:off x="6000008" y="3678456"/>
            <a:ext cx="485454" cy="276999"/>
          </a:xfrm>
          <a:prstGeom prst="rect">
            <a:avLst/>
          </a:prstGeom>
          <a:noFill/>
        </p:spPr>
        <p:txBody>
          <a:bodyPr wrap="none" rtlCol="0">
            <a:spAutoFit/>
          </a:bodyPr>
          <a:lstStyle/>
          <a:p>
            <a:r>
              <a:rPr lang="en-US" sz="1200" b="1" dirty="0">
                <a:latin typeface="Gill Sans MT" panose="020B0502020104020203" pitchFamily="34" charset="0"/>
              </a:rPr>
              <a:t>Low</a:t>
            </a:r>
          </a:p>
        </p:txBody>
      </p:sp>
      <p:sp>
        <p:nvSpPr>
          <p:cNvPr id="30" name="Textfeld 73"/>
          <p:cNvSpPr txBox="1"/>
          <p:nvPr/>
        </p:nvSpPr>
        <p:spPr bwMode="gray">
          <a:xfrm>
            <a:off x="7066758" y="5058404"/>
            <a:ext cx="2150525" cy="360364"/>
          </a:xfrm>
          <a:prstGeom prst="rect">
            <a:avLst/>
          </a:prstGeom>
          <a:noFill/>
        </p:spPr>
        <p:txBody>
          <a:bodyPr wrap="square" rtlCol="0" anchor="ctr" anchorCtr="0">
            <a:noAutofit/>
          </a:bodyPr>
          <a:lstStyle/>
          <a:p>
            <a:pPr algn="ctr"/>
            <a:r>
              <a:rPr lang="en-US" sz="2000" b="1" dirty="0">
                <a:latin typeface="Gill Sans MT" panose="020B0502020104020203" pitchFamily="34" charset="0"/>
              </a:rPr>
              <a:t>Interest </a:t>
            </a:r>
          </a:p>
        </p:txBody>
      </p:sp>
      <p:sp>
        <p:nvSpPr>
          <p:cNvPr id="31" name="Textfeld 74"/>
          <p:cNvSpPr txBox="1"/>
          <p:nvPr/>
        </p:nvSpPr>
        <p:spPr bwMode="gray">
          <a:xfrm rot="16200000">
            <a:off x="4752182" y="2755984"/>
            <a:ext cx="2150525" cy="360364"/>
          </a:xfrm>
          <a:prstGeom prst="rect">
            <a:avLst/>
          </a:prstGeom>
          <a:noFill/>
        </p:spPr>
        <p:txBody>
          <a:bodyPr wrap="square" rtlCol="0" anchor="ctr" anchorCtr="0">
            <a:noAutofit/>
          </a:bodyPr>
          <a:lstStyle/>
          <a:p>
            <a:pPr algn="ctr"/>
            <a:r>
              <a:rPr lang="en-US" sz="2000" b="1" dirty="0">
                <a:latin typeface="Gill Sans MT" panose="020B0502020104020203" pitchFamily="34" charset="0"/>
              </a:rPr>
              <a:t>Power</a:t>
            </a:r>
            <a:r>
              <a:rPr lang="en-US" sz="1400" b="1" dirty="0">
                <a:latin typeface="Gill Sans MT" panose="020B0502020104020203" pitchFamily="34" charset="0"/>
              </a:rPr>
              <a:t> </a:t>
            </a:r>
          </a:p>
        </p:txBody>
      </p:sp>
      <p:cxnSp>
        <p:nvCxnSpPr>
          <p:cNvPr id="6" name="Straight Arrow Connector 5"/>
          <p:cNvCxnSpPr/>
          <p:nvPr/>
        </p:nvCxnSpPr>
        <p:spPr>
          <a:xfrm>
            <a:off x="6013039" y="1172203"/>
            <a:ext cx="0" cy="3352800"/>
          </a:xfrm>
          <a:prstGeom prst="straightConnector1">
            <a:avLst/>
          </a:prstGeom>
          <a:ln w="28575">
            <a:headEnd type="arrow"/>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6242734" y="4975041"/>
            <a:ext cx="3660073" cy="0"/>
          </a:xfrm>
          <a:prstGeom prst="straightConnector1">
            <a:avLst/>
          </a:prstGeom>
          <a:ln w="28575">
            <a:headEnd type="arrow"/>
            <a:tailEnd type="arrow"/>
          </a:ln>
        </p:spPr>
        <p:style>
          <a:lnRef idx="1">
            <a:schemeClr val="accent1"/>
          </a:lnRef>
          <a:fillRef idx="0">
            <a:schemeClr val="accent1"/>
          </a:fillRef>
          <a:effectRef idx="0">
            <a:schemeClr val="accent1"/>
          </a:effectRef>
          <a:fontRef idx="minor">
            <a:schemeClr val="tx1"/>
          </a:fontRef>
        </p:style>
      </p:cxnSp>
      <p:pic>
        <p:nvPicPr>
          <p:cNvPr id="28" name="Picture 22">
            <a:extLst>
              <a:ext uri="{FF2B5EF4-FFF2-40B4-BE49-F238E27FC236}">
                <a16:creationId xmlns:a16="http://schemas.microsoft.com/office/drawing/2014/main" id="{3737B417-95B2-F447-9E27-45E421C50F8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53039" y="1461477"/>
            <a:ext cx="1017173" cy="967791"/>
          </a:xfrm>
          <a:prstGeom prst="rect">
            <a:avLst/>
          </a:prstGeom>
        </p:spPr>
      </p:pic>
      <p:grpSp>
        <p:nvGrpSpPr>
          <p:cNvPr id="9" name="Group 8"/>
          <p:cNvGrpSpPr/>
          <p:nvPr/>
        </p:nvGrpSpPr>
        <p:grpSpPr>
          <a:xfrm>
            <a:off x="8142020" y="1172203"/>
            <a:ext cx="1760787" cy="1763168"/>
            <a:chOff x="8142020" y="1172203"/>
            <a:chExt cx="1760787" cy="1763168"/>
          </a:xfrm>
        </p:grpSpPr>
        <p:sp>
          <p:nvSpPr>
            <p:cNvPr id="21" name="Rechteck 57"/>
            <p:cNvSpPr/>
            <p:nvPr/>
          </p:nvSpPr>
          <p:spPr bwMode="gray">
            <a:xfrm>
              <a:off x="8142020" y="1172203"/>
              <a:ext cx="1760787" cy="1763168"/>
            </a:xfrm>
            <a:prstGeom prst="rect">
              <a:avLst/>
            </a:prstGeom>
            <a:gradFill flip="none" rotWithShape="1">
              <a:gsLst>
                <a:gs pos="0">
                  <a:srgbClr val="D7D7D7"/>
                </a:gs>
                <a:gs pos="100000">
                  <a:srgbClr val="FFFFFF"/>
                </a:gs>
              </a:gsLst>
              <a:lin ang="16200000" scaled="1"/>
              <a:tileRect/>
            </a:gradFill>
            <a:ln w="12700">
              <a:solidFill>
                <a:srgbClr val="C0C0C0"/>
              </a:solidFill>
              <a:miter lim="800000"/>
              <a:headEnd/>
              <a:tailEnd/>
            </a:ln>
            <a:effectLst>
              <a:outerShdw blurRad="127000" dist="63500" dir="2700000" algn="tl" rotWithShape="0">
                <a:prstClr val="black">
                  <a:alpha val="40000"/>
                </a:prstClr>
              </a:outerShdw>
            </a:effectLst>
          </p:spPr>
          <p:txBody>
            <a:bodyPr lIns="0" tIns="0" rIns="0" bIns="0" anchor="ctr" anchorCtr="0"/>
            <a:lstStyle/>
            <a:p>
              <a:pPr algn="ctr">
                <a:lnSpc>
                  <a:spcPct val="95000"/>
                </a:lnSpc>
                <a:spcAft>
                  <a:spcPts val="800"/>
                </a:spcAft>
                <a:buClr>
                  <a:srgbClr val="969696"/>
                </a:buClr>
                <a:defRPr/>
              </a:pPr>
              <a:r>
                <a:rPr lang="en-US" sz="1600" b="1" dirty="0">
                  <a:latin typeface="Gill Sans MT" panose="020B0502020104020203" pitchFamily="34" charset="0"/>
                </a:rPr>
                <a:t>Manage Closely</a:t>
              </a:r>
            </a:p>
            <a:p>
              <a:pPr algn="ctr">
                <a:lnSpc>
                  <a:spcPct val="95000"/>
                </a:lnSpc>
                <a:spcAft>
                  <a:spcPts val="800"/>
                </a:spcAft>
                <a:buClr>
                  <a:srgbClr val="969696"/>
                </a:buClr>
                <a:defRPr/>
              </a:pPr>
              <a:endParaRPr lang="en-US" sz="1600" b="1" dirty="0">
                <a:latin typeface="Gill Sans MT" panose="020B0502020104020203" pitchFamily="34" charset="0"/>
              </a:endParaRPr>
            </a:p>
            <a:p>
              <a:pPr algn="ctr">
                <a:lnSpc>
                  <a:spcPct val="95000"/>
                </a:lnSpc>
                <a:spcAft>
                  <a:spcPts val="800"/>
                </a:spcAft>
                <a:buClr>
                  <a:srgbClr val="969696"/>
                </a:buClr>
                <a:defRPr/>
              </a:pPr>
              <a:endParaRPr lang="en-US" sz="1600" b="1" dirty="0">
                <a:latin typeface="Gill Sans MT" panose="020B0502020104020203" pitchFamily="34" charset="0"/>
              </a:endParaRPr>
            </a:p>
            <a:p>
              <a:pPr algn="ctr">
                <a:lnSpc>
                  <a:spcPct val="95000"/>
                </a:lnSpc>
                <a:spcAft>
                  <a:spcPts val="800"/>
                </a:spcAft>
                <a:buClr>
                  <a:srgbClr val="969696"/>
                </a:buClr>
                <a:defRPr/>
              </a:pPr>
              <a:endParaRPr lang="en-US" sz="1600" b="1" dirty="0">
                <a:latin typeface="Gill Sans MT" panose="020B0502020104020203" pitchFamily="34" charset="0"/>
              </a:endParaRPr>
            </a:p>
            <a:p>
              <a:pPr algn="ctr">
                <a:lnSpc>
                  <a:spcPct val="95000"/>
                </a:lnSpc>
                <a:spcAft>
                  <a:spcPts val="800"/>
                </a:spcAft>
                <a:buClr>
                  <a:srgbClr val="969696"/>
                </a:buClr>
                <a:defRPr/>
              </a:pPr>
              <a:r>
                <a:rPr lang="en-US" sz="1600" b="1" dirty="0">
                  <a:latin typeface="Gill Sans MT" panose="020B0502020104020203" pitchFamily="34" charset="0"/>
                </a:rPr>
                <a:t>Work Together</a:t>
              </a:r>
            </a:p>
          </p:txBody>
        </p:sp>
        <p:pic>
          <p:nvPicPr>
            <p:cNvPr id="29" name="Picture 24">
              <a:extLst>
                <a:ext uri="{FF2B5EF4-FFF2-40B4-BE49-F238E27FC236}">
                  <a16:creationId xmlns:a16="http://schemas.microsoft.com/office/drawing/2014/main" id="{1600EDF2-0695-8643-8BE4-5AE7EF83619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06387" y="1563024"/>
              <a:ext cx="1082903" cy="981525"/>
            </a:xfrm>
            <a:prstGeom prst="rect">
              <a:avLst/>
            </a:prstGeom>
          </p:spPr>
        </p:pic>
      </p:grpSp>
      <p:grpSp>
        <p:nvGrpSpPr>
          <p:cNvPr id="7" name="Group 6"/>
          <p:cNvGrpSpPr/>
          <p:nvPr/>
        </p:nvGrpSpPr>
        <p:grpSpPr>
          <a:xfrm>
            <a:off x="6381233" y="2935371"/>
            <a:ext cx="1760787" cy="1763168"/>
            <a:chOff x="6381233" y="2935371"/>
            <a:chExt cx="1760787" cy="1763168"/>
          </a:xfrm>
        </p:grpSpPr>
        <p:sp>
          <p:nvSpPr>
            <p:cNvPr id="22" name="Rechteck 58"/>
            <p:cNvSpPr/>
            <p:nvPr/>
          </p:nvSpPr>
          <p:spPr bwMode="gray">
            <a:xfrm>
              <a:off x="6381233" y="2935371"/>
              <a:ext cx="1760787" cy="1763168"/>
            </a:xfrm>
            <a:prstGeom prst="rect">
              <a:avLst/>
            </a:prstGeom>
            <a:gradFill>
              <a:gsLst>
                <a:gs pos="0">
                  <a:schemeClr val="accent1">
                    <a:lumMod val="60000"/>
                    <a:lumOff val="40000"/>
                  </a:schemeClr>
                </a:gs>
                <a:gs pos="100000">
                  <a:schemeClr val="accent1"/>
                </a:gs>
              </a:gsLst>
              <a:lin ang="5400000" scaled="0"/>
            </a:gradFill>
            <a:ln w="12700">
              <a:solidFill>
                <a:srgbClr val="C0C0C0"/>
              </a:solidFill>
              <a:miter lim="800000"/>
              <a:headEnd/>
              <a:tailEnd/>
            </a:ln>
            <a:effectLst>
              <a:outerShdw blurRad="127000" dist="63500" dir="2700000" algn="tl" rotWithShape="0">
                <a:prstClr val="black">
                  <a:alpha val="40000"/>
                </a:prstClr>
              </a:outerShdw>
            </a:effectLst>
          </p:spPr>
          <p:txBody>
            <a:bodyPr lIns="0" tIns="0" rIns="0" bIns="0" anchor="ctr"/>
            <a:lstStyle/>
            <a:p>
              <a:pPr algn="ctr" defTabSz="801688" eaLnBrk="0" hangingPunct="0">
                <a:defRPr/>
              </a:pPr>
              <a:r>
                <a:rPr lang="en-US" sz="1600" b="1" dirty="0">
                  <a:solidFill>
                    <a:srgbClr val="FFFFFF"/>
                  </a:solidFill>
                  <a:latin typeface="Gill Sans MT" panose="020B0502020104020203" pitchFamily="34" charset="0"/>
                  <a:cs typeface="Arial" charset="0"/>
                </a:rPr>
                <a:t>Minimum Effort</a:t>
              </a:r>
            </a:p>
            <a:p>
              <a:pPr algn="ctr" defTabSz="801688" eaLnBrk="0" hangingPunct="0">
                <a:defRPr/>
              </a:pPr>
              <a:endParaRPr lang="en-US" sz="1600" b="1" dirty="0">
                <a:solidFill>
                  <a:srgbClr val="FFFFFF"/>
                </a:solidFill>
                <a:latin typeface="Gill Sans MT" panose="020B0502020104020203" pitchFamily="34" charset="0"/>
                <a:cs typeface="Arial" charset="0"/>
              </a:endParaRPr>
            </a:p>
            <a:p>
              <a:pPr algn="ctr" defTabSz="801688" eaLnBrk="0" hangingPunct="0">
                <a:defRPr/>
              </a:pPr>
              <a:endParaRPr lang="en-US" sz="1600" b="1" dirty="0">
                <a:solidFill>
                  <a:srgbClr val="FFFFFF"/>
                </a:solidFill>
                <a:latin typeface="Gill Sans MT" panose="020B0502020104020203" pitchFamily="34" charset="0"/>
                <a:cs typeface="Arial" charset="0"/>
              </a:endParaRPr>
            </a:p>
            <a:p>
              <a:pPr algn="ctr" defTabSz="801688" eaLnBrk="0" hangingPunct="0">
                <a:defRPr/>
              </a:pPr>
              <a:endParaRPr lang="en-US" sz="1600" b="1" dirty="0">
                <a:solidFill>
                  <a:srgbClr val="FFFFFF"/>
                </a:solidFill>
                <a:latin typeface="Gill Sans MT" panose="020B0502020104020203" pitchFamily="34" charset="0"/>
                <a:cs typeface="Arial" charset="0"/>
              </a:endParaRPr>
            </a:p>
            <a:p>
              <a:pPr algn="ctr" defTabSz="801688" eaLnBrk="0" hangingPunct="0">
                <a:defRPr/>
              </a:pPr>
              <a:r>
                <a:rPr lang="en-US" sz="1600" b="1" dirty="0">
                  <a:solidFill>
                    <a:srgbClr val="FFFFFF"/>
                  </a:solidFill>
                  <a:latin typeface="Gill Sans MT" panose="020B0502020104020203" pitchFamily="34" charset="0"/>
                  <a:cs typeface="Arial" charset="0"/>
                </a:rPr>
                <a:t> </a:t>
              </a:r>
            </a:p>
            <a:p>
              <a:pPr algn="ctr" defTabSz="801688" eaLnBrk="0" hangingPunct="0">
                <a:defRPr/>
              </a:pPr>
              <a:endParaRPr lang="en-US" sz="1600" b="1" dirty="0">
                <a:solidFill>
                  <a:srgbClr val="FFFFFF"/>
                </a:solidFill>
                <a:latin typeface="Gill Sans MT" panose="020B0502020104020203" pitchFamily="34" charset="0"/>
                <a:cs typeface="Arial" charset="0"/>
              </a:endParaRPr>
            </a:p>
            <a:p>
              <a:pPr algn="ctr" defTabSz="801688" eaLnBrk="0" hangingPunct="0">
                <a:defRPr/>
              </a:pPr>
              <a:r>
                <a:rPr lang="en-US" sz="1600" b="1" dirty="0">
                  <a:solidFill>
                    <a:srgbClr val="FFFFFF"/>
                  </a:solidFill>
                  <a:latin typeface="Gill Sans MT" panose="020B0502020104020203" pitchFamily="34" charset="0"/>
                  <a:cs typeface="Arial" charset="0"/>
                </a:rPr>
                <a:t>Monitor</a:t>
              </a:r>
            </a:p>
          </p:txBody>
        </p:sp>
        <p:pic>
          <p:nvPicPr>
            <p:cNvPr id="32" name="Picture 26">
              <a:extLst>
                <a:ext uri="{FF2B5EF4-FFF2-40B4-BE49-F238E27FC236}">
                  <a16:creationId xmlns:a16="http://schemas.microsoft.com/office/drawing/2014/main" id="{5CC4488D-8FC7-D94E-AD3A-35C443B8E91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805463" y="3277207"/>
              <a:ext cx="912324" cy="1079496"/>
            </a:xfrm>
            <a:prstGeom prst="rect">
              <a:avLst/>
            </a:prstGeom>
          </p:spPr>
        </p:pic>
      </p:grpSp>
      <p:pic>
        <p:nvPicPr>
          <p:cNvPr id="33" name="Picture 28">
            <a:extLst>
              <a:ext uri="{FF2B5EF4-FFF2-40B4-BE49-F238E27FC236}">
                <a16:creationId xmlns:a16="http://schemas.microsoft.com/office/drawing/2014/main" id="{F8CECDCC-7ABB-F943-A68F-FB422775C98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531248" y="3263628"/>
            <a:ext cx="958042" cy="1093075"/>
          </a:xfrm>
          <a:prstGeom prst="rect">
            <a:avLst/>
          </a:prstGeom>
        </p:spPr>
      </p:pic>
      <p:sp>
        <p:nvSpPr>
          <p:cNvPr id="4" name="TextBox 3"/>
          <p:cNvSpPr txBox="1"/>
          <p:nvPr/>
        </p:nvSpPr>
        <p:spPr>
          <a:xfrm>
            <a:off x="11558954" y="3462215"/>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649524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additive="base">
                                        <p:cTn id="13" dur="500" fill="hold"/>
                                        <p:tgtEl>
                                          <p:spTgt spid="23"/>
                                        </p:tgtEl>
                                        <p:attrNameLst>
                                          <p:attrName>ppt_x</p:attrName>
                                        </p:attrNameLst>
                                      </p:cBhvr>
                                      <p:tavLst>
                                        <p:tav tm="0">
                                          <p:val>
                                            <p:strVal val="#ppt_x"/>
                                          </p:val>
                                        </p:tav>
                                        <p:tav tm="100000">
                                          <p:val>
                                            <p:strVal val="#ppt_x"/>
                                          </p:val>
                                        </p:tav>
                                      </p:tavLst>
                                    </p:anim>
                                    <p:anim calcmode="lin" valueType="num">
                                      <p:cBhvr additive="base">
                                        <p:cTn id="14" dur="500" fill="hold"/>
                                        <p:tgtEl>
                                          <p:spTgt spid="23"/>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additive="base">
                                        <p:cTn id="17" dur="500" fill="hold"/>
                                        <p:tgtEl>
                                          <p:spTgt spid="33"/>
                                        </p:tgtEl>
                                        <p:attrNameLst>
                                          <p:attrName>ppt_x</p:attrName>
                                        </p:attrNameLst>
                                      </p:cBhvr>
                                      <p:tavLst>
                                        <p:tav tm="0">
                                          <p:val>
                                            <p:strVal val="#ppt_x"/>
                                          </p:val>
                                        </p:tav>
                                        <p:tav tm="100000">
                                          <p:val>
                                            <p:strVal val="#ppt_x"/>
                                          </p:val>
                                        </p:tav>
                                      </p:tavLst>
                                    </p:anim>
                                    <p:anim calcmode="lin" valueType="num">
                                      <p:cBhvr additive="base">
                                        <p:cTn id="18"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500" fill="hold"/>
                                        <p:tgtEl>
                                          <p:spTgt spid="28"/>
                                        </p:tgtEl>
                                        <p:attrNameLst>
                                          <p:attrName>ppt_x</p:attrName>
                                        </p:attrNameLst>
                                      </p:cBhvr>
                                      <p:tavLst>
                                        <p:tav tm="0">
                                          <p:val>
                                            <p:strVal val="#ppt_x"/>
                                          </p:val>
                                        </p:tav>
                                        <p:tav tm="100000">
                                          <p:val>
                                            <p:strVal val="#ppt_x"/>
                                          </p:val>
                                        </p:tav>
                                      </p:tavLst>
                                    </p:anim>
                                    <p:anim calcmode="lin" valueType="num">
                                      <p:cBhvr additive="base">
                                        <p:cTn id="24" dur="500" fill="hold"/>
                                        <p:tgtEl>
                                          <p:spTgt spid="2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500" fill="hold"/>
                                        <p:tgtEl>
                                          <p:spTgt spid="20"/>
                                        </p:tgtEl>
                                        <p:attrNameLst>
                                          <p:attrName>ppt_x</p:attrName>
                                        </p:attrNameLst>
                                      </p:cBhvr>
                                      <p:tavLst>
                                        <p:tav tm="0">
                                          <p:val>
                                            <p:strVal val="#ppt_x"/>
                                          </p:val>
                                        </p:tav>
                                        <p:tav tm="100000">
                                          <p:val>
                                            <p:strVal val="#ppt_x"/>
                                          </p:val>
                                        </p:tav>
                                      </p:tavLst>
                                    </p:anim>
                                    <p:anim calcmode="lin" valueType="num">
                                      <p:cBhvr additive="base">
                                        <p:cTn id="2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500" fill="hold"/>
                                        <p:tgtEl>
                                          <p:spTgt spid="9"/>
                                        </p:tgtEl>
                                        <p:attrNameLst>
                                          <p:attrName>ppt_x</p:attrName>
                                        </p:attrNameLst>
                                      </p:cBhvr>
                                      <p:tavLst>
                                        <p:tav tm="0">
                                          <p:val>
                                            <p:strVal val="#ppt_x"/>
                                          </p:val>
                                        </p:tav>
                                        <p:tav tm="100000">
                                          <p:val>
                                            <p:strVal val="#ppt_x"/>
                                          </p:val>
                                        </p:tav>
                                      </p:tavLst>
                                    </p:anim>
                                    <p:anim calcmode="lin" valueType="num">
                                      <p:cBhvr additive="base">
                                        <p:cTn id="3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5" name="Rectangle 3"/>
          <p:cNvSpPr>
            <a:spLocks noGrp="1" noChangeArrowheads="1"/>
          </p:cNvSpPr>
          <p:nvPr>
            <p:ph type="body" sz="quarter" idx="13"/>
          </p:nvPr>
        </p:nvSpPr>
        <p:spPr bwMode="gray"/>
        <p:txBody>
          <a:bodyPr/>
          <a:lstStyle/>
          <a:p>
            <a:r>
              <a:rPr lang="en-US" sz="2400" b="1" dirty="0">
                <a:latin typeface="Gill Sans MT" panose="020B0502020104020203" pitchFamily="34" charset="0"/>
              </a:rPr>
              <a:t>Stakeholder Mapping </a:t>
            </a:r>
          </a:p>
        </p:txBody>
      </p:sp>
      <p:sp>
        <p:nvSpPr>
          <p:cNvPr id="75" name="Titel 74"/>
          <p:cNvSpPr>
            <a:spLocks noGrp="1"/>
          </p:cNvSpPr>
          <p:nvPr>
            <p:ph type="title"/>
          </p:nvPr>
        </p:nvSpPr>
        <p:spPr bwMode="gray"/>
        <p:txBody>
          <a:bodyPr/>
          <a:lstStyle/>
          <a:p>
            <a:pPr algn="ctr"/>
            <a:r>
              <a:rPr lang="en-US" sz="3200" dirty="0">
                <a:solidFill>
                  <a:srgbClr val="C00000"/>
                </a:solidFill>
                <a:latin typeface="Gill Sans MT" panose="020B0502020104020203" pitchFamily="34" charset="0"/>
              </a:rPr>
              <a:t>Stakeholder Engagement </a:t>
            </a:r>
            <a:endParaRPr lang="en-US" dirty="0">
              <a:solidFill>
                <a:srgbClr val="C00000"/>
              </a:solidFill>
              <a:latin typeface="Gill Sans MT" panose="020B0502020104020203" pitchFamily="34" charset="0"/>
            </a:endParaRPr>
          </a:p>
        </p:txBody>
      </p:sp>
      <p:grpSp>
        <p:nvGrpSpPr>
          <p:cNvPr id="50" name="Gruppieren 49"/>
          <p:cNvGrpSpPr/>
          <p:nvPr/>
        </p:nvGrpSpPr>
        <p:grpSpPr bwMode="gray">
          <a:xfrm>
            <a:off x="417169" y="1223840"/>
            <a:ext cx="5773931" cy="4563696"/>
            <a:chOff x="323850" y="1555749"/>
            <a:chExt cx="4330448" cy="4246564"/>
          </a:xfrm>
        </p:grpSpPr>
        <p:sp>
          <p:nvSpPr>
            <p:cNvPr id="62" name="Rechteck 61"/>
            <p:cNvSpPr/>
            <p:nvPr/>
          </p:nvSpPr>
          <p:spPr bwMode="gray">
            <a:xfrm>
              <a:off x="323850" y="1555749"/>
              <a:ext cx="2273510" cy="745200"/>
            </a:xfrm>
            <a:prstGeom prst="rect">
              <a:avLst/>
            </a:prstGeom>
            <a:gradFill>
              <a:gsLst>
                <a:gs pos="0">
                  <a:schemeClr val="accent1">
                    <a:lumMod val="60000"/>
                    <a:lumOff val="40000"/>
                  </a:schemeClr>
                </a:gs>
                <a:gs pos="100000">
                  <a:schemeClr val="accent1"/>
                </a:gs>
              </a:gsLst>
              <a:lin ang="5400000" scaled="0"/>
            </a:gradFill>
            <a:ln w="12700">
              <a:solidFill>
                <a:srgbClr val="C0C0C0"/>
              </a:solidFill>
              <a:miter lim="800000"/>
              <a:headEnd/>
              <a:tailEnd/>
            </a:ln>
            <a:effectLst>
              <a:outerShdw blurRad="127000" dist="63500" dir="2700000" algn="tl" rotWithShape="0">
                <a:prstClr val="black">
                  <a:alpha val="40000"/>
                </a:prstClr>
              </a:outerShdw>
            </a:effectLst>
          </p:spPr>
          <p:txBody>
            <a:bodyPr lIns="0" tIns="0" rIns="0" bIns="0" anchor="ctr" anchorCtr="0"/>
            <a:lstStyle/>
            <a:p>
              <a:pPr algn="ctr">
                <a:spcAft>
                  <a:spcPts val="600"/>
                </a:spcAft>
              </a:pPr>
              <a:r>
                <a:rPr lang="en-US" sz="1600" b="1" dirty="0">
                  <a:solidFill>
                    <a:srgbClr val="FFFFFF"/>
                  </a:solidFill>
                  <a:latin typeface="Gill Sans MT" panose="020B0502020104020203" pitchFamily="34" charset="0"/>
                </a:rPr>
                <a:t>National Supply Chain Assessment </a:t>
              </a:r>
            </a:p>
          </p:txBody>
        </p:sp>
        <p:grpSp>
          <p:nvGrpSpPr>
            <p:cNvPr id="39" name="Gruppieren 38"/>
            <p:cNvGrpSpPr/>
            <p:nvPr/>
          </p:nvGrpSpPr>
          <p:grpSpPr bwMode="gray">
            <a:xfrm>
              <a:off x="1692518" y="2431060"/>
              <a:ext cx="1511599" cy="743239"/>
              <a:chOff x="1692518" y="2022582"/>
              <a:chExt cx="1511599" cy="868653"/>
            </a:xfrm>
          </p:grpSpPr>
          <p:sp>
            <p:nvSpPr>
              <p:cNvPr id="84" name="Rechteck 83"/>
              <p:cNvSpPr/>
              <p:nvPr/>
            </p:nvSpPr>
            <p:spPr bwMode="gray">
              <a:xfrm>
                <a:off x="1692518" y="2022582"/>
                <a:ext cx="1511598" cy="212673"/>
              </a:xfrm>
              <a:prstGeom prst="rect">
                <a:avLst/>
              </a:prstGeom>
              <a:solidFill>
                <a:schemeClr val="accent1">
                  <a:lumMod val="60000"/>
                  <a:lumOff val="40000"/>
                </a:schemeClr>
              </a:solidFill>
              <a:ln w="12700">
                <a:solidFill>
                  <a:srgbClr val="C0C0C0"/>
                </a:solidFill>
                <a:miter lim="800000"/>
                <a:headEnd/>
                <a:tailEnd/>
              </a:ln>
              <a:effectLst>
                <a:outerShdw blurRad="127000" dist="63500" dir="2700000" algn="tl" rotWithShape="0">
                  <a:prstClr val="black">
                    <a:alpha val="40000"/>
                  </a:prstClr>
                </a:outerShdw>
              </a:effectLst>
            </p:spPr>
            <p:txBody>
              <a:bodyPr lIns="72000" tIns="0" rIns="0" bIns="0" anchor="ctr" anchorCtr="0"/>
              <a:lstStyle/>
              <a:p>
                <a:pPr defTabSz="762000"/>
                <a:r>
                  <a:rPr lang="en-US" sz="900" b="1" dirty="0">
                    <a:latin typeface="Gill Sans MT" panose="020B0502020104020203" pitchFamily="34" charset="0"/>
                  </a:rPr>
                  <a:t>Identify Stakeholders </a:t>
                </a:r>
              </a:p>
            </p:txBody>
          </p:sp>
          <p:sp>
            <p:nvSpPr>
              <p:cNvPr id="88" name="Rechteck 87"/>
              <p:cNvSpPr/>
              <p:nvPr/>
            </p:nvSpPr>
            <p:spPr bwMode="gray">
              <a:xfrm>
                <a:off x="1692519" y="2235256"/>
                <a:ext cx="1511598" cy="655979"/>
              </a:xfrm>
              <a:prstGeom prst="rect">
                <a:avLst/>
              </a:prstGeom>
              <a:gradFill>
                <a:gsLst>
                  <a:gs pos="0">
                    <a:srgbClr val="FFFFFF"/>
                  </a:gs>
                  <a:gs pos="100000">
                    <a:srgbClr val="D7D7D7"/>
                  </a:gs>
                </a:gsLst>
                <a:lin ang="5400000" scaled="0"/>
              </a:gradFill>
              <a:ln w="12700">
                <a:solidFill>
                  <a:srgbClr val="C0C0C0"/>
                </a:solidFill>
                <a:miter lim="800000"/>
                <a:headEnd/>
                <a:tailEnd/>
              </a:ln>
              <a:effectLst>
                <a:outerShdw blurRad="127000" dist="63500" dir="2700000" algn="tl" rotWithShape="0">
                  <a:prstClr val="black">
                    <a:alpha val="40000"/>
                  </a:prstClr>
                </a:outerShdw>
              </a:effectLst>
            </p:spPr>
            <p:txBody>
              <a:bodyPr lIns="72000" tIns="0" rIns="0" bIns="0" anchor="ctr" anchorCtr="0"/>
              <a:lstStyle/>
              <a:p>
                <a:pPr marL="88900" indent="-88900">
                  <a:spcAft>
                    <a:spcPts val="600"/>
                  </a:spcAft>
                  <a:buClr>
                    <a:schemeClr val="bg1">
                      <a:lumMod val="50000"/>
                    </a:schemeClr>
                  </a:buClr>
                  <a:buSzPct val="80000"/>
                  <a:buFont typeface="Wingdings" pitchFamily="2" charset="2"/>
                  <a:buChar char="§"/>
                </a:pPr>
                <a:r>
                  <a:rPr lang="en-US" sz="1000" dirty="0">
                    <a:solidFill>
                      <a:srgbClr val="000000"/>
                    </a:solidFill>
                    <a:latin typeface="Gill Sans MT" panose="020B0502020104020203" pitchFamily="34" charset="0"/>
                  </a:rPr>
                  <a:t>Identify stakeholders  group steams</a:t>
                </a:r>
              </a:p>
              <a:p>
                <a:pPr marL="88900" indent="-88900">
                  <a:spcAft>
                    <a:spcPts val="600"/>
                  </a:spcAft>
                  <a:buClr>
                    <a:schemeClr val="bg1">
                      <a:lumMod val="50000"/>
                    </a:schemeClr>
                  </a:buClr>
                  <a:buSzPct val="80000"/>
                  <a:buFont typeface="Wingdings" pitchFamily="2" charset="2"/>
                  <a:buChar char="§"/>
                </a:pPr>
                <a:r>
                  <a:rPr lang="en-US" sz="1000" dirty="0">
                    <a:solidFill>
                      <a:srgbClr val="000000"/>
                    </a:solidFill>
                    <a:latin typeface="Gill Sans MT" panose="020B0502020104020203" pitchFamily="34" charset="0"/>
                  </a:rPr>
                  <a:t>Identify representatives from each group</a:t>
                </a:r>
              </a:p>
            </p:txBody>
          </p:sp>
        </p:grpSp>
        <p:grpSp>
          <p:nvGrpSpPr>
            <p:cNvPr id="40" name="Gruppieren 39"/>
            <p:cNvGrpSpPr/>
            <p:nvPr/>
          </p:nvGrpSpPr>
          <p:grpSpPr bwMode="gray">
            <a:xfrm>
              <a:off x="2175912" y="3304410"/>
              <a:ext cx="1511598" cy="848877"/>
              <a:chOff x="2175912" y="2992940"/>
              <a:chExt cx="1511598" cy="992116"/>
            </a:xfrm>
          </p:grpSpPr>
          <p:sp>
            <p:nvSpPr>
              <p:cNvPr id="85" name="Rechteck 84"/>
              <p:cNvSpPr/>
              <p:nvPr/>
            </p:nvSpPr>
            <p:spPr bwMode="gray">
              <a:xfrm>
                <a:off x="2175912" y="2992940"/>
                <a:ext cx="1511598" cy="212673"/>
              </a:xfrm>
              <a:prstGeom prst="rect">
                <a:avLst/>
              </a:prstGeom>
              <a:solidFill>
                <a:schemeClr val="accent1">
                  <a:lumMod val="60000"/>
                  <a:lumOff val="40000"/>
                </a:schemeClr>
              </a:solidFill>
              <a:ln w="12700">
                <a:solidFill>
                  <a:srgbClr val="C0C0C0"/>
                </a:solidFill>
                <a:miter lim="800000"/>
                <a:headEnd/>
                <a:tailEnd/>
              </a:ln>
              <a:effectLst>
                <a:outerShdw blurRad="127000" dist="63500" dir="2700000" algn="tl" rotWithShape="0">
                  <a:prstClr val="black">
                    <a:alpha val="40000"/>
                  </a:prstClr>
                </a:outerShdw>
              </a:effectLst>
            </p:spPr>
            <p:txBody>
              <a:bodyPr lIns="72000" tIns="0" rIns="0" bIns="0" anchor="ctr" anchorCtr="0"/>
              <a:lstStyle/>
              <a:p>
                <a:pPr defTabSz="762000"/>
                <a:r>
                  <a:rPr lang="en-US" sz="900" b="1" dirty="0">
                    <a:latin typeface="Gill Sans MT" panose="020B0502020104020203" pitchFamily="34" charset="0"/>
                  </a:rPr>
                  <a:t>Analyze Stakeholders </a:t>
                </a:r>
              </a:p>
            </p:txBody>
          </p:sp>
          <p:sp>
            <p:nvSpPr>
              <p:cNvPr id="89" name="Rechteck 88"/>
              <p:cNvSpPr/>
              <p:nvPr/>
            </p:nvSpPr>
            <p:spPr bwMode="gray">
              <a:xfrm>
                <a:off x="2175912" y="3205614"/>
                <a:ext cx="1511598" cy="779442"/>
              </a:xfrm>
              <a:prstGeom prst="rect">
                <a:avLst/>
              </a:prstGeom>
              <a:gradFill>
                <a:gsLst>
                  <a:gs pos="0">
                    <a:srgbClr val="FFFFFF"/>
                  </a:gs>
                  <a:gs pos="100000">
                    <a:srgbClr val="D7D7D7"/>
                  </a:gs>
                </a:gsLst>
                <a:lin ang="5400000" scaled="0"/>
              </a:gradFill>
              <a:ln w="12700">
                <a:solidFill>
                  <a:srgbClr val="C0C0C0"/>
                </a:solidFill>
                <a:miter lim="800000"/>
                <a:headEnd/>
                <a:tailEnd/>
              </a:ln>
              <a:effectLst>
                <a:outerShdw blurRad="127000" dist="63500" dir="2700000" algn="tl" rotWithShape="0">
                  <a:prstClr val="black">
                    <a:alpha val="40000"/>
                  </a:prstClr>
                </a:outerShdw>
              </a:effectLst>
            </p:spPr>
            <p:txBody>
              <a:bodyPr lIns="72000" tIns="0" rIns="0" bIns="0" anchor="ctr" anchorCtr="0"/>
              <a:lstStyle/>
              <a:p>
                <a:pPr marL="88900" indent="-88900">
                  <a:spcAft>
                    <a:spcPts val="600"/>
                  </a:spcAft>
                  <a:buClr>
                    <a:schemeClr val="bg1">
                      <a:lumMod val="50000"/>
                    </a:schemeClr>
                  </a:buClr>
                  <a:buSzPct val="80000"/>
                  <a:buFont typeface="Wingdings" pitchFamily="2" charset="2"/>
                  <a:buChar char="§"/>
                </a:pPr>
                <a:r>
                  <a:rPr lang="en-US" sz="1000" dirty="0">
                    <a:solidFill>
                      <a:srgbClr val="000000"/>
                    </a:solidFill>
                    <a:latin typeface="Gill Sans MT" panose="020B0502020104020203" pitchFamily="34" charset="0"/>
                  </a:rPr>
                  <a:t>Analysis and assessment of individual stakeholders</a:t>
                </a:r>
              </a:p>
              <a:p>
                <a:pPr marL="88900" indent="-88900">
                  <a:spcAft>
                    <a:spcPts val="600"/>
                  </a:spcAft>
                  <a:buClr>
                    <a:schemeClr val="bg1">
                      <a:lumMod val="50000"/>
                    </a:schemeClr>
                  </a:buClr>
                  <a:buSzPct val="80000"/>
                  <a:buFont typeface="Wingdings" pitchFamily="2" charset="2"/>
                  <a:buChar char="§"/>
                </a:pPr>
                <a:r>
                  <a:rPr lang="en-US" sz="1000" dirty="0">
                    <a:solidFill>
                      <a:srgbClr val="000000"/>
                    </a:solidFill>
                    <a:latin typeface="Gill Sans MT" panose="020B0502020104020203" pitchFamily="34" charset="0"/>
                  </a:rPr>
                  <a:t>Prioritize stakeholder</a:t>
                </a:r>
              </a:p>
            </p:txBody>
          </p:sp>
        </p:grpSp>
        <p:grpSp>
          <p:nvGrpSpPr>
            <p:cNvPr id="41" name="Gruppieren 40"/>
            <p:cNvGrpSpPr/>
            <p:nvPr/>
          </p:nvGrpSpPr>
          <p:grpSpPr bwMode="gray">
            <a:xfrm>
              <a:off x="2644521" y="4184394"/>
              <a:ext cx="1513443" cy="830226"/>
              <a:chOff x="2644521" y="3971053"/>
              <a:chExt cx="1513443" cy="970318"/>
            </a:xfrm>
          </p:grpSpPr>
          <p:sp>
            <p:nvSpPr>
              <p:cNvPr id="86" name="Rechteck 85"/>
              <p:cNvSpPr/>
              <p:nvPr/>
            </p:nvSpPr>
            <p:spPr bwMode="gray">
              <a:xfrm>
                <a:off x="2644521" y="3971053"/>
                <a:ext cx="1511598" cy="293486"/>
              </a:xfrm>
              <a:prstGeom prst="rect">
                <a:avLst/>
              </a:prstGeom>
              <a:solidFill>
                <a:schemeClr val="accent1">
                  <a:lumMod val="60000"/>
                  <a:lumOff val="40000"/>
                </a:schemeClr>
              </a:solidFill>
              <a:ln w="12700">
                <a:solidFill>
                  <a:srgbClr val="C0C0C0"/>
                </a:solidFill>
                <a:miter lim="800000"/>
                <a:headEnd/>
                <a:tailEnd/>
              </a:ln>
              <a:effectLst>
                <a:outerShdw blurRad="127000" dist="63500" dir="2700000" algn="tl" rotWithShape="0">
                  <a:prstClr val="black">
                    <a:alpha val="40000"/>
                  </a:prstClr>
                </a:outerShdw>
              </a:effectLst>
            </p:spPr>
            <p:txBody>
              <a:bodyPr lIns="72000" tIns="0" rIns="0" bIns="0" anchor="ctr" anchorCtr="0"/>
              <a:lstStyle/>
              <a:p>
                <a:r>
                  <a:rPr lang="en-US" sz="900" b="1" dirty="0">
                    <a:solidFill>
                      <a:srgbClr val="000000"/>
                    </a:solidFill>
                    <a:latin typeface="Gill Sans MT" panose="020B0502020104020203" pitchFamily="34" charset="0"/>
                  </a:rPr>
                  <a:t>Plan Engagement  &amp; Communication</a:t>
                </a:r>
              </a:p>
            </p:txBody>
          </p:sp>
          <p:sp>
            <p:nvSpPr>
              <p:cNvPr id="90" name="Rechteck 89"/>
              <p:cNvSpPr/>
              <p:nvPr/>
            </p:nvSpPr>
            <p:spPr bwMode="gray">
              <a:xfrm>
                <a:off x="2646366" y="4285391"/>
                <a:ext cx="1511598" cy="655980"/>
              </a:xfrm>
              <a:prstGeom prst="rect">
                <a:avLst/>
              </a:prstGeom>
              <a:gradFill>
                <a:gsLst>
                  <a:gs pos="0">
                    <a:srgbClr val="FFFFFF"/>
                  </a:gs>
                  <a:gs pos="100000">
                    <a:srgbClr val="D7D7D7"/>
                  </a:gs>
                </a:gsLst>
                <a:lin ang="5400000" scaled="0"/>
              </a:gradFill>
              <a:ln w="12700">
                <a:solidFill>
                  <a:srgbClr val="C0C0C0"/>
                </a:solidFill>
                <a:miter lim="800000"/>
                <a:headEnd/>
                <a:tailEnd/>
              </a:ln>
              <a:effectLst>
                <a:outerShdw blurRad="127000" dist="63500" dir="2700000" algn="tl" rotWithShape="0">
                  <a:prstClr val="black">
                    <a:alpha val="40000"/>
                  </a:prstClr>
                </a:outerShdw>
              </a:effectLst>
            </p:spPr>
            <p:txBody>
              <a:bodyPr lIns="72000" tIns="0" rIns="0" bIns="0" anchor="ctr" anchorCtr="0"/>
              <a:lstStyle/>
              <a:p>
                <a:pPr marL="88900" indent="-88900">
                  <a:spcAft>
                    <a:spcPts val="600"/>
                  </a:spcAft>
                  <a:buClr>
                    <a:schemeClr val="bg1">
                      <a:lumMod val="50000"/>
                    </a:schemeClr>
                  </a:buClr>
                  <a:buSzPct val="80000"/>
                  <a:buFont typeface="Wingdings" pitchFamily="2" charset="2"/>
                  <a:buChar char="§"/>
                </a:pPr>
                <a:r>
                  <a:rPr lang="en-US" sz="1000" dirty="0">
                    <a:solidFill>
                      <a:srgbClr val="000000"/>
                    </a:solidFill>
                    <a:latin typeface="Gill Sans MT" panose="020B0502020104020203" pitchFamily="34" charset="0"/>
                  </a:rPr>
                  <a:t>Identify opportunities for stakeholders involvement. </a:t>
                </a:r>
              </a:p>
              <a:p>
                <a:pPr marL="88900" indent="-88900">
                  <a:spcAft>
                    <a:spcPts val="600"/>
                  </a:spcAft>
                  <a:buClr>
                    <a:schemeClr val="bg1">
                      <a:lumMod val="50000"/>
                    </a:schemeClr>
                  </a:buClr>
                  <a:buSzPct val="80000"/>
                  <a:buFont typeface="Wingdings" pitchFamily="2" charset="2"/>
                  <a:buChar char="§"/>
                </a:pPr>
                <a:r>
                  <a:rPr lang="en-US" sz="1000" dirty="0">
                    <a:solidFill>
                      <a:srgbClr val="000000"/>
                    </a:solidFill>
                    <a:latin typeface="Gill Sans MT" panose="020B0502020104020203" pitchFamily="34" charset="0"/>
                  </a:rPr>
                  <a:t>Develop communication plan</a:t>
                </a:r>
              </a:p>
            </p:txBody>
          </p:sp>
        </p:grpSp>
        <p:grpSp>
          <p:nvGrpSpPr>
            <p:cNvPr id="42" name="Gruppieren 41"/>
            <p:cNvGrpSpPr/>
            <p:nvPr/>
          </p:nvGrpSpPr>
          <p:grpSpPr bwMode="gray">
            <a:xfrm>
              <a:off x="3142700" y="5059074"/>
              <a:ext cx="1511598" cy="743239"/>
              <a:chOff x="3142700" y="4933661"/>
              <a:chExt cx="1511598" cy="868653"/>
            </a:xfrm>
          </p:grpSpPr>
          <p:sp>
            <p:nvSpPr>
              <p:cNvPr id="87" name="Rechteck 86"/>
              <p:cNvSpPr/>
              <p:nvPr/>
            </p:nvSpPr>
            <p:spPr bwMode="gray">
              <a:xfrm>
                <a:off x="3142700" y="4933661"/>
                <a:ext cx="1511598" cy="212673"/>
              </a:xfrm>
              <a:prstGeom prst="rect">
                <a:avLst/>
              </a:prstGeom>
              <a:solidFill>
                <a:schemeClr val="accent1">
                  <a:lumMod val="60000"/>
                  <a:lumOff val="40000"/>
                </a:schemeClr>
              </a:solidFill>
              <a:ln w="12700">
                <a:solidFill>
                  <a:srgbClr val="C0C0C0"/>
                </a:solidFill>
                <a:miter lim="800000"/>
                <a:headEnd/>
                <a:tailEnd/>
              </a:ln>
              <a:effectLst>
                <a:outerShdw blurRad="127000" dist="63500" dir="2700000" algn="tl" rotWithShape="0">
                  <a:prstClr val="black">
                    <a:alpha val="40000"/>
                  </a:prstClr>
                </a:outerShdw>
              </a:effectLst>
            </p:spPr>
            <p:txBody>
              <a:bodyPr lIns="72000" tIns="0" rIns="0" bIns="0" anchor="ctr" anchorCtr="0"/>
              <a:lstStyle/>
              <a:p>
                <a:pPr>
                  <a:spcAft>
                    <a:spcPts val="600"/>
                  </a:spcAft>
                </a:pPr>
                <a:r>
                  <a:rPr lang="en-US" sz="900" b="1" dirty="0">
                    <a:solidFill>
                      <a:srgbClr val="000000"/>
                    </a:solidFill>
                    <a:latin typeface="Gill Sans MT" panose="020B0502020104020203" pitchFamily="34" charset="0"/>
                  </a:rPr>
                  <a:t>Engage Stakeholders </a:t>
                </a:r>
              </a:p>
            </p:txBody>
          </p:sp>
          <p:sp>
            <p:nvSpPr>
              <p:cNvPr id="91" name="Rechteck 90"/>
              <p:cNvSpPr/>
              <p:nvPr/>
            </p:nvSpPr>
            <p:spPr bwMode="gray">
              <a:xfrm>
                <a:off x="3142700" y="5146334"/>
                <a:ext cx="1511598" cy="655980"/>
              </a:xfrm>
              <a:prstGeom prst="rect">
                <a:avLst/>
              </a:prstGeom>
              <a:gradFill>
                <a:gsLst>
                  <a:gs pos="0">
                    <a:srgbClr val="FFFFFF"/>
                  </a:gs>
                  <a:gs pos="100000">
                    <a:srgbClr val="D7D7D7"/>
                  </a:gs>
                </a:gsLst>
                <a:lin ang="5400000" scaled="0"/>
              </a:gradFill>
              <a:ln w="12700">
                <a:solidFill>
                  <a:srgbClr val="C0C0C0"/>
                </a:solidFill>
                <a:miter lim="800000"/>
                <a:headEnd/>
                <a:tailEnd/>
              </a:ln>
              <a:effectLst>
                <a:outerShdw blurRad="127000" dist="63500" dir="2700000" algn="tl" rotWithShape="0">
                  <a:prstClr val="black">
                    <a:alpha val="40000"/>
                  </a:prstClr>
                </a:outerShdw>
              </a:effectLst>
            </p:spPr>
            <p:txBody>
              <a:bodyPr lIns="72000" tIns="0" rIns="0" bIns="0" anchor="ctr" anchorCtr="0"/>
              <a:lstStyle/>
              <a:p>
                <a:pPr marL="88900" indent="-88900">
                  <a:spcAft>
                    <a:spcPts val="600"/>
                  </a:spcAft>
                  <a:buClr>
                    <a:schemeClr val="bg1">
                      <a:lumMod val="50000"/>
                    </a:schemeClr>
                  </a:buClr>
                  <a:buSzPct val="80000"/>
                  <a:buFont typeface="Wingdings" pitchFamily="2" charset="2"/>
                  <a:buChar char="§"/>
                </a:pPr>
                <a:r>
                  <a:rPr lang="en-US" sz="1000" dirty="0">
                    <a:solidFill>
                      <a:srgbClr val="000000"/>
                    </a:solidFill>
                    <a:latin typeface="Gill Sans MT" panose="020B0502020104020203" pitchFamily="34" charset="0"/>
                  </a:rPr>
                  <a:t>Engage stakeholders as planned </a:t>
                </a:r>
              </a:p>
              <a:p>
                <a:pPr marL="88900" indent="-88900">
                  <a:spcAft>
                    <a:spcPts val="600"/>
                  </a:spcAft>
                  <a:buClr>
                    <a:schemeClr val="bg1">
                      <a:lumMod val="50000"/>
                    </a:schemeClr>
                  </a:buClr>
                  <a:buSzPct val="80000"/>
                  <a:buFont typeface="Wingdings" pitchFamily="2" charset="2"/>
                  <a:buChar char="§"/>
                </a:pPr>
                <a:r>
                  <a:rPr lang="en-US" sz="1000" dirty="0">
                    <a:solidFill>
                      <a:srgbClr val="000000"/>
                    </a:solidFill>
                    <a:latin typeface="Gill Sans MT" panose="020B0502020104020203" pitchFamily="34" charset="0"/>
                  </a:rPr>
                  <a:t>Communicate to stakeholders as planned</a:t>
                </a:r>
              </a:p>
            </p:txBody>
          </p:sp>
        </p:grpSp>
        <p:cxnSp>
          <p:nvCxnSpPr>
            <p:cNvPr id="51" name="Gewinkelte Verbindung 50"/>
            <p:cNvCxnSpPr>
              <a:stCxn id="62" idx="3"/>
            </p:cNvCxnSpPr>
            <p:nvPr/>
          </p:nvCxnSpPr>
          <p:spPr bwMode="gray">
            <a:xfrm>
              <a:off x="2597360" y="1928349"/>
              <a:ext cx="209340" cy="502711"/>
            </a:xfrm>
            <a:prstGeom prst="bentConnector2">
              <a:avLst/>
            </a:prstGeom>
            <a:ln w="28575">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2" name="Form 51"/>
            <p:cNvCxnSpPr>
              <a:cxnSpLocks/>
              <a:stCxn id="88" idx="3"/>
            </p:cNvCxnSpPr>
            <p:nvPr/>
          </p:nvCxnSpPr>
          <p:spPr bwMode="gray">
            <a:xfrm>
              <a:off x="3204116" y="2893664"/>
              <a:ext cx="215756" cy="391320"/>
            </a:xfrm>
            <a:prstGeom prst="bentConnector2">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9" name="Form 58"/>
            <p:cNvCxnSpPr/>
            <p:nvPr/>
          </p:nvCxnSpPr>
          <p:spPr bwMode="gray">
            <a:xfrm>
              <a:off x="3687510" y="3761966"/>
              <a:ext cx="215756" cy="391320"/>
            </a:xfrm>
            <a:prstGeom prst="bentConnector2">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0" name="Form 59"/>
            <p:cNvCxnSpPr/>
            <p:nvPr/>
          </p:nvCxnSpPr>
          <p:spPr bwMode="gray">
            <a:xfrm>
              <a:off x="4170903" y="4659791"/>
              <a:ext cx="215756" cy="391320"/>
            </a:xfrm>
            <a:prstGeom prst="bentConnector2">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9" name="Gruppieren 48"/>
          <p:cNvGrpSpPr/>
          <p:nvPr/>
        </p:nvGrpSpPr>
        <p:grpSpPr bwMode="gray">
          <a:xfrm>
            <a:off x="3471704" y="1254159"/>
            <a:ext cx="8289556" cy="4557245"/>
            <a:chOff x="2603778" y="1555750"/>
            <a:chExt cx="6217167" cy="4240561"/>
          </a:xfrm>
        </p:grpSpPr>
        <p:cxnSp>
          <p:nvCxnSpPr>
            <p:cNvPr id="76" name="Gerade Verbindung 75"/>
            <p:cNvCxnSpPr/>
            <p:nvPr/>
          </p:nvCxnSpPr>
          <p:spPr bwMode="gray">
            <a:xfrm rot="10800000">
              <a:off x="2603778" y="1707888"/>
              <a:ext cx="2832319" cy="1"/>
            </a:xfrm>
            <a:prstGeom prst="line">
              <a:avLst/>
            </a:prstGeom>
            <a:ln w="12700">
              <a:solidFill>
                <a:srgbClr val="969696"/>
              </a:solidFill>
              <a:prstDash val="sysDash"/>
            </a:ln>
          </p:spPr>
          <p:style>
            <a:lnRef idx="1">
              <a:schemeClr val="accent1"/>
            </a:lnRef>
            <a:fillRef idx="0">
              <a:schemeClr val="accent1"/>
            </a:fillRef>
            <a:effectRef idx="0">
              <a:schemeClr val="accent1"/>
            </a:effectRef>
            <a:fontRef idx="minor">
              <a:schemeClr val="tx1"/>
            </a:fontRef>
          </p:style>
        </p:cxnSp>
        <p:cxnSp>
          <p:nvCxnSpPr>
            <p:cNvPr id="95" name="Gerade Verbindung 94"/>
            <p:cNvCxnSpPr/>
            <p:nvPr/>
          </p:nvCxnSpPr>
          <p:spPr bwMode="gray">
            <a:xfrm rot="10800000">
              <a:off x="3419874" y="2583231"/>
              <a:ext cx="2016225" cy="1"/>
            </a:xfrm>
            <a:prstGeom prst="line">
              <a:avLst/>
            </a:prstGeom>
            <a:ln w="12700">
              <a:solidFill>
                <a:srgbClr val="969696"/>
              </a:solidFill>
              <a:prstDash val="sysDash"/>
            </a:ln>
          </p:spPr>
          <p:style>
            <a:lnRef idx="1">
              <a:schemeClr val="accent1"/>
            </a:lnRef>
            <a:fillRef idx="0">
              <a:schemeClr val="accent1"/>
            </a:fillRef>
            <a:effectRef idx="0">
              <a:schemeClr val="accent1"/>
            </a:effectRef>
            <a:fontRef idx="minor">
              <a:schemeClr val="tx1"/>
            </a:fontRef>
          </p:style>
        </p:cxnSp>
        <p:cxnSp>
          <p:nvCxnSpPr>
            <p:cNvPr id="99" name="Gerade Verbindung 98"/>
            <p:cNvCxnSpPr/>
            <p:nvPr/>
          </p:nvCxnSpPr>
          <p:spPr bwMode="gray">
            <a:xfrm rot="10800000">
              <a:off x="3903268" y="3458572"/>
              <a:ext cx="1532831" cy="1"/>
            </a:xfrm>
            <a:prstGeom prst="line">
              <a:avLst/>
            </a:prstGeom>
            <a:ln w="12700">
              <a:solidFill>
                <a:srgbClr val="969696"/>
              </a:solidFill>
              <a:prstDash val="sysDash"/>
            </a:ln>
          </p:spPr>
          <p:style>
            <a:lnRef idx="1">
              <a:schemeClr val="accent1"/>
            </a:lnRef>
            <a:fillRef idx="0">
              <a:schemeClr val="accent1"/>
            </a:fillRef>
            <a:effectRef idx="0">
              <a:schemeClr val="accent1"/>
            </a:effectRef>
            <a:fontRef idx="minor">
              <a:schemeClr val="tx1"/>
            </a:fontRef>
          </p:style>
        </p:cxnSp>
        <p:cxnSp>
          <p:nvCxnSpPr>
            <p:cNvPr id="104" name="Gerade Verbindung 103"/>
            <p:cNvCxnSpPr/>
            <p:nvPr/>
          </p:nvCxnSpPr>
          <p:spPr bwMode="gray">
            <a:xfrm rot="10800000">
              <a:off x="4386660" y="4363775"/>
              <a:ext cx="1049438" cy="1"/>
            </a:xfrm>
            <a:prstGeom prst="line">
              <a:avLst/>
            </a:prstGeom>
            <a:ln w="12700">
              <a:solidFill>
                <a:srgbClr val="969696"/>
              </a:solidFill>
              <a:prstDash val="sysDash"/>
            </a:ln>
          </p:spPr>
          <p:style>
            <a:lnRef idx="1">
              <a:schemeClr val="accent1"/>
            </a:lnRef>
            <a:fillRef idx="0">
              <a:schemeClr val="accent1"/>
            </a:fillRef>
            <a:effectRef idx="0">
              <a:schemeClr val="accent1"/>
            </a:effectRef>
            <a:fontRef idx="minor">
              <a:schemeClr val="tx1"/>
            </a:fontRef>
          </p:style>
        </p:cxnSp>
        <p:grpSp>
          <p:nvGrpSpPr>
            <p:cNvPr id="48" name="Gruppieren 47"/>
            <p:cNvGrpSpPr/>
            <p:nvPr/>
          </p:nvGrpSpPr>
          <p:grpSpPr bwMode="gray">
            <a:xfrm>
              <a:off x="4870056" y="1555750"/>
              <a:ext cx="3950889" cy="4240561"/>
              <a:chOff x="4870056" y="1555750"/>
              <a:chExt cx="3950889" cy="4240561"/>
            </a:xfrm>
          </p:grpSpPr>
          <p:sp>
            <p:nvSpPr>
              <p:cNvPr id="130" name="Rechteck 129"/>
              <p:cNvSpPr/>
              <p:nvPr/>
            </p:nvSpPr>
            <p:spPr bwMode="gray">
              <a:xfrm>
                <a:off x="5436096" y="1555750"/>
                <a:ext cx="3384846" cy="745200"/>
              </a:xfrm>
              <a:prstGeom prst="rect">
                <a:avLst/>
              </a:prstGeom>
              <a:gradFill>
                <a:gsLst>
                  <a:gs pos="0">
                    <a:srgbClr val="FFFFFF"/>
                  </a:gs>
                  <a:gs pos="100000">
                    <a:srgbClr val="D7D7D7"/>
                  </a:gs>
                </a:gsLst>
                <a:lin ang="5400000" scaled="0"/>
              </a:gradFill>
              <a:ln w="12700">
                <a:solidFill>
                  <a:srgbClr val="C0C0C0"/>
                </a:solidFill>
                <a:miter lim="800000"/>
                <a:headEnd/>
                <a:tailEnd/>
              </a:ln>
              <a:effectLst>
                <a:outerShdw blurRad="127000" dist="63500" dir="2700000" algn="tl" rotWithShape="0">
                  <a:prstClr val="black">
                    <a:alpha val="40000"/>
                  </a:prstClr>
                </a:outerShdw>
              </a:effectLst>
            </p:spPr>
            <p:txBody>
              <a:bodyPr lIns="72000" tIns="0" rIns="0" bIns="0" anchor="ctr" anchorCtr="0"/>
              <a:lstStyle/>
              <a:p>
                <a:pPr marL="88900" indent="-88900">
                  <a:spcAft>
                    <a:spcPts val="600"/>
                  </a:spcAft>
                  <a:buClr>
                    <a:schemeClr val="bg1">
                      <a:lumMod val="50000"/>
                    </a:schemeClr>
                  </a:buClr>
                  <a:buSzPct val="80000"/>
                  <a:buFont typeface="Wingdings" pitchFamily="2" charset="2"/>
                  <a:buChar char="§"/>
                </a:pPr>
                <a:r>
                  <a:rPr lang="en-US" sz="1000" dirty="0">
                    <a:solidFill>
                      <a:srgbClr val="000000"/>
                    </a:solidFill>
                    <a:latin typeface="Gill Sans MT" panose="020B0502020104020203" pitchFamily="34" charset="0"/>
                  </a:rPr>
                  <a:t>Government ,  Multilateral Agencies , Development Partners , Academia </a:t>
                </a:r>
              </a:p>
              <a:p>
                <a:pPr marL="88900" indent="-88900">
                  <a:spcAft>
                    <a:spcPts val="600"/>
                  </a:spcAft>
                  <a:buClr>
                    <a:schemeClr val="bg1">
                      <a:lumMod val="50000"/>
                    </a:schemeClr>
                  </a:buClr>
                  <a:buSzPct val="80000"/>
                  <a:buFont typeface="Wingdings" pitchFamily="2" charset="2"/>
                  <a:buChar char="§"/>
                </a:pPr>
                <a:r>
                  <a:rPr lang="en-US" sz="1000" dirty="0">
                    <a:solidFill>
                      <a:srgbClr val="000000"/>
                    </a:solidFill>
                    <a:latin typeface="Gill Sans MT" panose="020B0502020104020203" pitchFamily="34" charset="0"/>
                  </a:rPr>
                  <a:t>Community , </a:t>
                </a:r>
              </a:p>
              <a:p>
                <a:pPr marL="88900" indent="-88900">
                  <a:spcAft>
                    <a:spcPts val="600"/>
                  </a:spcAft>
                  <a:buClr>
                    <a:schemeClr val="bg1">
                      <a:lumMod val="50000"/>
                    </a:schemeClr>
                  </a:buClr>
                  <a:buSzPct val="80000"/>
                  <a:buFont typeface="Wingdings" pitchFamily="2" charset="2"/>
                  <a:buChar char="§"/>
                </a:pPr>
                <a:r>
                  <a:rPr lang="en-US" sz="1000" dirty="0">
                    <a:solidFill>
                      <a:srgbClr val="000000"/>
                    </a:solidFill>
                    <a:latin typeface="Gill Sans MT" panose="020B0502020104020203" pitchFamily="34" charset="0"/>
                  </a:rPr>
                  <a:t>Private Sector</a:t>
                </a:r>
              </a:p>
            </p:txBody>
          </p:sp>
          <p:sp>
            <p:nvSpPr>
              <p:cNvPr id="94" name="Rechteck 93"/>
              <p:cNvSpPr/>
              <p:nvPr/>
            </p:nvSpPr>
            <p:spPr bwMode="gray">
              <a:xfrm>
                <a:off x="5436096" y="2431091"/>
                <a:ext cx="3384846" cy="745200"/>
              </a:xfrm>
              <a:prstGeom prst="rect">
                <a:avLst/>
              </a:prstGeom>
              <a:gradFill>
                <a:gsLst>
                  <a:gs pos="0">
                    <a:srgbClr val="FFFFFF"/>
                  </a:gs>
                  <a:gs pos="100000">
                    <a:srgbClr val="D7D7D7"/>
                  </a:gs>
                </a:gsLst>
                <a:lin ang="5400000" scaled="0"/>
              </a:gradFill>
              <a:ln w="12700">
                <a:solidFill>
                  <a:srgbClr val="C0C0C0"/>
                </a:solidFill>
                <a:miter lim="800000"/>
                <a:headEnd/>
                <a:tailEnd/>
              </a:ln>
              <a:effectLst>
                <a:outerShdw blurRad="127000" dist="63500" dir="2700000" algn="tl" rotWithShape="0">
                  <a:prstClr val="black">
                    <a:alpha val="40000"/>
                  </a:prstClr>
                </a:outerShdw>
              </a:effectLst>
            </p:spPr>
            <p:txBody>
              <a:bodyPr lIns="72000" tIns="0" rIns="0" bIns="0" anchor="ctr" anchorCtr="0"/>
              <a:lstStyle/>
              <a:p>
                <a:pPr marL="88900" indent="-88900">
                  <a:spcAft>
                    <a:spcPts val="600"/>
                  </a:spcAft>
                  <a:buClr>
                    <a:schemeClr val="bg1">
                      <a:lumMod val="50000"/>
                    </a:schemeClr>
                  </a:buClr>
                  <a:buSzPct val="80000"/>
                  <a:buFont typeface="Wingdings" pitchFamily="2" charset="2"/>
                  <a:buChar char="§"/>
                </a:pPr>
                <a:r>
                  <a:rPr lang="en-US" sz="1000" dirty="0">
                    <a:solidFill>
                      <a:srgbClr val="000000"/>
                    </a:solidFill>
                    <a:latin typeface="Gill Sans MT" panose="020B0502020104020203" pitchFamily="34" charset="0"/>
                  </a:rPr>
                  <a:t>Why a stakeholder?</a:t>
                </a:r>
              </a:p>
              <a:p>
                <a:pPr marL="88900" indent="-88900">
                  <a:spcAft>
                    <a:spcPts val="600"/>
                  </a:spcAft>
                  <a:buClr>
                    <a:schemeClr val="bg1">
                      <a:lumMod val="50000"/>
                    </a:schemeClr>
                  </a:buClr>
                  <a:buSzPct val="80000"/>
                  <a:buFont typeface="Wingdings" pitchFamily="2" charset="2"/>
                  <a:buChar char="§"/>
                </a:pPr>
                <a:r>
                  <a:rPr lang="en-US" sz="1000" dirty="0">
                    <a:solidFill>
                      <a:srgbClr val="000000"/>
                    </a:solidFill>
                    <a:latin typeface="Gill Sans MT" panose="020B0502020104020203" pitchFamily="34" charset="0"/>
                  </a:rPr>
                  <a:t> What role do they or will they play?</a:t>
                </a:r>
              </a:p>
              <a:p>
                <a:pPr marL="88900" indent="-88900">
                  <a:spcAft>
                    <a:spcPts val="600"/>
                  </a:spcAft>
                  <a:buClr>
                    <a:schemeClr val="bg1">
                      <a:lumMod val="50000"/>
                    </a:schemeClr>
                  </a:buClr>
                  <a:buSzPct val="80000"/>
                  <a:buFont typeface="Wingdings" pitchFamily="2" charset="2"/>
                  <a:buChar char="§"/>
                </a:pPr>
                <a:r>
                  <a:rPr lang="en-US" sz="1000" dirty="0">
                    <a:solidFill>
                      <a:srgbClr val="000000"/>
                    </a:solidFill>
                    <a:latin typeface="Gill Sans MT" panose="020B0502020104020203" pitchFamily="34" charset="0"/>
                  </a:rPr>
                  <a:t> Perception, etc</a:t>
                </a:r>
                <a:r>
                  <a:rPr lang="en-US" sz="900" dirty="0">
                    <a:solidFill>
                      <a:srgbClr val="000000"/>
                    </a:solidFill>
                    <a:latin typeface="Gill Sans MT" panose="020B0502020104020203" pitchFamily="34" charset="0"/>
                  </a:rPr>
                  <a:t>.</a:t>
                </a:r>
              </a:p>
              <a:p>
                <a:pPr marL="88900" indent="-88900">
                  <a:spcAft>
                    <a:spcPts val="600"/>
                  </a:spcAft>
                  <a:buClr>
                    <a:schemeClr val="bg1">
                      <a:lumMod val="50000"/>
                    </a:schemeClr>
                  </a:buClr>
                  <a:buSzPct val="80000"/>
                  <a:buFont typeface="Wingdings" pitchFamily="2" charset="2"/>
                  <a:buChar char="§"/>
                </a:pPr>
                <a:endParaRPr lang="en-US" sz="900" dirty="0">
                  <a:solidFill>
                    <a:srgbClr val="000000"/>
                  </a:solidFill>
                  <a:latin typeface="Gill Sans MT" panose="020B0502020104020203" pitchFamily="34" charset="0"/>
                </a:endParaRPr>
              </a:p>
            </p:txBody>
          </p:sp>
          <p:sp>
            <p:nvSpPr>
              <p:cNvPr id="98" name="Rechteck 97"/>
              <p:cNvSpPr/>
              <p:nvPr/>
            </p:nvSpPr>
            <p:spPr bwMode="gray">
              <a:xfrm>
                <a:off x="5436096" y="3306432"/>
                <a:ext cx="3384846" cy="846854"/>
              </a:xfrm>
              <a:prstGeom prst="rect">
                <a:avLst/>
              </a:prstGeom>
              <a:gradFill>
                <a:gsLst>
                  <a:gs pos="0">
                    <a:srgbClr val="FFFFFF"/>
                  </a:gs>
                  <a:gs pos="100000">
                    <a:srgbClr val="D7D7D7"/>
                  </a:gs>
                </a:gsLst>
                <a:lin ang="5400000" scaled="0"/>
              </a:gradFill>
              <a:ln w="12700">
                <a:solidFill>
                  <a:srgbClr val="C0C0C0"/>
                </a:solidFill>
                <a:miter lim="800000"/>
                <a:headEnd/>
                <a:tailEnd/>
              </a:ln>
              <a:effectLst>
                <a:outerShdw blurRad="127000" dist="63500" dir="2700000" algn="tl" rotWithShape="0">
                  <a:prstClr val="black">
                    <a:alpha val="40000"/>
                  </a:prstClr>
                </a:outerShdw>
              </a:effectLst>
            </p:spPr>
            <p:txBody>
              <a:bodyPr lIns="72000" tIns="0" rIns="0" bIns="0" anchor="ctr" anchorCtr="0"/>
              <a:lstStyle/>
              <a:p>
                <a:pPr marL="88900" indent="-88900">
                  <a:spcAft>
                    <a:spcPts val="600"/>
                  </a:spcAft>
                  <a:buClr>
                    <a:schemeClr val="bg1">
                      <a:lumMod val="50000"/>
                    </a:schemeClr>
                  </a:buClr>
                  <a:buSzPct val="80000"/>
                  <a:buFont typeface="Wingdings" pitchFamily="2" charset="2"/>
                  <a:buChar char="§"/>
                </a:pPr>
                <a:r>
                  <a:rPr lang="en-US" sz="1000" dirty="0">
                    <a:solidFill>
                      <a:srgbClr val="000000"/>
                    </a:solidFill>
                    <a:latin typeface="Gill Sans MT" panose="020B0502020104020203" pitchFamily="34" charset="0"/>
                  </a:rPr>
                  <a:t>Keep Satisfied </a:t>
                </a:r>
              </a:p>
              <a:p>
                <a:pPr marL="88900" indent="-88900">
                  <a:spcAft>
                    <a:spcPts val="600"/>
                  </a:spcAft>
                  <a:buClr>
                    <a:schemeClr val="bg1">
                      <a:lumMod val="50000"/>
                    </a:schemeClr>
                  </a:buClr>
                  <a:buSzPct val="80000"/>
                  <a:buFont typeface="Wingdings" pitchFamily="2" charset="2"/>
                  <a:buChar char="§"/>
                </a:pPr>
                <a:r>
                  <a:rPr lang="en-US" sz="1000" dirty="0">
                    <a:solidFill>
                      <a:srgbClr val="000000"/>
                    </a:solidFill>
                    <a:latin typeface="Gill Sans MT" panose="020B0502020104020203" pitchFamily="34" charset="0"/>
                  </a:rPr>
                  <a:t>Monitor</a:t>
                </a:r>
              </a:p>
              <a:p>
                <a:pPr marL="88900" indent="-88900">
                  <a:spcAft>
                    <a:spcPts val="600"/>
                  </a:spcAft>
                  <a:buClr>
                    <a:schemeClr val="bg1">
                      <a:lumMod val="50000"/>
                    </a:schemeClr>
                  </a:buClr>
                  <a:buSzPct val="80000"/>
                  <a:buFont typeface="Wingdings" pitchFamily="2" charset="2"/>
                  <a:buChar char="§"/>
                </a:pPr>
                <a:r>
                  <a:rPr lang="en-US" sz="1000" dirty="0">
                    <a:solidFill>
                      <a:srgbClr val="000000"/>
                    </a:solidFill>
                    <a:latin typeface="Gill Sans MT" panose="020B0502020104020203" pitchFamily="34" charset="0"/>
                  </a:rPr>
                  <a:t>Manage closely</a:t>
                </a:r>
              </a:p>
              <a:p>
                <a:pPr marL="88900" indent="-88900">
                  <a:spcAft>
                    <a:spcPts val="600"/>
                  </a:spcAft>
                  <a:buClr>
                    <a:schemeClr val="bg1">
                      <a:lumMod val="50000"/>
                    </a:schemeClr>
                  </a:buClr>
                  <a:buSzPct val="80000"/>
                  <a:buFont typeface="Wingdings" pitchFamily="2" charset="2"/>
                  <a:buChar char="§"/>
                </a:pPr>
                <a:r>
                  <a:rPr lang="en-US" sz="1000" dirty="0">
                    <a:solidFill>
                      <a:srgbClr val="000000"/>
                    </a:solidFill>
                    <a:latin typeface="Gill Sans MT" panose="020B0502020104020203" pitchFamily="34" charset="0"/>
                  </a:rPr>
                  <a:t>Keep informed </a:t>
                </a:r>
              </a:p>
            </p:txBody>
          </p:sp>
          <p:sp>
            <p:nvSpPr>
              <p:cNvPr id="102" name="Rechteck 101"/>
              <p:cNvSpPr/>
              <p:nvPr/>
            </p:nvSpPr>
            <p:spPr bwMode="gray">
              <a:xfrm>
                <a:off x="5436096" y="4268743"/>
                <a:ext cx="3384846" cy="730633"/>
              </a:xfrm>
              <a:prstGeom prst="rect">
                <a:avLst/>
              </a:prstGeom>
              <a:gradFill>
                <a:gsLst>
                  <a:gs pos="0">
                    <a:srgbClr val="FFFFFF"/>
                  </a:gs>
                  <a:gs pos="100000">
                    <a:srgbClr val="D7D7D7"/>
                  </a:gs>
                </a:gsLst>
                <a:lin ang="5400000" scaled="0"/>
              </a:gradFill>
              <a:ln w="12700">
                <a:solidFill>
                  <a:srgbClr val="C0C0C0"/>
                </a:solidFill>
                <a:miter lim="800000"/>
                <a:headEnd/>
                <a:tailEnd/>
              </a:ln>
              <a:effectLst>
                <a:outerShdw blurRad="127000" dist="63500" dir="2700000" algn="tl" rotWithShape="0">
                  <a:prstClr val="black">
                    <a:alpha val="40000"/>
                  </a:prstClr>
                </a:outerShdw>
              </a:effectLst>
            </p:spPr>
            <p:txBody>
              <a:bodyPr lIns="72000" tIns="0" rIns="0" bIns="0" anchor="ctr" anchorCtr="0"/>
              <a:lstStyle/>
              <a:p>
                <a:pPr marL="88900" indent="-88900">
                  <a:spcAft>
                    <a:spcPts val="600"/>
                  </a:spcAft>
                  <a:buClr>
                    <a:schemeClr val="bg1">
                      <a:lumMod val="50000"/>
                    </a:schemeClr>
                  </a:buClr>
                  <a:buSzPct val="80000"/>
                  <a:buFont typeface="Wingdings" pitchFamily="2" charset="2"/>
                  <a:buChar char="§"/>
                </a:pPr>
                <a:r>
                  <a:rPr lang="en-US" sz="1000" dirty="0">
                    <a:solidFill>
                      <a:srgbClr val="000000"/>
                    </a:solidFill>
                    <a:latin typeface="Gill Sans MT" panose="020B0502020104020203" pitchFamily="34" charset="0"/>
                  </a:rPr>
                  <a:t>Map stakeholders to involvement activities ( Finance,  Political will, Logistics, Communication) </a:t>
                </a:r>
              </a:p>
              <a:p>
                <a:pPr marL="88900" indent="-88900">
                  <a:spcAft>
                    <a:spcPts val="600"/>
                  </a:spcAft>
                  <a:buClr>
                    <a:schemeClr val="bg1">
                      <a:lumMod val="50000"/>
                    </a:schemeClr>
                  </a:buClr>
                  <a:buSzPct val="80000"/>
                  <a:buFont typeface="Wingdings" pitchFamily="2" charset="2"/>
                  <a:buChar char="§"/>
                </a:pPr>
                <a:r>
                  <a:rPr lang="en-US" sz="1000" dirty="0">
                    <a:solidFill>
                      <a:srgbClr val="000000"/>
                    </a:solidFill>
                    <a:latin typeface="Gill Sans MT" panose="020B0502020104020203" pitchFamily="34" charset="0"/>
                  </a:rPr>
                  <a:t>How and when will you engage this stakeholder in the activity?</a:t>
                </a:r>
              </a:p>
              <a:p>
                <a:pPr marL="88900" indent="-88900">
                  <a:spcAft>
                    <a:spcPts val="600"/>
                  </a:spcAft>
                  <a:buClr>
                    <a:schemeClr val="bg1">
                      <a:lumMod val="50000"/>
                    </a:schemeClr>
                  </a:buClr>
                  <a:buSzPct val="80000"/>
                  <a:buFont typeface="Wingdings" pitchFamily="2" charset="2"/>
                  <a:buChar char="§"/>
                </a:pPr>
                <a:endParaRPr lang="en-US" sz="900" dirty="0">
                  <a:solidFill>
                    <a:srgbClr val="000000"/>
                  </a:solidFill>
                  <a:latin typeface="Gill Sans MT" panose="020B0502020104020203" pitchFamily="34" charset="0"/>
                </a:endParaRPr>
              </a:p>
            </p:txBody>
          </p:sp>
          <p:sp>
            <p:nvSpPr>
              <p:cNvPr id="106" name="Rechteck 105"/>
              <p:cNvSpPr/>
              <p:nvPr/>
            </p:nvSpPr>
            <p:spPr bwMode="gray">
              <a:xfrm>
                <a:off x="5436099" y="5051111"/>
                <a:ext cx="3384846" cy="745200"/>
              </a:xfrm>
              <a:prstGeom prst="rect">
                <a:avLst/>
              </a:prstGeom>
              <a:gradFill>
                <a:gsLst>
                  <a:gs pos="0">
                    <a:srgbClr val="FFFFFF"/>
                  </a:gs>
                  <a:gs pos="100000">
                    <a:srgbClr val="D7D7D7"/>
                  </a:gs>
                </a:gsLst>
                <a:lin ang="5400000" scaled="0"/>
              </a:gradFill>
              <a:ln w="12700">
                <a:solidFill>
                  <a:srgbClr val="C0C0C0"/>
                </a:solidFill>
                <a:miter lim="800000"/>
                <a:headEnd/>
                <a:tailEnd/>
              </a:ln>
              <a:effectLst>
                <a:outerShdw blurRad="127000" dist="63500" dir="2700000" algn="tl" rotWithShape="0">
                  <a:prstClr val="black">
                    <a:alpha val="40000"/>
                  </a:prstClr>
                </a:outerShdw>
              </a:effectLst>
            </p:spPr>
            <p:txBody>
              <a:bodyPr lIns="72000" tIns="0" rIns="0" bIns="0" anchor="ctr" anchorCtr="0"/>
              <a:lstStyle/>
              <a:p>
                <a:pPr marL="88900" indent="-88900">
                  <a:spcAft>
                    <a:spcPts val="600"/>
                  </a:spcAft>
                  <a:buClr>
                    <a:schemeClr val="bg1">
                      <a:lumMod val="50000"/>
                    </a:schemeClr>
                  </a:buClr>
                  <a:buSzPct val="80000"/>
                  <a:buFont typeface="Wingdings" pitchFamily="2" charset="2"/>
                  <a:buChar char="§"/>
                </a:pPr>
                <a:r>
                  <a:rPr lang="en-US" sz="1000" dirty="0">
                    <a:solidFill>
                      <a:srgbClr val="000000"/>
                    </a:solidFill>
                    <a:latin typeface="Gill Sans MT" panose="020B0502020104020203" pitchFamily="34" charset="0"/>
                  </a:rPr>
                  <a:t>Follow-up strategy plans for feedback or continued involvement </a:t>
                </a:r>
              </a:p>
              <a:p>
                <a:pPr>
                  <a:spcAft>
                    <a:spcPts val="600"/>
                  </a:spcAft>
                  <a:buClr>
                    <a:schemeClr val="bg1">
                      <a:lumMod val="50000"/>
                    </a:schemeClr>
                  </a:buClr>
                  <a:buSzPct val="80000"/>
                </a:pPr>
                <a:endParaRPr lang="en-US" sz="1000" dirty="0">
                  <a:solidFill>
                    <a:srgbClr val="000000"/>
                  </a:solidFill>
                  <a:latin typeface="Gill Sans MT" panose="020B0502020104020203" pitchFamily="34" charset="0"/>
                </a:endParaRPr>
              </a:p>
              <a:p>
                <a:pPr marL="88900" indent="-88900">
                  <a:spcAft>
                    <a:spcPts val="600"/>
                  </a:spcAft>
                  <a:buClr>
                    <a:schemeClr val="bg1">
                      <a:lumMod val="50000"/>
                    </a:schemeClr>
                  </a:buClr>
                  <a:buSzPct val="80000"/>
                  <a:buFont typeface="Wingdings" pitchFamily="2" charset="2"/>
                  <a:buChar char="§"/>
                </a:pPr>
                <a:r>
                  <a:rPr lang="en-US" sz="1000" dirty="0">
                    <a:solidFill>
                      <a:srgbClr val="000000"/>
                    </a:solidFill>
                    <a:latin typeface="Gill Sans MT" panose="020B0502020104020203" pitchFamily="34" charset="0"/>
                  </a:rPr>
                  <a:t>Modify plans as needed </a:t>
                </a:r>
              </a:p>
            </p:txBody>
          </p:sp>
          <p:cxnSp>
            <p:nvCxnSpPr>
              <p:cNvPr id="107" name="Gerade Verbindung 106"/>
              <p:cNvCxnSpPr/>
              <p:nvPr/>
            </p:nvCxnSpPr>
            <p:spPr bwMode="gray">
              <a:xfrm rot="10800000">
                <a:off x="4870056" y="5209253"/>
                <a:ext cx="566043" cy="1"/>
              </a:xfrm>
              <a:prstGeom prst="line">
                <a:avLst/>
              </a:prstGeom>
              <a:ln w="12700">
                <a:solidFill>
                  <a:srgbClr val="969696"/>
                </a:solidFill>
                <a:prstDash val="sysDash"/>
              </a:ln>
            </p:spPr>
            <p:style>
              <a:lnRef idx="1">
                <a:schemeClr val="accent1"/>
              </a:lnRef>
              <a:fillRef idx="0">
                <a:schemeClr val="accent1"/>
              </a:fillRef>
              <a:effectRef idx="0">
                <a:schemeClr val="accent1"/>
              </a:effectRef>
              <a:fontRef idx="minor">
                <a:schemeClr val="tx1"/>
              </a:fontRef>
            </p:style>
          </p:cxnSp>
        </p:grpSp>
      </p:grpSp>
      <p:cxnSp>
        <p:nvCxnSpPr>
          <p:cNvPr id="13" name="Elbow Connector 12"/>
          <p:cNvCxnSpPr>
            <a:cxnSpLocks/>
            <a:stCxn id="88" idx="1"/>
            <a:endCxn id="62" idx="2"/>
          </p:cNvCxnSpPr>
          <p:nvPr/>
        </p:nvCxnSpPr>
        <p:spPr>
          <a:xfrm rot="10800000">
            <a:off x="1932844" y="2024692"/>
            <a:ext cx="309217" cy="636979"/>
          </a:xfrm>
          <a:prstGeom prst="bentConnector2">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5" name="Elbow Connector 14"/>
          <p:cNvCxnSpPr>
            <a:cxnSpLocks/>
            <a:stCxn id="89" idx="1"/>
          </p:cNvCxnSpPr>
          <p:nvPr/>
        </p:nvCxnSpPr>
        <p:spPr>
          <a:xfrm rot="10800000">
            <a:off x="2686241" y="2953076"/>
            <a:ext cx="200344" cy="703929"/>
          </a:xfrm>
          <a:prstGeom prst="bentConnector2">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7" name="Elbow Connector 16"/>
          <p:cNvCxnSpPr>
            <a:stCxn id="90" idx="1"/>
          </p:cNvCxnSpPr>
          <p:nvPr/>
        </p:nvCxnSpPr>
        <p:spPr>
          <a:xfrm rot="10800000">
            <a:off x="3232543" y="4115972"/>
            <a:ext cx="281315" cy="523452"/>
          </a:xfrm>
          <a:prstGeom prst="bentConnector2">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9" name="Elbow Connector 18"/>
          <p:cNvCxnSpPr>
            <a:stCxn id="91" idx="1"/>
          </p:cNvCxnSpPr>
          <p:nvPr/>
        </p:nvCxnSpPr>
        <p:spPr>
          <a:xfrm rot="10800000">
            <a:off x="3727636" y="4924637"/>
            <a:ext cx="448001" cy="561307"/>
          </a:xfrm>
          <a:prstGeom prst="bentConnector2">
            <a:avLst/>
          </a:prstGeom>
          <a:ln w="28575">
            <a:tailEnd type="arrow"/>
          </a:ln>
        </p:spPr>
        <p:style>
          <a:lnRef idx="1">
            <a:schemeClr val="accent1"/>
          </a:lnRef>
          <a:fillRef idx="0">
            <a:schemeClr val="accent1"/>
          </a:fillRef>
          <a:effectRef idx="0">
            <a:schemeClr val="accent1"/>
          </a:effectRef>
          <a:fontRef idx="minor">
            <a:schemeClr val="tx1"/>
          </a:fontRef>
        </p:style>
      </p:cxnSp>
      <p:grpSp>
        <p:nvGrpSpPr>
          <p:cNvPr id="43" name="Group 42">
            <a:extLst>
              <a:ext uri="{FF2B5EF4-FFF2-40B4-BE49-F238E27FC236}">
                <a16:creationId xmlns:a16="http://schemas.microsoft.com/office/drawing/2014/main" id="{787784E6-CB55-A549-941E-0A0297F013FB}"/>
              </a:ext>
            </a:extLst>
          </p:cNvPr>
          <p:cNvGrpSpPr/>
          <p:nvPr/>
        </p:nvGrpSpPr>
        <p:grpSpPr>
          <a:xfrm>
            <a:off x="296577" y="3430953"/>
            <a:ext cx="1862066" cy="2544845"/>
            <a:chOff x="1785973" y="2032058"/>
            <a:chExt cx="3258535" cy="3722916"/>
          </a:xfrm>
        </p:grpSpPr>
        <p:pic>
          <p:nvPicPr>
            <p:cNvPr id="44" name="Picture 7">
              <a:extLst>
                <a:ext uri="{FF2B5EF4-FFF2-40B4-BE49-F238E27FC236}">
                  <a16:creationId xmlns:a16="http://schemas.microsoft.com/office/drawing/2014/main" id="{37D0BECF-64C6-3B46-812C-653A26C146C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85973" y="2032058"/>
              <a:ext cx="3258535" cy="3480302"/>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45" name="Picture 9">
              <a:extLst>
                <a:ext uri="{FF2B5EF4-FFF2-40B4-BE49-F238E27FC236}">
                  <a16:creationId xmlns:a16="http://schemas.microsoft.com/office/drawing/2014/main" id="{F3534240-1E2D-4249-968F-C30F4DFC0A5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20853" y="3429000"/>
              <a:ext cx="1788774" cy="2325974"/>
            </a:xfrm>
            <a:prstGeom prst="rect">
              <a:avLst/>
            </a:prstGeom>
          </p:spPr>
        </p:pic>
      </p:grpSp>
    </p:spTree>
    <p:extLst>
      <p:ext uri="{BB962C8B-B14F-4D97-AF65-F5344CB8AC3E}">
        <p14:creationId xmlns:p14="http://schemas.microsoft.com/office/powerpoint/2010/main" val="3035695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7875">
                                            <p:txEl>
                                              <p:pRg st="0" end="0"/>
                                            </p:txEl>
                                          </p:spTgt>
                                        </p:tgtEl>
                                        <p:attrNameLst>
                                          <p:attrName>style.visibility</p:attrName>
                                        </p:attrNameLst>
                                      </p:cBhvr>
                                      <p:to>
                                        <p:strVal val="visible"/>
                                      </p:to>
                                    </p:set>
                                    <p:anim calcmode="lin" valueType="num">
                                      <p:cBhvr additive="base">
                                        <p:cTn id="7" dur="500" fill="hold"/>
                                        <p:tgtEl>
                                          <p:spTgt spid="20787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07875">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500" fill="hold"/>
                                        <p:tgtEl>
                                          <p:spTgt spid="43"/>
                                        </p:tgtEl>
                                        <p:attrNameLst>
                                          <p:attrName>ppt_x</p:attrName>
                                        </p:attrNameLst>
                                      </p:cBhvr>
                                      <p:tavLst>
                                        <p:tav tm="0">
                                          <p:val>
                                            <p:strVal val="#ppt_x"/>
                                          </p:val>
                                        </p:tav>
                                        <p:tav tm="100000">
                                          <p:val>
                                            <p:strVal val="#ppt_x"/>
                                          </p:val>
                                        </p:tav>
                                      </p:tavLst>
                                    </p:anim>
                                    <p:anim calcmode="lin" valueType="num">
                                      <p:cBhvr additive="base">
                                        <p:cTn id="12"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50"/>
                                        </p:tgtEl>
                                        <p:attrNameLst>
                                          <p:attrName>style.visibility</p:attrName>
                                        </p:attrNameLst>
                                      </p:cBhvr>
                                      <p:to>
                                        <p:strVal val="visible"/>
                                      </p:to>
                                    </p:set>
                                    <p:anim calcmode="lin" valueType="num">
                                      <p:cBhvr additive="base">
                                        <p:cTn id="17" dur="500" fill="hold"/>
                                        <p:tgtEl>
                                          <p:spTgt spid="50"/>
                                        </p:tgtEl>
                                        <p:attrNameLst>
                                          <p:attrName>ppt_x</p:attrName>
                                        </p:attrNameLst>
                                      </p:cBhvr>
                                      <p:tavLst>
                                        <p:tav tm="0">
                                          <p:val>
                                            <p:strVal val="#ppt_x"/>
                                          </p:val>
                                        </p:tav>
                                        <p:tav tm="100000">
                                          <p:val>
                                            <p:strVal val="#ppt_x"/>
                                          </p:val>
                                        </p:tav>
                                      </p:tavLst>
                                    </p:anim>
                                    <p:anim calcmode="lin" valueType="num">
                                      <p:cBhvr additive="base">
                                        <p:cTn id="18" dur="500" fill="hold"/>
                                        <p:tgtEl>
                                          <p:spTgt spid="50"/>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49"/>
                                        </p:tgtEl>
                                        <p:attrNameLst>
                                          <p:attrName>style.visibility</p:attrName>
                                        </p:attrNameLst>
                                      </p:cBhvr>
                                      <p:to>
                                        <p:strVal val="visible"/>
                                      </p:to>
                                    </p:set>
                                    <p:anim calcmode="lin" valueType="num">
                                      <p:cBhvr additive="base">
                                        <p:cTn id="21" dur="500" fill="hold"/>
                                        <p:tgtEl>
                                          <p:spTgt spid="49"/>
                                        </p:tgtEl>
                                        <p:attrNameLst>
                                          <p:attrName>ppt_x</p:attrName>
                                        </p:attrNameLst>
                                      </p:cBhvr>
                                      <p:tavLst>
                                        <p:tav tm="0">
                                          <p:val>
                                            <p:strVal val="#ppt_x"/>
                                          </p:val>
                                        </p:tav>
                                        <p:tav tm="100000">
                                          <p:val>
                                            <p:strVal val="#ppt_x"/>
                                          </p:val>
                                        </p:tav>
                                      </p:tavLst>
                                    </p:anim>
                                    <p:anim calcmode="lin" valueType="num">
                                      <p:cBhvr additive="base">
                                        <p:cTn id="22"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500" fill="hold"/>
                                        <p:tgtEl>
                                          <p:spTgt spid="19"/>
                                        </p:tgtEl>
                                        <p:attrNameLst>
                                          <p:attrName>ppt_x</p:attrName>
                                        </p:attrNameLst>
                                      </p:cBhvr>
                                      <p:tavLst>
                                        <p:tav tm="0">
                                          <p:val>
                                            <p:strVal val="#ppt_x"/>
                                          </p:val>
                                        </p:tav>
                                        <p:tav tm="100000">
                                          <p:val>
                                            <p:strVal val="#ppt_x"/>
                                          </p:val>
                                        </p:tav>
                                      </p:tavLst>
                                    </p:anim>
                                    <p:anim calcmode="lin" valueType="num">
                                      <p:cBhvr additive="base">
                                        <p:cTn id="28" dur="5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ppt_x"/>
                                          </p:val>
                                        </p:tav>
                                        <p:tav tm="100000">
                                          <p:val>
                                            <p:strVal val="#ppt_x"/>
                                          </p:val>
                                        </p:tav>
                                      </p:tavLst>
                                    </p:anim>
                                    <p:anim calcmode="lin" valueType="num">
                                      <p:cBhvr additive="base">
                                        <p:cTn id="32" dur="500" fill="hold"/>
                                        <p:tgtEl>
                                          <p:spTgt spid="17"/>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fill="hold"/>
                                        <p:tgtEl>
                                          <p:spTgt spid="15"/>
                                        </p:tgtEl>
                                        <p:attrNameLst>
                                          <p:attrName>ppt_x</p:attrName>
                                        </p:attrNameLst>
                                      </p:cBhvr>
                                      <p:tavLst>
                                        <p:tav tm="0">
                                          <p:val>
                                            <p:strVal val="#ppt_x"/>
                                          </p:val>
                                        </p:tav>
                                        <p:tav tm="100000">
                                          <p:val>
                                            <p:strVal val="#ppt_x"/>
                                          </p:val>
                                        </p:tav>
                                      </p:tavLst>
                                    </p:anim>
                                    <p:anim calcmode="lin" valueType="num">
                                      <p:cBhvr additive="base">
                                        <p:cTn id="36" dur="500" fill="hold"/>
                                        <p:tgtEl>
                                          <p:spTgt spid="15"/>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500" fill="hold"/>
                                        <p:tgtEl>
                                          <p:spTgt spid="13"/>
                                        </p:tgtEl>
                                        <p:attrNameLst>
                                          <p:attrName>ppt_x</p:attrName>
                                        </p:attrNameLst>
                                      </p:cBhvr>
                                      <p:tavLst>
                                        <p:tav tm="0">
                                          <p:val>
                                            <p:strVal val="#ppt_x"/>
                                          </p:val>
                                        </p:tav>
                                        <p:tav tm="100000">
                                          <p:val>
                                            <p:strVal val="#ppt_x"/>
                                          </p:val>
                                        </p:tav>
                                      </p:tavLst>
                                    </p:anim>
                                    <p:anim calcmode="lin" valueType="num">
                                      <p:cBhvr additive="base">
                                        <p:cTn id="4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7875"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3038" y="310262"/>
            <a:ext cx="10135672" cy="609600"/>
          </a:xfrm>
        </p:spPr>
        <p:txBody>
          <a:bodyPr>
            <a:normAutofit/>
          </a:bodyPr>
          <a:lstStyle/>
          <a:p>
            <a:r>
              <a:rPr lang="en-US" sz="3600" b="1" dirty="0">
                <a:solidFill>
                  <a:srgbClr val="C00000"/>
                </a:solidFill>
                <a:latin typeface="Gill Sans MT" panose="020B0502020104020203" pitchFamily="34" charset="0"/>
              </a:rPr>
              <a:t>NSCA Stakeholder – Past and Future</a:t>
            </a:r>
          </a:p>
        </p:txBody>
      </p:sp>
      <p:sp>
        <p:nvSpPr>
          <p:cNvPr id="5" name="TextBox 4"/>
          <p:cNvSpPr txBox="1"/>
          <p:nvPr/>
        </p:nvSpPr>
        <p:spPr>
          <a:xfrm>
            <a:off x="461108" y="1074161"/>
            <a:ext cx="11361698" cy="5693866"/>
          </a:xfrm>
          <a:prstGeom prst="rect">
            <a:avLst/>
          </a:prstGeom>
          <a:noFill/>
        </p:spPr>
        <p:txBody>
          <a:bodyPr wrap="square" rtlCol="0">
            <a:spAutoFit/>
          </a:bodyPr>
          <a:lstStyle/>
          <a:p>
            <a:pPr marL="457200" indent="-457200">
              <a:buFont typeface="Arial" panose="020B0604020202020204" pitchFamily="34" charset="0"/>
              <a:buChar char="•"/>
            </a:pPr>
            <a:r>
              <a:rPr lang="en-US" sz="2800" dirty="0">
                <a:latin typeface="Gill Sans MT" panose="020B0502020104020203" pitchFamily="34" charset="0"/>
              </a:rPr>
              <a:t>Partners contributed to the development and review of the NSCA 1.0 and 2.0</a:t>
            </a:r>
          </a:p>
          <a:p>
            <a:pPr marL="914400" lvl="1" indent="-457200">
              <a:buFont typeface="Wingdings" panose="05000000000000000000" pitchFamily="2" charset="2"/>
              <a:buChar char="§"/>
            </a:pPr>
            <a:r>
              <a:rPr lang="en-US" sz="2800" dirty="0">
                <a:latin typeface="Gill Sans MT" panose="020B0502020104020203" pitchFamily="34" charset="0"/>
              </a:rPr>
              <a:t>Global Fund, UNICEF, PSM, JSI, MSH, the ISG, PfSCM, BMGF, Axios, GAVI, WHO, and USAID SMEs</a:t>
            </a:r>
          </a:p>
          <a:p>
            <a:pPr marL="457200" indent="-457200">
              <a:buFont typeface="Arial" panose="020B0604020202020204" pitchFamily="34" charset="0"/>
              <a:buChar char="•"/>
            </a:pPr>
            <a:r>
              <a:rPr lang="en-US" sz="2800" dirty="0">
                <a:latin typeface="Gill Sans MT" panose="020B0502020104020203" pitchFamily="34" charset="0"/>
              </a:rPr>
              <a:t>Moving forward:</a:t>
            </a:r>
          </a:p>
          <a:p>
            <a:pPr marL="914400" lvl="1" indent="-457200">
              <a:buFont typeface="Arial" panose="020B0604020202020204" pitchFamily="34" charset="0"/>
              <a:buChar char="•"/>
            </a:pPr>
            <a:r>
              <a:rPr lang="en-US" sz="2800" dirty="0">
                <a:latin typeface="Gill Sans MT" panose="020B0502020104020203" pitchFamily="34" charset="0"/>
              </a:rPr>
              <a:t>NSCA Change Control Board</a:t>
            </a:r>
          </a:p>
          <a:p>
            <a:pPr marL="914400" lvl="1" indent="-457200">
              <a:buFont typeface="Arial" panose="020B0604020202020204" pitchFamily="34" charset="0"/>
              <a:buChar char="•"/>
            </a:pPr>
            <a:r>
              <a:rPr lang="en-US" sz="2800" dirty="0">
                <a:latin typeface="Gill Sans MT" panose="020B0502020104020203" pitchFamily="34" charset="0"/>
              </a:rPr>
              <a:t>Annual meeting/review, hosted by USAID to allow for tool updates.</a:t>
            </a:r>
          </a:p>
          <a:p>
            <a:pPr marL="914400" lvl="1" indent="-457200">
              <a:buFont typeface="Arial" panose="020B0604020202020204" pitchFamily="34" charset="0"/>
              <a:buChar char="•"/>
            </a:pPr>
            <a:r>
              <a:rPr lang="en-US" sz="2800" dirty="0">
                <a:latin typeface="Gill Sans MT" panose="020B0502020104020203" pitchFamily="34" charset="0"/>
              </a:rPr>
              <a:t>MOU to share datasets from NSCAs as well as suggestions for future adjustments to the tool</a:t>
            </a:r>
          </a:p>
          <a:p>
            <a:pPr marL="457200" indent="-457200">
              <a:buFont typeface="Arial" panose="020B0604020202020204" pitchFamily="34" charset="0"/>
              <a:buChar char="•"/>
            </a:pPr>
            <a:r>
              <a:rPr lang="en-US" sz="2800" dirty="0">
                <a:latin typeface="Gill Sans MT" panose="020B0502020104020203" pitchFamily="34" charset="0"/>
              </a:rPr>
              <a:t>Tools will be available via PSM’s website and other websites.</a:t>
            </a:r>
          </a:p>
          <a:p>
            <a:pPr marL="457200" indent="-457200">
              <a:buFont typeface="Arial" panose="020B0604020202020204" pitchFamily="34" charset="0"/>
              <a:buChar char="•"/>
            </a:pPr>
            <a:r>
              <a:rPr lang="en-US" sz="2800" dirty="0">
                <a:latin typeface="Gill Sans MT" panose="020B0502020104020203" pitchFamily="34" charset="0"/>
              </a:rPr>
              <a:t>As the tool adapts to suggestions from the NSCA CCB, new versions of it will be posted and SurveyCTO code updated.</a:t>
            </a:r>
          </a:p>
          <a:p>
            <a:pPr marL="457200" indent="-457200">
              <a:buFont typeface="Arial" panose="020B0604020202020204" pitchFamily="34" charset="0"/>
              <a:buChar char="•"/>
            </a:pPr>
            <a:r>
              <a:rPr lang="en-US" sz="2800" dirty="0">
                <a:latin typeface="Gill Sans MT" panose="020B0502020104020203" pitchFamily="34" charset="0"/>
                <a:hlinkClick r:id="rId3"/>
              </a:rPr>
              <a:t>NSCA@ghsc-psm.com</a:t>
            </a:r>
            <a:endParaRPr lang="en-US" sz="2800" dirty="0">
              <a:latin typeface="Gill Sans MT" panose="020B0502020104020203" pitchFamily="34" charset="0"/>
            </a:endParaRPr>
          </a:p>
        </p:txBody>
      </p:sp>
      <p:sp>
        <p:nvSpPr>
          <p:cNvPr id="3" name="Slide Number Placeholder 2"/>
          <p:cNvSpPr>
            <a:spLocks noGrp="1"/>
          </p:cNvSpPr>
          <p:nvPr>
            <p:ph type="sldNum" sz="quarter" idx="12"/>
          </p:nvPr>
        </p:nvSpPr>
        <p:spPr/>
        <p:txBody>
          <a:bodyPr/>
          <a:lstStyle/>
          <a:p>
            <a:fld id="{7C29A255-8764-43DF-A359-FB337D6A39B4}" type="slidenum">
              <a:rPr lang="en-US" altLang="en-US" smtClean="0"/>
              <a:pPr/>
              <a:t>5</a:t>
            </a:fld>
            <a:endParaRPr lang="en-US" altLang="en-US" dirty="0"/>
          </a:p>
        </p:txBody>
      </p:sp>
    </p:spTree>
    <p:extLst>
      <p:ext uri="{BB962C8B-B14F-4D97-AF65-F5344CB8AC3E}">
        <p14:creationId xmlns:p14="http://schemas.microsoft.com/office/powerpoint/2010/main" val="31724715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continuous quality improvemen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170" y="480386"/>
            <a:ext cx="11410999" cy="602749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061008" y="2139107"/>
            <a:ext cx="3678663" cy="1800131"/>
          </a:xfrm>
        </p:spPr>
        <p:txBody>
          <a:bodyPr>
            <a:normAutofit/>
          </a:bodyPr>
          <a:lstStyle/>
          <a:p>
            <a:r>
              <a:rPr lang="en-US" sz="5400" b="1" dirty="0">
                <a:solidFill>
                  <a:schemeClr val="bg1"/>
                </a:solidFill>
                <a:latin typeface="Gill Sans MT" panose="020B0502020104020203" pitchFamily="34" charset="0"/>
              </a:rPr>
              <a:t>Thoughts?!</a:t>
            </a:r>
          </a:p>
        </p:txBody>
      </p:sp>
      <p:sp>
        <p:nvSpPr>
          <p:cNvPr id="5" name="TextBox 4"/>
          <p:cNvSpPr txBox="1"/>
          <p:nvPr/>
        </p:nvSpPr>
        <p:spPr>
          <a:xfrm>
            <a:off x="461108" y="1074161"/>
            <a:ext cx="11058769" cy="1077218"/>
          </a:xfrm>
          <a:prstGeom prst="rect">
            <a:avLst/>
          </a:prstGeom>
          <a:noFill/>
        </p:spPr>
        <p:txBody>
          <a:bodyPr wrap="square" rtlCol="0">
            <a:spAutoFit/>
          </a:bodyPr>
          <a:lstStyle/>
          <a:p>
            <a:pPr marL="457200" indent="-457200">
              <a:buFont typeface="Arial" panose="020B0604020202020204" pitchFamily="34" charset="0"/>
              <a:buChar char="•"/>
            </a:pPr>
            <a:endParaRPr lang="en-US" sz="3200" dirty="0">
              <a:latin typeface="Gill Sans MT" panose="020B0502020104020203" pitchFamily="34" charset="0"/>
            </a:endParaRPr>
          </a:p>
          <a:p>
            <a:pPr marL="457200" indent="-457200">
              <a:buFont typeface="Arial" panose="020B0604020202020204" pitchFamily="34" charset="0"/>
              <a:buChar char="•"/>
            </a:pPr>
            <a:endParaRPr lang="en-US" sz="3200" dirty="0">
              <a:latin typeface="Gill Sans MT" panose="020B0502020104020203" pitchFamily="34" charset="0"/>
            </a:endParaRPr>
          </a:p>
        </p:txBody>
      </p:sp>
      <p:sp>
        <p:nvSpPr>
          <p:cNvPr id="3" name="Slide Number Placeholder 2"/>
          <p:cNvSpPr>
            <a:spLocks noGrp="1"/>
          </p:cNvSpPr>
          <p:nvPr>
            <p:ph type="sldNum" sz="quarter" idx="12"/>
          </p:nvPr>
        </p:nvSpPr>
        <p:spPr/>
        <p:txBody>
          <a:bodyPr/>
          <a:lstStyle/>
          <a:p>
            <a:fld id="{7C29A255-8764-43DF-A359-FB337D6A39B4}" type="slidenum">
              <a:rPr lang="en-US" altLang="en-US" smtClean="0"/>
              <a:pPr/>
              <a:t>6</a:t>
            </a:fld>
            <a:endParaRPr lang="en-US" altLang="en-US" dirty="0"/>
          </a:p>
        </p:txBody>
      </p:sp>
    </p:spTree>
    <p:extLst>
      <p:ext uri="{BB962C8B-B14F-4D97-AF65-F5344CB8AC3E}">
        <p14:creationId xmlns:p14="http://schemas.microsoft.com/office/powerpoint/2010/main" val="293665024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TotalTime>
  <Words>494</Words>
  <Application>Microsoft Office PowerPoint</Application>
  <PresentationFormat>Widescreen</PresentationFormat>
  <Paragraphs>109</Paragraphs>
  <Slides>6</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vt:i4>
      </vt:variant>
    </vt:vector>
  </HeadingPairs>
  <TitlesOfParts>
    <vt:vector size="13" baseType="lpstr">
      <vt:lpstr>Arial</vt:lpstr>
      <vt:lpstr>Calibri</vt:lpstr>
      <vt:lpstr>Calibri Light</vt:lpstr>
      <vt:lpstr>Gill Sans MT</vt:lpstr>
      <vt:lpstr>Times</vt:lpstr>
      <vt:lpstr>Wingdings</vt:lpstr>
      <vt:lpstr>Office Theme</vt:lpstr>
      <vt:lpstr>PowerPoint Presentation</vt:lpstr>
      <vt:lpstr>Stakeholder Engagement </vt:lpstr>
      <vt:lpstr>Stakeholder Engagement </vt:lpstr>
      <vt:lpstr>Stakeholder Engagement </vt:lpstr>
      <vt:lpstr>NSCA Stakeholder – Past and Future</vt:lpstr>
      <vt:lpstr>Thoughts?!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Agbiriogu</dc:creator>
  <cp:lastModifiedBy>Kelly Earp</cp:lastModifiedBy>
  <cp:revision>13</cp:revision>
  <dcterms:created xsi:type="dcterms:W3CDTF">2018-05-01T03:36:14Z</dcterms:created>
  <dcterms:modified xsi:type="dcterms:W3CDTF">2018-09-17T15:13:45Z</dcterms:modified>
</cp:coreProperties>
</file>